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5" r:id="rId9"/>
    <p:sldId id="266" r:id="rId10"/>
    <p:sldId id="267" r:id="rId11"/>
    <p:sldId id="262" r:id="rId12"/>
    <p:sldId id="263" r:id="rId13"/>
    <p:sldId id="268" r:id="rId14"/>
    <p:sldId id="269" r:id="rId15"/>
    <p:sldId id="270" r:id="rId16"/>
    <p:sldId id="271" r:id="rId17"/>
    <p:sldId id="272" r:id="rId18"/>
    <p:sldId id="273" r:id="rId19"/>
    <p:sldId id="278" r:id="rId20"/>
    <p:sldId id="275" r:id="rId21"/>
    <p:sldId id="279" r:id="rId22"/>
    <p:sldId id="276" r:id="rId23"/>
    <p:sldId id="277"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C1"/>
    <a:srgbClr val="E54C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68" autoAdjust="0"/>
    <p:restoredTop sz="94660"/>
  </p:normalViewPr>
  <p:slideViewPr>
    <p:cSldViewPr snapToGrid="0">
      <p:cViewPr varScale="1">
        <p:scale>
          <a:sx n="82" d="100"/>
          <a:sy n="82" d="100"/>
        </p:scale>
        <p:origin x="7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Moraes" userId="4ba7c70b0a844e40" providerId="LiveId" clId="{8E99D609-2B7C-47D3-A72E-C986C285FBEB}"/>
    <pc:docChg chg="undo redo custSel delSld modSld">
      <pc:chgData name="Mara Moraes" userId="4ba7c70b0a844e40" providerId="LiveId" clId="{8E99D609-2B7C-47D3-A72E-C986C285FBEB}" dt="2023-11-19T17:31:24.980" v="14" actId="207"/>
      <pc:docMkLst>
        <pc:docMk/>
      </pc:docMkLst>
      <pc:sldChg chg="modSp mod">
        <pc:chgData name="Mara Moraes" userId="4ba7c70b0a844e40" providerId="LiveId" clId="{8E99D609-2B7C-47D3-A72E-C986C285FBEB}" dt="2023-11-19T01:59:16.699" v="8" actId="1076"/>
        <pc:sldMkLst>
          <pc:docMk/>
          <pc:sldMk cId="2700877149" sldId="262"/>
        </pc:sldMkLst>
        <pc:spChg chg="mod">
          <ac:chgData name="Mara Moraes" userId="4ba7c70b0a844e40" providerId="LiveId" clId="{8E99D609-2B7C-47D3-A72E-C986C285FBEB}" dt="2023-11-19T01:58:56.082" v="6" actId="1076"/>
          <ac:spMkLst>
            <pc:docMk/>
            <pc:sldMk cId="2700877149" sldId="262"/>
            <ac:spMk id="3" creationId="{1AC31BDE-6FF5-5610-E8BA-1B470F116D40}"/>
          </ac:spMkLst>
        </pc:spChg>
        <pc:spChg chg="mod">
          <ac:chgData name="Mara Moraes" userId="4ba7c70b0a844e40" providerId="LiveId" clId="{8E99D609-2B7C-47D3-A72E-C986C285FBEB}" dt="2023-11-19T01:59:16.699" v="8" actId="1076"/>
          <ac:spMkLst>
            <pc:docMk/>
            <pc:sldMk cId="2700877149" sldId="262"/>
            <ac:spMk id="6" creationId="{CDB586F2-97E4-06C8-AA2F-735B175BBD68}"/>
          </ac:spMkLst>
        </pc:spChg>
      </pc:sldChg>
      <pc:sldChg chg="modSp mod">
        <pc:chgData name="Mara Moraes" userId="4ba7c70b0a844e40" providerId="LiveId" clId="{8E99D609-2B7C-47D3-A72E-C986C285FBEB}" dt="2023-11-19T01:58:48.727" v="4" actId="113"/>
        <pc:sldMkLst>
          <pc:docMk/>
          <pc:sldMk cId="3794665652" sldId="268"/>
        </pc:sldMkLst>
        <pc:spChg chg="mod">
          <ac:chgData name="Mara Moraes" userId="4ba7c70b0a844e40" providerId="LiveId" clId="{8E99D609-2B7C-47D3-A72E-C986C285FBEB}" dt="2023-11-19T01:58:48.727" v="4" actId="113"/>
          <ac:spMkLst>
            <pc:docMk/>
            <pc:sldMk cId="3794665652" sldId="268"/>
            <ac:spMk id="3" creationId="{F0BDFF2C-CC83-A20B-AA7C-D3A715A17F15}"/>
          </ac:spMkLst>
        </pc:spChg>
      </pc:sldChg>
      <pc:sldChg chg="modSp mod">
        <pc:chgData name="Mara Moraes" userId="4ba7c70b0a844e40" providerId="LiveId" clId="{8E99D609-2B7C-47D3-A72E-C986C285FBEB}" dt="2023-11-19T02:04:01.941" v="9" actId="113"/>
        <pc:sldMkLst>
          <pc:docMk/>
          <pc:sldMk cId="266506064" sldId="271"/>
        </pc:sldMkLst>
        <pc:spChg chg="mod">
          <ac:chgData name="Mara Moraes" userId="4ba7c70b0a844e40" providerId="LiveId" clId="{8E99D609-2B7C-47D3-A72E-C986C285FBEB}" dt="2023-11-19T02:04:01.941" v="9" actId="113"/>
          <ac:spMkLst>
            <pc:docMk/>
            <pc:sldMk cId="266506064" sldId="271"/>
            <ac:spMk id="3" creationId="{B1A13103-576A-A5A6-2456-7CFE2419760E}"/>
          </ac:spMkLst>
        </pc:spChg>
      </pc:sldChg>
      <pc:sldChg chg="modSp mod">
        <pc:chgData name="Mara Moraes" userId="4ba7c70b0a844e40" providerId="LiveId" clId="{8E99D609-2B7C-47D3-A72E-C986C285FBEB}" dt="2023-11-19T02:05:11.120" v="10" actId="113"/>
        <pc:sldMkLst>
          <pc:docMk/>
          <pc:sldMk cId="2385477931" sldId="272"/>
        </pc:sldMkLst>
        <pc:spChg chg="mod">
          <ac:chgData name="Mara Moraes" userId="4ba7c70b0a844e40" providerId="LiveId" clId="{8E99D609-2B7C-47D3-A72E-C986C285FBEB}" dt="2023-11-19T02:05:11.120" v="10" actId="113"/>
          <ac:spMkLst>
            <pc:docMk/>
            <pc:sldMk cId="2385477931" sldId="272"/>
            <ac:spMk id="3" creationId="{F0BDFF2C-CC83-A20B-AA7C-D3A715A17F15}"/>
          </ac:spMkLst>
        </pc:spChg>
      </pc:sldChg>
      <pc:sldChg chg="del">
        <pc:chgData name="Mara Moraes" userId="4ba7c70b0a844e40" providerId="LiveId" clId="{8E99D609-2B7C-47D3-A72E-C986C285FBEB}" dt="2023-11-19T02:07:49.628" v="11" actId="2696"/>
        <pc:sldMkLst>
          <pc:docMk/>
          <pc:sldMk cId="4101278194" sldId="274"/>
        </pc:sldMkLst>
      </pc:sldChg>
      <pc:sldChg chg="modSp mod">
        <pc:chgData name="Mara Moraes" userId="4ba7c70b0a844e40" providerId="LiveId" clId="{8E99D609-2B7C-47D3-A72E-C986C285FBEB}" dt="2023-11-19T17:31:24.980" v="14" actId="207"/>
        <pc:sldMkLst>
          <pc:docMk/>
          <pc:sldMk cId="3011066337" sldId="276"/>
        </pc:sldMkLst>
        <pc:spChg chg="mod">
          <ac:chgData name="Mara Moraes" userId="4ba7c70b0a844e40" providerId="LiveId" clId="{8E99D609-2B7C-47D3-A72E-C986C285FBEB}" dt="2023-11-19T17:31:24.980" v="14" actId="207"/>
          <ac:spMkLst>
            <pc:docMk/>
            <pc:sldMk cId="3011066337" sldId="276"/>
            <ac:spMk id="11" creationId="{48AF0ECF-52D9-A3DA-1A3F-9E09F6DB85A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50F943-0CE6-E361-3206-7A5B0DF16EA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CADB123-88D2-0058-3946-44F1295D7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2379C85-BE7F-BF8A-F5B3-067C6F9DEA79}"/>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2414E184-2EB2-8B07-8020-2F6872AF9A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915192-8F66-30BF-8925-BE659D064B4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92959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1956EA-E55E-5133-7F94-2688F5CDC2F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3BF974D-1508-46E4-3AC4-40852150C30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80CEDEC-7A2F-CB32-89B5-F16590C5E092}"/>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E47EB252-94AE-AD70-38B3-7620D94225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3B48B08-4275-9545-700C-5361E23D387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68403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FAA018-8442-7E24-E9B8-541ADB1CC6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8979630-0D0C-9049-EC50-7936CCBE99A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258D61-DCE8-C5B7-E11D-61F3E2A4C56A}"/>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B0FA4E68-3563-32B1-08A8-3F3352571B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A15911-F204-4EDC-6F23-10E7D6E8FB3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93229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E4F7B-4A8F-1A10-AB40-E70C42DFEF1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2ACB711-4DC5-6883-84F5-CFA818041C1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1FAEFFE-E31E-3742-EC23-80F0DE237727}"/>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73C7C81E-B65D-5A0A-7932-3298C94522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5DB0BC-3AC6-7981-EC04-D6709B722E1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01264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6BB225-CE9D-8A34-0653-93CF60ADE5E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6DDBDE5-092C-E54B-BCA2-97F45F4D4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11DFE6E-AF3F-183A-36E0-ED41034FFBC1}"/>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5BCC81B5-4A40-1782-761C-9D9AAA950A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414EC7-4183-9D67-302A-7A299E78A60B}"/>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74071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17DF-80A7-B10D-8632-38B5D10D8DF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C8073CB-CD09-33BD-4CEC-214559CEE78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BC7F280-5312-4958-E161-800A3639A41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2138807-008F-68D4-B90A-02117DBB87D6}"/>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6" name="Espaço Reservado para Rodapé 5">
            <a:extLst>
              <a:ext uri="{FF2B5EF4-FFF2-40B4-BE49-F238E27FC236}">
                <a16:creationId xmlns:a16="http://schemas.microsoft.com/office/drawing/2014/main" id="{6C552F55-60FB-CBC6-F45B-C9070453D7F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B596385-E0F7-2718-AF86-DFF23FF369B0}"/>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3774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7F51F-E51D-490C-C8BA-A69C5AD4816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3243A70-2470-84D1-5609-0602A8DDF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0F2FC4A-6173-C91B-6905-DEBD59D309B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696BBAA-3B7B-F978-B8EF-CEF485654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84EE994-6647-D477-1705-C46581CEBB9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F29C2BA-4D41-F5AA-D0DD-C13D7A7AF51B}"/>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8" name="Espaço Reservado para Rodapé 7">
            <a:extLst>
              <a:ext uri="{FF2B5EF4-FFF2-40B4-BE49-F238E27FC236}">
                <a16:creationId xmlns:a16="http://schemas.microsoft.com/office/drawing/2014/main" id="{15377E2E-E0FA-C0FA-A2D7-8B943B2CF87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AB7309A-2C6A-AF05-1479-FFC8D38D0A4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71089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53A8B-881E-7E8D-4A31-3121A9F609E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BC086AA-83BB-7D46-6901-99EE86D9DB57}"/>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4" name="Espaço Reservado para Rodapé 3">
            <a:extLst>
              <a:ext uri="{FF2B5EF4-FFF2-40B4-BE49-F238E27FC236}">
                <a16:creationId xmlns:a16="http://schemas.microsoft.com/office/drawing/2014/main" id="{B468B270-6A8D-85FF-A10D-223CBBBB2A6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27D102D-6731-60B1-014A-0F9F44E943C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49982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9FDF39F-AF1F-0149-431B-CEEDB638D3BC}"/>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3" name="Espaço Reservado para Rodapé 2">
            <a:extLst>
              <a:ext uri="{FF2B5EF4-FFF2-40B4-BE49-F238E27FC236}">
                <a16:creationId xmlns:a16="http://schemas.microsoft.com/office/drawing/2014/main" id="{CE1CAAC9-E65C-EC85-D8D0-52E8D3B4765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7F4C6A7-3C2C-4374-841D-9453B3A11F37}"/>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641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47583-85C4-293A-F325-538F9C1F50E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AEF0375-0DD5-AD00-0CF6-327026780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84A673C-3883-2F47-F8DE-8E1BBDD35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408916-46DA-C20D-D6C8-0DE3D5BC5043}"/>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6" name="Espaço Reservado para Rodapé 5">
            <a:extLst>
              <a:ext uri="{FF2B5EF4-FFF2-40B4-BE49-F238E27FC236}">
                <a16:creationId xmlns:a16="http://schemas.microsoft.com/office/drawing/2014/main" id="{9C056920-2928-91E2-3C8F-4AABAB982D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E19BE50-2E8F-ADB6-C889-3B516620D4F4}"/>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21395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BB9B41-C756-6982-B939-1C9409AE162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D31191D-2A1C-A27C-5726-EA27C453D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78468D1-4066-5806-8E94-E2EAD504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BDA78FE-9134-BAAE-26A8-013DB14DF989}"/>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6" name="Espaço Reservado para Rodapé 5">
            <a:extLst>
              <a:ext uri="{FF2B5EF4-FFF2-40B4-BE49-F238E27FC236}">
                <a16:creationId xmlns:a16="http://schemas.microsoft.com/office/drawing/2014/main" id="{8C76FD3B-B656-E6B9-7EAF-0D338FC1EC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C9B15BD-02A2-1220-50DB-68141A7B130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60259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2807EEB-0EC4-7352-A122-31588B748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3F597CC-FDBD-E418-461D-F2FB18871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CC9C754-A3CC-B8B0-60C0-2F874332E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5C19E5E3-5FD5-E388-7DF6-D8EA14C29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CC931D7-9FED-BB40-56C3-FB412BA54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8858-9138-46CA-9B53-B56D9ECF3E43}" type="slidenum">
              <a:rPr lang="pt-BR" smtClean="0"/>
              <a:t>‹nº›</a:t>
            </a:fld>
            <a:endParaRPr lang="pt-BR"/>
          </a:p>
        </p:txBody>
      </p:sp>
    </p:spTree>
    <p:extLst>
      <p:ext uri="{BB962C8B-B14F-4D97-AF65-F5344CB8AC3E}">
        <p14:creationId xmlns:p14="http://schemas.microsoft.com/office/powerpoint/2010/main" val="415312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segurando, mão, mulher, hidrante&#10;&#10;Descrição gerada automaticamente">
            <a:extLst>
              <a:ext uri="{FF2B5EF4-FFF2-40B4-BE49-F238E27FC236}">
                <a16:creationId xmlns:a16="http://schemas.microsoft.com/office/drawing/2014/main" id="{F70DE89A-0374-C1DE-FD43-51B6B20A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Tree>
    <p:extLst>
      <p:ext uri="{BB962C8B-B14F-4D97-AF65-F5344CB8AC3E}">
        <p14:creationId xmlns:p14="http://schemas.microsoft.com/office/powerpoint/2010/main" val="412615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0E805C71-C787-6465-C87B-B097E6264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1231392" y="1855235"/>
            <a:ext cx="9514673" cy="1281504"/>
          </a:xfrm>
        </p:spPr>
        <p:txBody>
          <a:bodyPr/>
          <a:lstStyle/>
          <a:p>
            <a:pPr marL="228600" algn="just">
              <a:lnSpc>
                <a:spcPct val="100000"/>
              </a:lnSpc>
            </a:pPr>
            <a:r>
              <a:rPr lang="pt-BR" sz="1800" dirty="0">
                <a:effectLst/>
                <a:latin typeface="Barlow" pitchFamily="2" charset="77"/>
                <a:ea typeface="Times New Roman" panose="02020603050405020304" pitchFamily="18" charset="0"/>
              </a:rPr>
              <a:t>Eles começam a comer e dormir em um horário regular. Começam a usar o copo e a colher para comer sozinhos. Podem se sentar sem ajuda. Eles engatinham com a barriga encostada no chão e levantam o corpo apoiando as mãos e os joelhos.</a:t>
            </a:r>
            <a:endParaRPr lang="pt-BR" dirty="0">
              <a:latin typeface="Barlow" pitchFamily="2" charset="77"/>
            </a:endParaRPr>
          </a:p>
        </p:txBody>
      </p:sp>
      <p:sp>
        <p:nvSpPr>
          <p:cNvPr id="5" name="CaixaDeTexto 4">
            <a:extLst>
              <a:ext uri="{FF2B5EF4-FFF2-40B4-BE49-F238E27FC236}">
                <a16:creationId xmlns:a16="http://schemas.microsoft.com/office/drawing/2014/main" id="{585BB34C-5C10-677A-9593-5B89A98AC439}"/>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rPr>
              <a:t>De 6 a 12 meses</a:t>
            </a:r>
            <a:endParaRPr lang="pt-PT" sz="2800" b="1" kern="0" dirty="0">
              <a:solidFill>
                <a:srgbClr val="009AC1"/>
              </a:solidFill>
              <a:effectLst/>
              <a:latin typeface="Barlow Condensed" pitchFamily="2" charset="77"/>
              <a:ea typeface="Times New Roman" panose="02020603050405020304" pitchFamily="18" charset="0"/>
            </a:endParaRPr>
          </a:p>
        </p:txBody>
      </p:sp>
      <p:sp>
        <p:nvSpPr>
          <p:cNvPr id="6" name="Espaço Reservado para Conteúdo 2">
            <a:extLst>
              <a:ext uri="{FF2B5EF4-FFF2-40B4-BE49-F238E27FC236}">
                <a16:creationId xmlns:a16="http://schemas.microsoft.com/office/drawing/2014/main" id="{A1BF4B73-C944-918E-A25F-EF1D5BC3F225}"/>
              </a:ext>
            </a:extLst>
          </p:cNvPr>
          <p:cNvSpPr txBox="1">
            <a:spLocks/>
          </p:cNvSpPr>
          <p:nvPr/>
        </p:nvSpPr>
        <p:spPr>
          <a:xfrm>
            <a:off x="1231392" y="3280148"/>
            <a:ext cx="76232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pt-BR" sz="1800" dirty="0">
                <a:latin typeface="Barlow" pitchFamily="2" charset="77"/>
                <a:ea typeface="Times New Roman" panose="02020603050405020304" pitchFamily="18" charset="0"/>
              </a:rPr>
              <a:t>Aos oito meses, eles podem alcançar e segurar objetos com as mãos, pegar objetos com os dedos polegar e indicador, e aprendem a soltar objetos. Começam a jogar coisas. Eles podem ficar em pé apoiando-se nos móveis, e caminhar se forem guiados. Quando chegam aos doze meses, a maioria dos bebês pesa três vezes o peso do nascimento, e cresce 2,5cm por mês aproximadamente. Durante os três primeiros anos, o crescimento físico é mais rápido do que no restante da vida. À medida que as crianças crescem em estatura, a forma do corpo muda.</a:t>
            </a:r>
          </a:p>
          <a:p>
            <a:pPr marL="0" indent="0">
              <a:lnSpc>
                <a:spcPct val="100000"/>
              </a:lnSpc>
              <a:buFont typeface="Arial" panose="020B0604020202020204" pitchFamily="34" charset="0"/>
              <a:buNone/>
            </a:pPr>
            <a:endParaRPr lang="pt-BR" dirty="0">
              <a:latin typeface="Barlow" pitchFamily="2" charset="77"/>
            </a:endParaRPr>
          </a:p>
        </p:txBody>
      </p:sp>
    </p:spTree>
    <p:extLst>
      <p:ext uri="{BB962C8B-B14F-4D97-AF65-F5344CB8AC3E}">
        <p14:creationId xmlns:p14="http://schemas.microsoft.com/office/powerpoint/2010/main" val="216363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Uma imagem contendo Padrão do plano de fundo&#10;&#10;Descrição gerada automaticamente">
            <a:extLst>
              <a:ext uri="{FF2B5EF4-FFF2-40B4-BE49-F238E27FC236}">
                <a16:creationId xmlns:a16="http://schemas.microsoft.com/office/drawing/2014/main" id="{9923D1D6-441B-5D88-FCEB-E97FD8F6D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231393" y="1475640"/>
            <a:ext cx="7396792" cy="1548277"/>
          </a:xfrm>
        </p:spPr>
        <p:txBody>
          <a:bodyPr/>
          <a:lstStyle/>
          <a:p>
            <a:pPr marL="228600" algn="just">
              <a:lnSpc>
                <a:spcPct val="100000"/>
              </a:lnSpc>
            </a:pPr>
            <a:r>
              <a:rPr lang="pt-BR" sz="1800" dirty="0">
                <a:effectLst/>
                <a:latin typeface="Barlow" pitchFamily="2" charset="77"/>
                <a:ea typeface="Times New Roman" panose="02020603050405020304" pitchFamily="18" charset="0"/>
              </a:rPr>
              <a:t>Nessa idade, as crianças comem menos a cada refeição, mas com mais frequência. Elas querem começar a comer sozinhas. Elas aprendem a andar sem ajuda por volta dos 14 meses, e ao finalizar o ano é possível que andem para trás e subam escadas. Podem beber em um copo com ajuda, rabiscar (fazer linhas) e empilhar cubos e blocos.</a:t>
            </a:r>
          </a:p>
          <a:p>
            <a:pPr>
              <a:lnSpc>
                <a:spcPct val="100000"/>
              </a:lnSpc>
            </a:pPr>
            <a:endParaRPr lang="pt-BR" dirty="0">
              <a:latin typeface="Barlow" pitchFamily="2" charset="77"/>
            </a:endParaRPr>
          </a:p>
        </p:txBody>
      </p:sp>
      <p:sp>
        <p:nvSpPr>
          <p:cNvPr id="5" name="CaixaDeTexto 4">
            <a:extLst>
              <a:ext uri="{FF2B5EF4-FFF2-40B4-BE49-F238E27FC236}">
                <a16:creationId xmlns:a16="http://schemas.microsoft.com/office/drawing/2014/main" id="{A5E43F0E-D794-5DD5-D626-4B053AC71533}"/>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rPr>
              <a:t>1 ano</a:t>
            </a:r>
            <a:endParaRPr lang="pt-PT" sz="2800" b="1" kern="0" dirty="0">
              <a:solidFill>
                <a:srgbClr val="009AC1"/>
              </a:solidFill>
              <a:effectLst/>
              <a:latin typeface="Barlow Condensed" pitchFamily="2" charset="77"/>
              <a:ea typeface="Times New Roman" panose="02020603050405020304" pitchFamily="18" charset="0"/>
            </a:endParaRPr>
          </a:p>
        </p:txBody>
      </p:sp>
      <p:sp>
        <p:nvSpPr>
          <p:cNvPr id="6" name="Espaço Reservado para Conteúdo 2">
            <a:extLst>
              <a:ext uri="{FF2B5EF4-FFF2-40B4-BE49-F238E27FC236}">
                <a16:creationId xmlns:a16="http://schemas.microsoft.com/office/drawing/2014/main" id="{CDB586F2-97E4-06C8-AA2F-735B175BBD68}"/>
              </a:ext>
            </a:extLst>
          </p:cNvPr>
          <p:cNvSpPr txBox="1">
            <a:spLocks/>
          </p:cNvSpPr>
          <p:nvPr/>
        </p:nvSpPr>
        <p:spPr>
          <a:xfrm>
            <a:off x="1231392" y="4227543"/>
            <a:ext cx="73967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1800" dirty="0">
                <a:latin typeface="Barlow" pitchFamily="2" charset="77"/>
                <a:ea typeface="Times New Roman" panose="02020603050405020304" pitchFamily="18" charset="0"/>
              </a:rPr>
              <a:t>Elas já conseguem ficar na ponta dos pés. Podem jogar e chutar uma bola para frente. Andam, correm, escalam, sobem e descem escadas sem ajuda, e fazem buracos no chão. Elas pulam com os dois pés. Ficam desconfortáveis com fraldas molhadas ou sujas. Começam a mostrar interesse em aprender a usar o banheiro. Elas podem montar e desmontar objetos. Gostam de colocar e tirar tampas de garrafas. E geralmente são mais ativas do que em qualquer outra fase de sua vida.</a:t>
            </a:r>
          </a:p>
          <a:p>
            <a:pPr algn="just"/>
            <a:endParaRPr lang="pt-BR" sz="1800" dirty="0">
              <a:latin typeface="Barlow" pitchFamily="2" charset="77"/>
              <a:ea typeface="Times New Roman" panose="02020603050405020304" pitchFamily="18" charset="0"/>
            </a:endParaRPr>
          </a:p>
          <a:p>
            <a:endParaRPr lang="pt-BR" dirty="0">
              <a:latin typeface="Barlow" pitchFamily="2" charset="77"/>
            </a:endParaRPr>
          </a:p>
        </p:txBody>
      </p:sp>
      <p:sp>
        <p:nvSpPr>
          <p:cNvPr id="8" name="CaixaDeTexto 7">
            <a:extLst>
              <a:ext uri="{FF2B5EF4-FFF2-40B4-BE49-F238E27FC236}">
                <a16:creationId xmlns:a16="http://schemas.microsoft.com/office/drawing/2014/main" id="{EEE17693-A02B-42D7-47C4-08EBEF4A049A}"/>
              </a:ext>
            </a:extLst>
          </p:cNvPr>
          <p:cNvSpPr txBox="1"/>
          <p:nvPr/>
        </p:nvSpPr>
        <p:spPr>
          <a:xfrm>
            <a:off x="1231392" y="3545398"/>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rPr>
              <a:t>2 anos</a:t>
            </a:r>
            <a:endParaRPr lang="pt-PT" sz="2800" b="1" kern="0" dirty="0">
              <a:solidFill>
                <a:srgbClr val="009AC1"/>
              </a:solidFill>
              <a:effectLst/>
              <a:latin typeface="Barlow Condensed" pitchFamily="2" charset="77"/>
              <a:ea typeface="Times New Roman" panose="02020603050405020304" pitchFamily="18" charset="0"/>
            </a:endParaRPr>
          </a:p>
        </p:txBody>
      </p:sp>
    </p:spTree>
    <p:extLst>
      <p:ext uri="{BB962C8B-B14F-4D97-AF65-F5344CB8AC3E}">
        <p14:creationId xmlns:p14="http://schemas.microsoft.com/office/powerpoint/2010/main" val="2700877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Desenho de personagem de desenho animado&#10;&#10;Descrição gerada automaticamente com confiança média">
            <a:extLst>
              <a:ext uri="{FF2B5EF4-FFF2-40B4-BE49-F238E27FC236}">
                <a16:creationId xmlns:a16="http://schemas.microsoft.com/office/drawing/2014/main" id="{AEA3D2AD-CD1C-C2A1-0D0D-80AD33CBB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1231392" y="1421518"/>
            <a:ext cx="7403322" cy="2537024"/>
          </a:xfrm>
        </p:spPr>
        <p:txBody>
          <a:bodyPr>
            <a:normAutofit/>
          </a:bodyPr>
          <a:lstStyle/>
          <a:p>
            <a:pPr marL="228600" algn="just">
              <a:lnSpc>
                <a:spcPct val="100000"/>
              </a:lnSpc>
            </a:pPr>
            <a:r>
              <a:rPr lang="pt-BR" sz="1700" dirty="0">
                <a:effectLst/>
                <a:latin typeface="Barlow" pitchFamily="2" charset="77"/>
                <a:ea typeface="Times New Roman" panose="02020603050405020304" pitchFamily="18" charset="0"/>
              </a:rPr>
              <a:t>Agora, a criança cresce mais devagar do que nos três primeiros anos, mas faz mais progresso com a coordenação e desenvolvimento muscular, e pode começar a prender a fazer muitas outras coisas. Podem andar de triciclo, pegar uma bola, ficar em um só pé. Podem caminhar na ponta dos pés, pular horizontalmente, construir torres com seis ou nove blocos, manusear pequenos objetos como um quebra-cabeça, ou colocar figuras em seu lugar correspondente. Podem desenhar ou pintar de forma circular e horizontal. Crescem entre sete e oito centímetros em um ano.</a:t>
            </a:r>
            <a:endParaRPr lang="pt-BR" sz="1700" dirty="0">
              <a:latin typeface="Barlow" pitchFamily="2" charset="77"/>
            </a:endParaRPr>
          </a:p>
        </p:txBody>
      </p:sp>
      <p:sp>
        <p:nvSpPr>
          <p:cNvPr id="5" name="Espaço Reservado para Conteúdo 2">
            <a:extLst>
              <a:ext uri="{FF2B5EF4-FFF2-40B4-BE49-F238E27FC236}">
                <a16:creationId xmlns:a16="http://schemas.microsoft.com/office/drawing/2014/main" id="{C3F95798-9433-0402-59D0-2AD61E1D4152}"/>
              </a:ext>
            </a:extLst>
          </p:cNvPr>
          <p:cNvSpPr txBox="1">
            <a:spLocks/>
          </p:cNvSpPr>
          <p:nvPr/>
        </p:nvSpPr>
        <p:spPr>
          <a:xfrm>
            <a:off x="1231392" y="4401597"/>
            <a:ext cx="71371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pt-BR" sz="1700" dirty="0">
                <a:latin typeface="Barlow" pitchFamily="2" charset="77"/>
                <a:ea typeface="Times New Roman" panose="02020603050405020304" pitchFamily="18" charset="0"/>
              </a:rPr>
              <a:t>Correm na ponta dos pés e dão pulinhos. Elas sobem e se movem sozinhas em uma rede. Elas pulam em um pé só. Jogam a bola com as mãos. Têm mais controle sobre os músculos menores. Podem representar quadros ou figuras (quadros de flores, pessoas etc.). Gostam de abrir e fechar zíperes, abotoar e desabotoar roupas. Se vestem sozinhas e gostam de amarrar o sapato. Podem cortar com uma tesoura seguindo uma linha. Podem fazer desenhos e letras básicas. Elas são muito ativas e podem se tornar agressivas nas brincadeiras.</a:t>
            </a:r>
          </a:p>
          <a:p>
            <a:pPr>
              <a:lnSpc>
                <a:spcPct val="100000"/>
              </a:lnSpc>
            </a:pPr>
            <a:endParaRPr lang="pt-BR" sz="1700" dirty="0">
              <a:latin typeface="Barlow" pitchFamily="2" charset="77"/>
            </a:endParaRPr>
          </a:p>
        </p:txBody>
      </p:sp>
      <p:sp>
        <p:nvSpPr>
          <p:cNvPr id="6" name="CaixaDeTexto 5">
            <a:extLst>
              <a:ext uri="{FF2B5EF4-FFF2-40B4-BE49-F238E27FC236}">
                <a16:creationId xmlns:a16="http://schemas.microsoft.com/office/drawing/2014/main" id="{AFD2988A-5FE2-A68B-9B6F-074928E11B42}"/>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rPr>
              <a:t>3 anos</a:t>
            </a:r>
            <a:endParaRPr lang="pt-PT" sz="2800" b="1" kern="0" dirty="0">
              <a:solidFill>
                <a:srgbClr val="009AC1"/>
              </a:solidFill>
              <a:effectLst/>
              <a:latin typeface="Barlow Condensed" pitchFamily="2" charset="77"/>
              <a:ea typeface="Times New Roman" panose="02020603050405020304" pitchFamily="18" charset="0"/>
            </a:endParaRPr>
          </a:p>
        </p:txBody>
      </p:sp>
      <p:sp>
        <p:nvSpPr>
          <p:cNvPr id="7" name="CaixaDeTexto 6">
            <a:extLst>
              <a:ext uri="{FF2B5EF4-FFF2-40B4-BE49-F238E27FC236}">
                <a16:creationId xmlns:a16="http://schemas.microsoft.com/office/drawing/2014/main" id="{1AEE7C1E-7D93-34FD-4BCB-B6926C9EB27F}"/>
              </a:ext>
            </a:extLst>
          </p:cNvPr>
          <p:cNvSpPr txBox="1"/>
          <p:nvPr/>
        </p:nvSpPr>
        <p:spPr>
          <a:xfrm>
            <a:off x="1231392" y="3744500"/>
            <a:ext cx="6888480" cy="523220"/>
          </a:xfrm>
          <a:prstGeom prst="rect">
            <a:avLst/>
          </a:prstGeom>
          <a:noFill/>
        </p:spPr>
        <p:txBody>
          <a:bodyPr wrap="square" rtlCol="0">
            <a:spAutoFit/>
          </a:bodyPr>
          <a:lstStyle/>
          <a:p>
            <a:r>
              <a:rPr lang="pt-BR" sz="2800" b="1" dirty="0">
                <a:solidFill>
                  <a:srgbClr val="009AC1"/>
                </a:solidFill>
                <a:latin typeface="Barlow Condensed" pitchFamily="2" charset="77"/>
                <a:ea typeface="Times New Roman" panose="02020603050405020304" pitchFamily="18" charset="0"/>
              </a:rPr>
              <a:t>4</a:t>
            </a:r>
            <a:r>
              <a:rPr lang="pt-BR" sz="2800" b="1" dirty="0">
                <a:solidFill>
                  <a:srgbClr val="009AC1"/>
                </a:solidFill>
                <a:effectLst/>
                <a:latin typeface="Barlow Condensed" pitchFamily="2" charset="77"/>
                <a:ea typeface="Times New Roman" panose="02020603050405020304" pitchFamily="18" charset="0"/>
              </a:rPr>
              <a:t> anos em diante</a:t>
            </a:r>
            <a:endParaRPr lang="pt-PT" sz="2800" b="1" kern="0" dirty="0">
              <a:solidFill>
                <a:srgbClr val="009AC1"/>
              </a:solidFill>
              <a:effectLst/>
              <a:latin typeface="Barlow Condensed" pitchFamily="2" charset="77"/>
              <a:ea typeface="Times New Roman" panose="02020603050405020304" pitchFamily="18" charset="0"/>
            </a:endParaRPr>
          </a:p>
        </p:txBody>
      </p:sp>
    </p:spTree>
    <p:extLst>
      <p:ext uri="{BB962C8B-B14F-4D97-AF65-F5344CB8AC3E}">
        <p14:creationId xmlns:p14="http://schemas.microsoft.com/office/powerpoint/2010/main" val="186562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esenho de personagem de desenho animado&#10;&#10;Descrição gerada automaticamente com confiança média">
            <a:extLst>
              <a:ext uri="{FF2B5EF4-FFF2-40B4-BE49-F238E27FC236}">
                <a16:creationId xmlns:a16="http://schemas.microsoft.com/office/drawing/2014/main" id="{8B6CB00B-4BBC-5F06-7976-E162685DA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92"/>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699304" y="1836687"/>
            <a:ext cx="7877538" cy="3181317"/>
          </a:xfrm>
        </p:spPr>
        <p:txBody>
          <a:bodyPr>
            <a:noAutofit/>
          </a:bodyPr>
          <a:lstStyle/>
          <a:p>
            <a:pPr marL="228600" algn="l">
              <a:lnSpc>
                <a:spcPct val="100000"/>
              </a:lnSpc>
            </a:pPr>
            <a:r>
              <a:rPr lang="pt-BR" sz="1900" dirty="0">
                <a:effectLst/>
                <a:latin typeface="Barlow" pitchFamily="2" charset="77"/>
                <a:ea typeface="Times New Roman" panose="02020603050405020304" pitchFamily="18" charset="0"/>
              </a:rPr>
              <a:t>A partir dos </a:t>
            </a:r>
            <a:r>
              <a:rPr lang="pt-BR" sz="1900" b="1" dirty="0">
                <a:effectLst/>
                <a:latin typeface="Barlow" pitchFamily="2" charset="77"/>
                <a:ea typeface="Times New Roman" panose="02020603050405020304" pitchFamily="18" charset="0"/>
              </a:rPr>
              <a:t>cinco, seis e sete </a:t>
            </a:r>
            <a:r>
              <a:rPr lang="pt-BR" sz="1900" dirty="0">
                <a:effectLst/>
                <a:latin typeface="Barlow" pitchFamily="2" charset="77"/>
                <a:ea typeface="Times New Roman" panose="02020603050405020304" pitchFamily="18" charset="0"/>
              </a:rPr>
              <a:t>anos o crescimento é lento, mas contínuo. As crianças ganharam controle sobre seus músculos maiores. Têm um bom equilíbrio. Podem ficar em um só pé e andar seguindo uma linha reta. Gostam de fazer exercícios: pular, correr, dar voltas. Gostam muito de testar suas habilidades e força muscular. Podem pegar bolas pequenas e manusear bem botões de roupas e zíperes.</a:t>
            </a:r>
          </a:p>
          <a:p>
            <a:pPr marL="228600" algn="l">
              <a:lnSpc>
                <a:spcPct val="100000"/>
              </a:lnSpc>
            </a:pPr>
            <a:r>
              <a:rPr lang="pt-BR" sz="1900" dirty="0">
                <a:effectLst/>
                <a:latin typeface="Barlow" pitchFamily="2" charset="77"/>
                <a:ea typeface="Times New Roman" panose="02020603050405020304" pitchFamily="18" charset="0"/>
              </a:rPr>
              <a:t> </a:t>
            </a:r>
          </a:p>
          <a:p>
            <a:pPr marL="228600" algn="l">
              <a:lnSpc>
                <a:spcPct val="100000"/>
              </a:lnSpc>
            </a:pPr>
            <a:r>
              <a:rPr lang="pt-BR" sz="1900" dirty="0">
                <a:effectLst/>
                <a:latin typeface="Barlow" pitchFamily="2" charset="77"/>
                <a:ea typeface="Times New Roman" panose="02020603050405020304" pitchFamily="18" charset="0"/>
              </a:rPr>
              <a:t>Aprendem a amarrar o cadarço dos tênis. Podem escrever seu nome, copiar desenhos e figuras, incluindo números e letras. Elas podem usar corretamente utensílios e ferramentas com supervisão.</a:t>
            </a:r>
          </a:p>
          <a:p>
            <a:pPr algn="l">
              <a:lnSpc>
                <a:spcPct val="100000"/>
              </a:lnSpc>
            </a:pPr>
            <a:endParaRPr lang="pt-BR" sz="1900" dirty="0">
              <a:latin typeface="Barlow" pitchFamily="2" charset="77"/>
            </a:endParaRPr>
          </a:p>
        </p:txBody>
      </p:sp>
    </p:spTree>
    <p:extLst>
      <p:ext uri="{BB962C8B-B14F-4D97-AF65-F5344CB8AC3E}">
        <p14:creationId xmlns:p14="http://schemas.microsoft.com/office/powerpoint/2010/main" val="3794665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Desenho de personagem&#10;&#10;Descrição gerada automaticamente com confiança média">
            <a:extLst>
              <a:ext uri="{FF2B5EF4-FFF2-40B4-BE49-F238E27FC236}">
                <a16:creationId xmlns:a16="http://schemas.microsoft.com/office/drawing/2014/main" id="{920AA4DD-EDD6-EC6A-D406-8FCF08CA7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2" name="Espaço Reservado para Conteúdo 2">
            <a:extLst>
              <a:ext uri="{FF2B5EF4-FFF2-40B4-BE49-F238E27FC236}">
                <a16:creationId xmlns:a16="http://schemas.microsoft.com/office/drawing/2014/main" id="{424D7BD1-9D59-792A-1700-B3A252B3AC07}"/>
              </a:ext>
            </a:extLst>
          </p:cNvPr>
          <p:cNvSpPr txBox="1">
            <a:spLocks/>
          </p:cNvSpPr>
          <p:nvPr/>
        </p:nvSpPr>
        <p:spPr>
          <a:xfrm>
            <a:off x="1682496" y="1963346"/>
            <a:ext cx="8314944" cy="26086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2000" dirty="0">
                <a:effectLst/>
                <a:latin typeface="Barlow" pitchFamily="2" charset="77"/>
                <a:ea typeface="Times New Roman" panose="02020603050405020304" pitchFamily="18" charset="0"/>
              </a:rPr>
              <a:t>Além do desenvolvimento físico, o desenvolvimento social também começa no período pré-natal. É na primeira e na segunda infância que são fundamentadas as bases para uma socialização saudável, e a criança será mais ou menos bem-sucedida no futuro, dependendo das experiências vividas e dos conhecimentos adquiridos.</a:t>
            </a:r>
          </a:p>
        </p:txBody>
      </p:sp>
      <p:sp>
        <p:nvSpPr>
          <p:cNvPr id="4" name="CaixaDeTexto 3">
            <a:extLst>
              <a:ext uri="{FF2B5EF4-FFF2-40B4-BE49-F238E27FC236}">
                <a16:creationId xmlns:a16="http://schemas.microsoft.com/office/drawing/2014/main" id="{48CAADD8-A1E3-7876-E95E-427636299C1A}"/>
              </a:ext>
            </a:extLst>
          </p:cNvPr>
          <p:cNvSpPr txBox="1"/>
          <p:nvPr/>
        </p:nvSpPr>
        <p:spPr>
          <a:xfrm>
            <a:off x="1682496" y="628557"/>
            <a:ext cx="7388352" cy="707886"/>
          </a:xfrm>
          <a:prstGeom prst="rect">
            <a:avLst/>
          </a:prstGeom>
          <a:noFill/>
        </p:spPr>
        <p:txBody>
          <a:bodyPr wrap="square" rtlCol="0">
            <a:spAutoFit/>
          </a:bodyPr>
          <a:lstStyle/>
          <a:p>
            <a:r>
              <a:rPr lang="pt-BR" sz="4000" b="1" dirty="0">
                <a:effectLst/>
                <a:latin typeface="Barlow Condensed" pitchFamily="2" charset="77"/>
                <a:ea typeface="Times New Roman" panose="02020603050405020304" pitchFamily="18" charset="0"/>
                <a:cs typeface="Calibri" panose="020F0502020204030204" pitchFamily="34" charset="0"/>
              </a:rPr>
              <a:t>3. DESENVOLVIMENTO SOCIAL</a:t>
            </a:r>
          </a:p>
        </p:txBody>
      </p:sp>
    </p:spTree>
    <p:extLst>
      <p:ext uri="{BB962C8B-B14F-4D97-AF65-F5344CB8AC3E}">
        <p14:creationId xmlns:p14="http://schemas.microsoft.com/office/powerpoint/2010/main" val="1738370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esenho de personagem de desenho animado&#10;&#10;Descrição gerada automaticamente com confiança média">
            <a:extLst>
              <a:ext uri="{FF2B5EF4-FFF2-40B4-BE49-F238E27FC236}">
                <a16:creationId xmlns:a16="http://schemas.microsoft.com/office/drawing/2014/main" id="{3F133105-2F52-5E6B-D246-9861A65C8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231392" y="1692107"/>
            <a:ext cx="9093227" cy="1732938"/>
          </a:xfrm>
        </p:spPr>
        <p:txBody>
          <a:bodyPr>
            <a:normAutofit/>
          </a:bodyPr>
          <a:lstStyle/>
          <a:p>
            <a:pPr marL="0" indent="0" algn="just">
              <a:lnSpc>
                <a:spcPct val="100000"/>
              </a:lnSpc>
              <a:buNone/>
            </a:pPr>
            <a:r>
              <a:rPr lang="pt-BR" sz="1800" dirty="0">
                <a:effectLst/>
                <a:latin typeface="Barlow" pitchFamily="2" charset="77"/>
                <a:ea typeface="Times New Roman" panose="02020603050405020304" pitchFamily="18" charset="0"/>
              </a:rPr>
              <a:t>Aqueles que são professores da classe do Rol do Berço podem ver claramente como é um recém-nascido e como, à medida que cresce, começa a desfrutar da atenção que recebe na classe. Existem crianças mais reservadas, outras mais alegres, outras que não querem que ninguém as segure se não o pai ou a mãe, outras que levantam os braços para qualquer pessoa etc. </a:t>
            </a:r>
            <a:r>
              <a:rPr lang="pt-BR" sz="1800" dirty="0">
                <a:effectLst/>
                <a:latin typeface="Barlow" pitchFamily="2" charset="77"/>
                <a:ea typeface="Times New Roman" panose="02020603050405020304" pitchFamily="18" charset="0"/>
                <a:cs typeface="Calibri" panose="020F0502020204030204" pitchFamily="34" charset="0"/>
              </a:rPr>
              <a:t> </a:t>
            </a:r>
          </a:p>
          <a:p>
            <a:pPr>
              <a:lnSpc>
                <a:spcPct val="100000"/>
              </a:lnSpc>
            </a:pPr>
            <a:endParaRPr lang="pt-BR" sz="1800" dirty="0">
              <a:latin typeface="Barlow" pitchFamily="2" charset="77"/>
            </a:endParaRPr>
          </a:p>
        </p:txBody>
      </p:sp>
      <p:sp>
        <p:nvSpPr>
          <p:cNvPr id="4" name="CaixaDeTexto 3">
            <a:extLst>
              <a:ext uri="{FF2B5EF4-FFF2-40B4-BE49-F238E27FC236}">
                <a16:creationId xmlns:a16="http://schemas.microsoft.com/office/drawing/2014/main" id="{4EA75936-2C66-C0CA-7B82-0FC86B4F7117}"/>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cs typeface="Calibri" panose="020F0502020204030204" pitchFamily="34" charset="0"/>
              </a:rPr>
              <a:t>3.1 Características da primeira infância.</a:t>
            </a:r>
          </a:p>
        </p:txBody>
      </p:sp>
      <p:sp>
        <p:nvSpPr>
          <p:cNvPr id="5" name="Espaço Reservado para Conteúdo 2">
            <a:extLst>
              <a:ext uri="{FF2B5EF4-FFF2-40B4-BE49-F238E27FC236}">
                <a16:creationId xmlns:a16="http://schemas.microsoft.com/office/drawing/2014/main" id="{DE766CEC-E7A3-B107-0921-BC667A25C112}"/>
              </a:ext>
            </a:extLst>
          </p:cNvPr>
          <p:cNvSpPr txBox="1">
            <a:spLocks/>
          </p:cNvSpPr>
          <p:nvPr/>
        </p:nvSpPr>
        <p:spPr>
          <a:xfrm>
            <a:off x="1231392" y="3572400"/>
            <a:ext cx="62458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pt-BR" sz="1800" dirty="0">
                <a:latin typeface="Barlow" pitchFamily="2" charset="77"/>
                <a:ea typeface="Times New Roman" panose="02020603050405020304" pitchFamily="18" charset="0"/>
              </a:rPr>
              <a:t>Depois do sexto mês, suas habilidades sociais aumentam significativamente! Eles começam a se interessar por outras crianças, mas na maioria das vezes continuarão a se descobrir e ainda não verão outras crianças como amigos para brincar. Quando são chamados pelo seu nome, começam a responder. Também é comum vê-los sentir medo de pessoas que não conhecem e quando seus pais os deixam sozinhos, muitas vezes reagem com medo e choram. Eles começam a distinguir entre o que é permitido e o que não é.</a:t>
            </a:r>
          </a:p>
          <a:p>
            <a:pPr marL="0" indent="0" algn="just">
              <a:lnSpc>
                <a:spcPct val="100000"/>
              </a:lnSpc>
              <a:buFont typeface="Arial" panose="020B0604020202020204" pitchFamily="34" charset="0"/>
              <a:buNone/>
            </a:pPr>
            <a:r>
              <a:rPr lang="pt-BR" sz="1800" dirty="0">
                <a:latin typeface="Barlow" pitchFamily="2" charset="77"/>
                <a:ea typeface="Times New Roman" panose="02020603050405020304" pitchFamily="18" charset="0"/>
                <a:cs typeface="Calibri" panose="020F0502020204030204" pitchFamily="34" charset="0"/>
              </a:rPr>
              <a:t> </a:t>
            </a:r>
          </a:p>
          <a:p>
            <a:pPr>
              <a:lnSpc>
                <a:spcPct val="100000"/>
              </a:lnSpc>
            </a:pPr>
            <a:endParaRPr lang="pt-BR" sz="1800" dirty="0">
              <a:latin typeface="Barlow" pitchFamily="2" charset="77"/>
            </a:endParaRPr>
          </a:p>
        </p:txBody>
      </p:sp>
    </p:spTree>
    <p:extLst>
      <p:ext uri="{BB962C8B-B14F-4D97-AF65-F5344CB8AC3E}">
        <p14:creationId xmlns:p14="http://schemas.microsoft.com/office/powerpoint/2010/main" val="1326029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baixa">
            <a:extLst>
              <a:ext uri="{FF2B5EF4-FFF2-40B4-BE49-F238E27FC236}">
                <a16:creationId xmlns:a16="http://schemas.microsoft.com/office/drawing/2014/main" id="{DF5E468E-5EBC-F304-34E8-3127CB50D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1219817" y="833709"/>
            <a:ext cx="8190400" cy="996722"/>
          </a:xfrm>
        </p:spPr>
        <p:txBody>
          <a:bodyPr>
            <a:normAutofit/>
          </a:bodyPr>
          <a:lstStyle/>
          <a:p>
            <a:pPr marL="0" indent="0" algn="just">
              <a:lnSpc>
                <a:spcPct val="100000"/>
              </a:lnSpc>
              <a:buNone/>
            </a:pPr>
            <a:r>
              <a:rPr lang="pt-BR" sz="1800" dirty="0">
                <a:effectLst/>
                <a:latin typeface="Barlow" pitchFamily="2" charset="77"/>
                <a:ea typeface="Times New Roman" panose="02020603050405020304" pitchFamily="18" charset="0"/>
              </a:rPr>
              <a:t>No </a:t>
            </a:r>
            <a:r>
              <a:rPr lang="pt-BR" sz="1800" b="1" dirty="0">
                <a:effectLst/>
                <a:latin typeface="Barlow" pitchFamily="2" charset="77"/>
                <a:ea typeface="Times New Roman" panose="02020603050405020304" pitchFamily="18" charset="0"/>
              </a:rPr>
              <a:t>primeiro ano</a:t>
            </a:r>
            <a:r>
              <a:rPr lang="pt-BR" sz="1800" dirty="0">
                <a:effectLst/>
                <a:latin typeface="Barlow" pitchFamily="2" charset="77"/>
                <a:ea typeface="Times New Roman" panose="02020603050405020304" pitchFamily="18" charset="0"/>
              </a:rPr>
              <a:t>, o bebê já começa a ser considerado </a:t>
            </a:r>
            <a:r>
              <a:rPr lang="pt-BR" sz="1800" b="1" dirty="0">
                <a:effectLst/>
                <a:latin typeface="Barlow" pitchFamily="2" charset="77"/>
                <a:ea typeface="Times New Roman" panose="02020603050405020304" pitchFamily="18" charset="0"/>
              </a:rPr>
              <a:t>“criança”, </a:t>
            </a:r>
            <a:r>
              <a:rPr lang="pt-BR" sz="1800" dirty="0">
                <a:effectLst/>
                <a:latin typeface="Barlow" pitchFamily="2" charset="77"/>
                <a:ea typeface="Times New Roman" panose="02020603050405020304" pitchFamily="18" charset="0"/>
              </a:rPr>
              <a:t>devido às mudanças que ocorrerem e as habilidades que são adquiridas.</a:t>
            </a:r>
          </a:p>
        </p:txBody>
      </p:sp>
      <p:sp>
        <p:nvSpPr>
          <p:cNvPr id="5" name="Espaço Reservado para Conteúdo 2">
            <a:extLst>
              <a:ext uri="{FF2B5EF4-FFF2-40B4-BE49-F238E27FC236}">
                <a16:creationId xmlns:a16="http://schemas.microsoft.com/office/drawing/2014/main" id="{43A1D720-9BF0-71AD-E8A8-98246381EBAF}"/>
              </a:ext>
            </a:extLst>
          </p:cNvPr>
          <p:cNvSpPr txBox="1">
            <a:spLocks/>
          </p:cNvSpPr>
          <p:nvPr/>
        </p:nvSpPr>
        <p:spPr>
          <a:xfrm>
            <a:off x="4233030" y="2211446"/>
            <a:ext cx="7005987" cy="40327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pt-BR" sz="1800" dirty="0">
                <a:latin typeface="Barlow" pitchFamily="2" charset="77"/>
                <a:ea typeface="Times New Roman" panose="02020603050405020304" pitchFamily="18" charset="0"/>
              </a:rPr>
              <a:t>Eles começam a demonstrar um grande interesse pelo ambiente ao seu redor.</a:t>
            </a:r>
          </a:p>
          <a:p>
            <a:pPr algn="just">
              <a:lnSpc>
                <a:spcPct val="100000"/>
              </a:lnSpc>
            </a:pPr>
            <a:r>
              <a:rPr lang="pt-BR" sz="1800" dirty="0">
                <a:latin typeface="Barlow" pitchFamily="2" charset="77"/>
                <a:ea typeface="Times New Roman" panose="02020603050405020304" pitchFamily="18" charset="0"/>
              </a:rPr>
              <a:t>Eles aprenderão a fazer amigos e a desfrutar da companhia de outras crianças. </a:t>
            </a:r>
          </a:p>
          <a:p>
            <a:pPr algn="just">
              <a:lnSpc>
                <a:spcPct val="100000"/>
              </a:lnSpc>
            </a:pPr>
            <a:r>
              <a:rPr lang="pt-BR" sz="1800" dirty="0">
                <a:latin typeface="Barlow" pitchFamily="2" charset="77"/>
                <a:ea typeface="Times New Roman" panose="02020603050405020304" pitchFamily="18" charset="0"/>
              </a:rPr>
              <a:t>Eles ainda não aprenderam a compartilhar seus brinquedos ou objetos que consideram especiais.</a:t>
            </a:r>
          </a:p>
          <a:p>
            <a:pPr algn="just">
              <a:lnSpc>
                <a:spcPct val="100000"/>
              </a:lnSpc>
            </a:pPr>
            <a:r>
              <a:rPr lang="pt-BR" sz="1800" dirty="0">
                <a:latin typeface="Barlow" pitchFamily="2" charset="77"/>
                <a:ea typeface="Times New Roman" panose="02020603050405020304" pitchFamily="18" charset="0"/>
              </a:rPr>
              <a:t> Eles começarão a seguir o exemplo de seus amigos e passarão muito tempo observando-os. </a:t>
            </a:r>
          </a:p>
          <a:p>
            <a:pPr algn="just">
              <a:lnSpc>
                <a:spcPct val="100000"/>
              </a:lnSpc>
            </a:pPr>
            <a:r>
              <a:rPr lang="pt-BR" sz="1800" dirty="0">
                <a:latin typeface="Barlow" pitchFamily="2" charset="77"/>
                <a:ea typeface="Times New Roman" panose="02020603050405020304" pitchFamily="18" charset="0"/>
              </a:rPr>
              <a:t>Eles começam a mostrar características de independência e rebeldia.</a:t>
            </a:r>
          </a:p>
          <a:p>
            <a:pPr algn="just">
              <a:lnSpc>
                <a:spcPct val="100000"/>
              </a:lnSpc>
            </a:pPr>
            <a:r>
              <a:rPr lang="pt-BR" sz="1800" dirty="0">
                <a:latin typeface="Barlow" pitchFamily="2" charset="77"/>
                <a:ea typeface="Times New Roman" panose="02020603050405020304" pitchFamily="18" charset="0"/>
              </a:rPr>
              <a:t>Por saberem o quanto será difícil se separar da pessoa que cuida deles, ficam ansiosos. </a:t>
            </a:r>
          </a:p>
          <a:p>
            <a:pPr algn="just">
              <a:lnSpc>
                <a:spcPct val="100000"/>
              </a:lnSpc>
            </a:pPr>
            <a:r>
              <a:rPr lang="pt-BR" sz="1800" dirty="0">
                <a:latin typeface="Barlow" pitchFamily="2" charset="77"/>
                <a:ea typeface="Times New Roman" panose="02020603050405020304" pitchFamily="18" charset="0"/>
              </a:rPr>
              <a:t>Eles estão mais conscientes de suas limitações, e lidam com elas por meio da fantasia e da brincadeira, e se identificam com os adultos.</a:t>
            </a:r>
          </a:p>
          <a:p>
            <a:pPr>
              <a:lnSpc>
                <a:spcPct val="100000"/>
              </a:lnSpc>
            </a:pPr>
            <a:endParaRPr lang="pt-BR" dirty="0">
              <a:latin typeface="Barlow" pitchFamily="2" charset="77"/>
            </a:endParaRPr>
          </a:p>
        </p:txBody>
      </p:sp>
    </p:spTree>
    <p:extLst>
      <p:ext uri="{BB962C8B-B14F-4D97-AF65-F5344CB8AC3E}">
        <p14:creationId xmlns:p14="http://schemas.microsoft.com/office/powerpoint/2010/main" val="26650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esenho de personagem de desenho animado&#10;&#10;Descrição gerada automaticamente com confiança baixa">
            <a:extLst>
              <a:ext uri="{FF2B5EF4-FFF2-40B4-BE49-F238E27FC236}">
                <a16:creationId xmlns:a16="http://schemas.microsoft.com/office/drawing/2014/main" id="{01A64DD4-224F-7C7E-FA4B-6B33360E1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1231392" y="1551934"/>
            <a:ext cx="9144000" cy="523220"/>
          </a:xfrm>
        </p:spPr>
        <p:txBody>
          <a:bodyPr>
            <a:normAutofit/>
          </a:bodyPr>
          <a:lstStyle/>
          <a:p>
            <a:pPr algn="just"/>
            <a:r>
              <a:rPr lang="pt-BR" sz="1700" dirty="0">
                <a:effectLst/>
                <a:latin typeface="Barlow" pitchFamily="2" charset="77"/>
                <a:ea typeface="Times New Roman" panose="02020603050405020304" pitchFamily="18" charset="0"/>
              </a:rPr>
              <a:t>Entre </a:t>
            </a:r>
            <a:r>
              <a:rPr lang="pt-BR" sz="1700" b="1" dirty="0">
                <a:effectLst/>
                <a:latin typeface="Barlow" pitchFamily="2" charset="77"/>
                <a:ea typeface="Times New Roman" panose="02020603050405020304" pitchFamily="18" charset="0"/>
              </a:rPr>
              <a:t>três e quatro anos</a:t>
            </a:r>
            <a:r>
              <a:rPr lang="pt-BR" sz="1700" dirty="0">
                <a:effectLst/>
                <a:latin typeface="Barlow" pitchFamily="2" charset="77"/>
                <a:ea typeface="Times New Roman" panose="02020603050405020304" pitchFamily="18" charset="0"/>
              </a:rPr>
              <a:t>, as habilidades sociais começam a ter um desenvolvimento amplo.</a:t>
            </a:r>
            <a:endParaRPr lang="pt-BR" sz="1700" dirty="0">
              <a:latin typeface="Barlow" pitchFamily="2" charset="77"/>
            </a:endParaRPr>
          </a:p>
        </p:txBody>
      </p:sp>
      <p:sp>
        <p:nvSpPr>
          <p:cNvPr id="5" name="CaixaDeTexto 4">
            <a:extLst>
              <a:ext uri="{FF2B5EF4-FFF2-40B4-BE49-F238E27FC236}">
                <a16:creationId xmlns:a16="http://schemas.microsoft.com/office/drawing/2014/main" id="{840934F6-8C6B-86B2-ADE0-54FAED0F758B}"/>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cs typeface="Calibri" panose="020F0502020204030204" pitchFamily="34" charset="0"/>
              </a:rPr>
              <a:t>3.2 Características da segunda infância.</a:t>
            </a:r>
          </a:p>
        </p:txBody>
      </p:sp>
      <p:sp>
        <p:nvSpPr>
          <p:cNvPr id="6" name="Subtítulo 2">
            <a:extLst>
              <a:ext uri="{FF2B5EF4-FFF2-40B4-BE49-F238E27FC236}">
                <a16:creationId xmlns:a16="http://schemas.microsoft.com/office/drawing/2014/main" id="{C85AAB3E-1F9F-7DC1-6285-84D54730914A}"/>
              </a:ext>
            </a:extLst>
          </p:cNvPr>
          <p:cNvSpPr txBox="1">
            <a:spLocks/>
          </p:cNvSpPr>
          <p:nvPr/>
        </p:nvSpPr>
        <p:spPr>
          <a:xfrm>
            <a:off x="1231392" y="2075154"/>
            <a:ext cx="6494116" cy="50661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Arial" panose="020B0604020202020204" pitchFamily="34" charset="0"/>
              <a:buChar char="•"/>
            </a:pPr>
            <a:r>
              <a:rPr lang="pt-BR" sz="1600" dirty="0">
                <a:latin typeface="Barlow" pitchFamily="2" charset="77"/>
                <a:ea typeface="Times New Roman" panose="02020603050405020304" pitchFamily="18" charset="0"/>
              </a:rPr>
              <a:t>À medida que crescem, aprendem a compartilhar.</a:t>
            </a:r>
          </a:p>
          <a:p>
            <a:pPr marL="342900" indent="-342900" algn="just">
              <a:buFont typeface="Arial" panose="020B0604020202020204" pitchFamily="34" charset="0"/>
              <a:buChar char="•"/>
            </a:pPr>
            <a:r>
              <a:rPr lang="pt-BR" sz="1600" dirty="0">
                <a:latin typeface="Barlow" pitchFamily="2" charset="77"/>
                <a:ea typeface="Times New Roman" panose="02020603050405020304" pitchFamily="18" charset="0"/>
              </a:rPr>
              <a:t>Eles aprenderão a ser mais sociáveis e a reagir melhor em determinadas situações.</a:t>
            </a:r>
          </a:p>
          <a:p>
            <a:pPr marL="342900" indent="-342900" algn="just">
              <a:buFont typeface="Arial" panose="020B0604020202020204" pitchFamily="34" charset="0"/>
              <a:buChar char="•"/>
            </a:pPr>
            <a:r>
              <a:rPr lang="pt-BR" sz="1600" dirty="0">
                <a:latin typeface="Barlow" pitchFamily="2" charset="77"/>
                <a:ea typeface="Times New Roman" panose="02020603050405020304" pitchFamily="18" charset="0"/>
              </a:rPr>
              <a:t>Quando descobrem como é divertido brincar e fazer amigos, estabelecerão amizades.</a:t>
            </a:r>
          </a:p>
          <a:p>
            <a:pPr marL="342900" indent="-342900" algn="just">
              <a:buFont typeface="Arial" panose="020B0604020202020204" pitchFamily="34" charset="0"/>
              <a:buChar char="•"/>
            </a:pPr>
            <a:r>
              <a:rPr lang="pt-BR" sz="1600" dirty="0">
                <a:latin typeface="Barlow" pitchFamily="2" charset="77"/>
                <a:ea typeface="Times New Roman" panose="02020603050405020304" pitchFamily="18" charset="0"/>
              </a:rPr>
              <a:t>Passam a usar o “não” como uma forma de controle e autoridade.</a:t>
            </a:r>
          </a:p>
          <a:p>
            <a:pPr marL="342900" indent="-342900" algn="just">
              <a:buFont typeface="Arial" panose="020B0604020202020204" pitchFamily="34" charset="0"/>
              <a:buChar char="•"/>
            </a:pPr>
            <a:r>
              <a:rPr lang="pt-BR" sz="1600" dirty="0">
                <a:latin typeface="Barlow" pitchFamily="2" charset="77"/>
                <a:ea typeface="Times New Roman" panose="02020603050405020304" pitchFamily="18" charset="0"/>
              </a:rPr>
              <a:t>A criança começa a passar mais tempo fora de casa, principalmente na escola, e isso abre oportunidades de socialização. </a:t>
            </a:r>
          </a:p>
          <a:p>
            <a:pPr marL="342900" indent="-342900" algn="just">
              <a:buFont typeface="Arial" panose="020B0604020202020204" pitchFamily="34" charset="0"/>
              <a:buChar char="•"/>
            </a:pPr>
            <a:r>
              <a:rPr lang="pt-BR" sz="1600" dirty="0">
                <a:latin typeface="Barlow" pitchFamily="2" charset="77"/>
                <a:ea typeface="Times New Roman" panose="02020603050405020304" pitchFamily="18" charset="0"/>
              </a:rPr>
              <a:t>Eles aprendem a se sentir úteis por meio da colaboração em tarefas simples.</a:t>
            </a:r>
          </a:p>
          <a:p>
            <a:pPr marL="342900" indent="-342900" algn="just">
              <a:buFont typeface="Arial" panose="020B0604020202020204" pitchFamily="34" charset="0"/>
              <a:buChar char="•"/>
            </a:pPr>
            <a:r>
              <a:rPr lang="pt-BR" sz="1600" dirty="0">
                <a:latin typeface="Barlow" pitchFamily="2" charset="77"/>
                <a:ea typeface="Times New Roman" panose="02020603050405020304" pitchFamily="18" charset="0"/>
              </a:rPr>
              <a:t>Eles aprendem a participar de jogos ou esportes em grupo.</a:t>
            </a:r>
          </a:p>
          <a:p>
            <a:pPr marL="342900" indent="-342900" algn="just">
              <a:buFont typeface="Arial" panose="020B0604020202020204" pitchFamily="34" charset="0"/>
              <a:buChar char="•"/>
            </a:pPr>
            <a:r>
              <a:rPr lang="pt-BR" sz="1600" dirty="0">
                <a:latin typeface="Barlow" pitchFamily="2" charset="77"/>
                <a:ea typeface="Times New Roman" panose="02020603050405020304" pitchFamily="18" charset="0"/>
              </a:rPr>
              <a:t>Gostam de brincar com pessoas do mesmo sexo, e, muitas vezes, as brincadeiras são identificadas com papéis de faz de conta.</a:t>
            </a:r>
          </a:p>
          <a:p>
            <a:pPr algn="just"/>
            <a:endParaRPr lang="pt-BR" sz="1600" dirty="0">
              <a:latin typeface="Barlow" pitchFamily="2" charset="77"/>
              <a:ea typeface="Times New Roman" panose="02020603050405020304" pitchFamily="18" charset="0"/>
            </a:endParaRPr>
          </a:p>
          <a:p>
            <a:endParaRPr lang="pt-BR" sz="1600" dirty="0">
              <a:latin typeface="Barlow" pitchFamily="2" charset="77"/>
            </a:endParaRPr>
          </a:p>
        </p:txBody>
      </p:sp>
    </p:spTree>
    <p:extLst>
      <p:ext uri="{BB962C8B-B14F-4D97-AF65-F5344CB8AC3E}">
        <p14:creationId xmlns:p14="http://schemas.microsoft.com/office/powerpoint/2010/main" val="2385477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A7F351CE-183B-5144-D03D-6526C3025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69000DEC-7533-E0EF-1FD2-E0AB898C89D0}"/>
              </a:ext>
            </a:extLst>
          </p:cNvPr>
          <p:cNvSpPr txBox="1">
            <a:spLocks/>
          </p:cNvSpPr>
          <p:nvPr/>
        </p:nvSpPr>
        <p:spPr>
          <a:xfrm>
            <a:off x="1682496" y="1870748"/>
            <a:ext cx="6466081" cy="1900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t-BR" sz="2000" dirty="0">
                <a:effectLst/>
                <a:latin typeface="Barlow" pitchFamily="2" charset="77"/>
                <a:ea typeface="Times New Roman" panose="02020603050405020304" pitchFamily="18" charset="0"/>
              </a:rPr>
              <a:t>A autora </a:t>
            </a:r>
            <a:r>
              <a:rPr lang="pt-BR" sz="2000" dirty="0" err="1">
                <a:effectLst/>
                <a:latin typeface="Barlow" pitchFamily="2" charset="77"/>
                <a:ea typeface="Times New Roman" panose="02020603050405020304" pitchFamily="18" charset="0"/>
              </a:rPr>
              <a:t>Maijo</a:t>
            </a:r>
            <a:r>
              <a:rPr lang="pt-BR" sz="2000" dirty="0">
                <a:effectLst/>
                <a:latin typeface="Barlow" pitchFamily="2" charset="77"/>
                <a:ea typeface="Times New Roman" panose="02020603050405020304" pitchFamily="18" charset="0"/>
              </a:rPr>
              <a:t> Roth, trabalhou em um conceito que pode ajudar a entender o desenvolvimento sexual de uma perspectiva equilibrada e cristã. Ela o denominou a “Revolução da Ternura”. De acordo com Roth, a educação afetivo-sexual é importante por vários motivos:</a:t>
            </a:r>
          </a:p>
        </p:txBody>
      </p:sp>
      <p:sp>
        <p:nvSpPr>
          <p:cNvPr id="6" name="CaixaDeTexto 5">
            <a:extLst>
              <a:ext uri="{FF2B5EF4-FFF2-40B4-BE49-F238E27FC236}">
                <a16:creationId xmlns:a16="http://schemas.microsoft.com/office/drawing/2014/main" id="{FA004F0E-34D1-A616-5B3D-0CF00C7FBF7B}"/>
              </a:ext>
            </a:extLst>
          </p:cNvPr>
          <p:cNvSpPr txBox="1"/>
          <p:nvPr/>
        </p:nvSpPr>
        <p:spPr>
          <a:xfrm>
            <a:off x="1682496" y="628557"/>
            <a:ext cx="7388352" cy="707886"/>
          </a:xfrm>
          <a:prstGeom prst="rect">
            <a:avLst/>
          </a:prstGeom>
          <a:noFill/>
        </p:spPr>
        <p:txBody>
          <a:bodyPr wrap="square" rtlCol="0">
            <a:spAutoFit/>
          </a:bodyPr>
          <a:lstStyle/>
          <a:p>
            <a:r>
              <a:rPr lang="pt-BR" sz="4000" b="1" dirty="0">
                <a:effectLst/>
                <a:latin typeface="Barlow Condensed" pitchFamily="2" charset="77"/>
                <a:ea typeface="Times New Roman" panose="02020603050405020304" pitchFamily="18" charset="0"/>
                <a:cs typeface="Calibri" panose="020F0502020204030204" pitchFamily="34" charset="0"/>
              </a:rPr>
              <a:t>4. DESENVOLVIMENTO AFETIVO-SEXUAL</a:t>
            </a:r>
          </a:p>
        </p:txBody>
      </p:sp>
      <p:sp>
        <p:nvSpPr>
          <p:cNvPr id="9" name="Espaço Reservado para Conteúdo 2">
            <a:extLst>
              <a:ext uri="{FF2B5EF4-FFF2-40B4-BE49-F238E27FC236}">
                <a16:creationId xmlns:a16="http://schemas.microsoft.com/office/drawing/2014/main" id="{1923A031-DF5A-1F4E-EAA4-586506AA7C5A}"/>
              </a:ext>
            </a:extLst>
          </p:cNvPr>
          <p:cNvSpPr txBox="1">
            <a:spLocks/>
          </p:cNvSpPr>
          <p:nvPr/>
        </p:nvSpPr>
        <p:spPr>
          <a:xfrm>
            <a:off x="1682495" y="3770925"/>
            <a:ext cx="5493809" cy="27919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pt-BR" sz="2000" b="1" dirty="0">
                <a:effectLst/>
                <a:latin typeface="Barlow SemiBold" pitchFamily="2" charset="77"/>
                <a:ea typeface="Times New Roman" panose="02020603050405020304" pitchFamily="18" charset="0"/>
              </a:rPr>
              <a:t>Promove o desenvolvimento saudável.</a:t>
            </a:r>
          </a:p>
          <a:p>
            <a:pPr>
              <a:lnSpc>
                <a:spcPct val="100000"/>
              </a:lnSpc>
            </a:pPr>
            <a:r>
              <a:rPr lang="pt-BR" sz="2000" b="1" dirty="0">
                <a:effectLst/>
                <a:latin typeface="Barlow SemiBold" pitchFamily="2" charset="77"/>
                <a:ea typeface="Times New Roman" panose="02020603050405020304" pitchFamily="18" charset="0"/>
              </a:rPr>
              <a:t>Previne riscos.</a:t>
            </a:r>
          </a:p>
          <a:p>
            <a:pPr>
              <a:lnSpc>
                <a:spcPct val="100000"/>
              </a:lnSpc>
            </a:pPr>
            <a:r>
              <a:rPr lang="pt-BR" sz="2000" b="1" dirty="0">
                <a:effectLst/>
                <a:latin typeface="Barlow SemiBold" pitchFamily="2" charset="77"/>
                <a:ea typeface="Times New Roman" panose="02020603050405020304" pitchFamily="18" charset="0"/>
              </a:rPr>
              <a:t>Promove relacionamentos saudáveis.</a:t>
            </a:r>
          </a:p>
          <a:p>
            <a:pPr>
              <a:lnSpc>
                <a:spcPct val="100000"/>
              </a:lnSpc>
            </a:pPr>
            <a:r>
              <a:rPr lang="pt-BR" sz="2000" b="1" dirty="0">
                <a:effectLst/>
                <a:latin typeface="Barlow SemiBold" pitchFamily="2" charset="77"/>
                <a:ea typeface="Times New Roman" panose="02020603050405020304" pitchFamily="18" charset="0"/>
              </a:rPr>
              <a:t>Desenvolve valores.</a:t>
            </a:r>
          </a:p>
          <a:p>
            <a:pPr>
              <a:lnSpc>
                <a:spcPct val="100000"/>
              </a:lnSpc>
            </a:pPr>
            <a:r>
              <a:rPr lang="pt-BR" sz="2000" b="1" dirty="0">
                <a:effectLst/>
                <a:latin typeface="Barlow SemiBold" pitchFamily="2" charset="77"/>
                <a:ea typeface="Times New Roman" panose="02020603050405020304" pitchFamily="18" charset="0"/>
              </a:rPr>
              <a:t>Promove a igualdade entre as pessoas de ambos os sexos.</a:t>
            </a:r>
          </a:p>
        </p:txBody>
      </p:sp>
    </p:spTree>
    <p:extLst>
      <p:ext uri="{BB962C8B-B14F-4D97-AF65-F5344CB8AC3E}">
        <p14:creationId xmlns:p14="http://schemas.microsoft.com/office/powerpoint/2010/main" val="124275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CF558685-F072-A224-79E0-8063EEF0D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231393" y="1448371"/>
            <a:ext cx="8416700" cy="2179415"/>
          </a:xfrm>
        </p:spPr>
        <p:txBody>
          <a:bodyPr>
            <a:normAutofit/>
          </a:bodyPr>
          <a:lstStyle/>
          <a:p>
            <a:pPr marL="0" indent="0" algn="just">
              <a:buNone/>
            </a:pPr>
            <a:r>
              <a:rPr lang="pt-BR" sz="1600" dirty="0">
                <a:effectLst/>
                <a:latin typeface="Barlow" pitchFamily="2" charset="77"/>
                <a:ea typeface="Times New Roman" panose="02020603050405020304" pitchFamily="18" charset="0"/>
              </a:rPr>
              <a:t>É necessário aos pais ensinarem, especialmente de acordo com a visão bíblica e as crenças da Igreja Adventista:</a:t>
            </a:r>
          </a:p>
          <a:p>
            <a:pPr algn="just"/>
            <a:r>
              <a:rPr lang="pt-BR" sz="1600" dirty="0">
                <a:latin typeface="Barlow" pitchFamily="2" charset="77"/>
                <a:ea typeface="Times New Roman" panose="02020603050405020304" pitchFamily="18" charset="0"/>
              </a:rPr>
              <a:t>Ensinar o valor e a dignidade de cada ser humano.</a:t>
            </a:r>
          </a:p>
          <a:p>
            <a:pPr algn="just"/>
            <a:r>
              <a:rPr lang="pt-BR" sz="1600" dirty="0">
                <a:latin typeface="Barlow" pitchFamily="2" charset="77"/>
                <a:ea typeface="Times New Roman" panose="02020603050405020304" pitchFamily="18" charset="0"/>
              </a:rPr>
              <a:t>Ensinar sexualidade às crianças de forma respeitosa e positiva.</a:t>
            </a:r>
          </a:p>
          <a:p>
            <a:pPr algn="just"/>
            <a:r>
              <a:rPr lang="pt-BR" sz="1600" dirty="0">
                <a:latin typeface="Barlow" pitchFamily="2" charset="77"/>
                <a:ea typeface="Times New Roman" panose="02020603050405020304" pitchFamily="18" charset="0"/>
              </a:rPr>
              <a:t>Entender que não existe uma idade específica na qual os pais devem começar a falar com os filhos sobre sua sexualidade. O mais importante é fazer gradativamente, e de acordo com a idade e fase de desenvolvimento.</a:t>
            </a:r>
          </a:p>
          <a:p>
            <a:pPr marL="0" indent="0" algn="just">
              <a:buNone/>
            </a:pPr>
            <a:endParaRPr lang="pt-BR" sz="1600" dirty="0">
              <a:effectLst/>
              <a:latin typeface="Barlow" pitchFamily="2" charset="77"/>
              <a:ea typeface="Times New Roman" panose="02020603050405020304" pitchFamily="18" charset="0"/>
            </a:endParaRPr>
          </a:p>
        </p:txBody>
      </p:sp>
      <p:sp>
        <p:nvSpPr>
          <p:cNvPr id="5" name="CaixaDeTexto 4">
            <a:extLst>
              <a:ext uri="{FF2B5EF4-FFF2-40B4-BE49-F238E27FC236}">
                <a16:creationId xmlns:a16="http://schemas.microsoft.com/office/drawing/2014/main" id="{6E165020-BB45-1CA8-87BB-581C0F5614EF}"/>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cs typeface="Calibri" panose="020F0502020204030204" pitchFamily="34" charset="0"/>
              </a:rPr>
              <a:t>4.1 </a:t>
            </a:r>
            <a:r>
              <a:rPr lang="pt-PT" sz="2800" b="1" kern="0" dirty="0">
                <a:solidFill>
                  <a:srgbClr val="009AC1"/>
                </a:solidFill>
                <a:effectLst/>
                <a:latin typeface="Barlow Condensed" pitchFamily="2" charset="77"/>
                <a:ea typeface="Times New Roman" panose="02020603050405020304" pitchFamily="18" charset="0"/>
              </a:rPr>
              <a:t>A sexualidade na primeira e segunda infância.</a:t>
            </a:r>
            <a:endParaRPr lang="pt-BR" sz="2800" b="1" dirty="0">
              <a:solidFill>
                <a:srgbClr val="009AC1"/>
              </a:solidFill>
              <a:effectLst/>
              <a:latin typeface="Barlow Condensed" pitchFamily="2" charset="77"/>
              <a:ea typeface="Times New Roman" panose="02020603050405020304" pitchFamily="18" charset="0"/>
              <a:cs typeface="Calibri" panose="020F0502020204030204" pitchFamily="34" charset="0"/>
            </a:endParaRPr>
          </a:p>
        </p:txBody>
      </p:sp>
      <p:sp>
        <p:nvSpPr>
          <p:cNvPr id="6" name="Espaço Reservado para Conteúdo 2">
            <a:extLst>
              <a:ext uri="{FF2B5EF4-FFF2-40B4-BE49-F238E27FC236}">
                <a16:creationId xmlns:a16="http://schemas.microsoft.com/office/drawing/2014/main" id="{FE9D2E7D-9DCF-591B-7522-56229C920A52}"/>
              </a:ext>
            </a:extLst>
          </p:cNvPr>
          <p:cNvSpPr txBox="1">
            <a:spLocks/>
          </p:cNvSpPr>
          <p:nvPr/>
        </p:nvSpPr>
        <p:spPr>
          <a:xfrm>
            <a:off x="1231392" y="3580616"/>
            <a:ext cx="7472341" cy="996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2000" b="1" dirty="0">
                <a:effectLst/>
                <a:latin typeface="Barlow Condensed" pitchFamily="2" charset="77"/>
                <a:ea typeface="Times New Roman" panose="02020603050405020304" pitchFamily="18" charset="0"/>
              </a:rPr>
              <a:t>A educação sexual é fundamental para prevenir e combater a violência sexual, a exploração e o abuso sexual. </a:t>
            </a:r>
          </a:p>
        </p:txBody>
      </p:sp>
      <p:sp>
        <p:nvSpPr>
          <p:cNvPr id="9" name="Espaço Reservado para Conteúdo 2">
            <a:extLst>
              <a:ext uri="{FF2B5EF4-FFF2-40B4-BE49-F238E27FC236}">
                <a16:creationId xmlns:a16="http://schemas.microsoft.com/office/drawing/2014/main" id="{BC1514C0-EDF0-5EDA-9A9E-1E54C7435E94}"/>
              </a:ext>
            </a:extLst>
          </p:cNvPr>
          <p:cNvSpPr txBox="1">
            <a:spLocks/>
          </p:cNvSpPr>
          <p:nvPr/>
        </p:nvSpPr>
        <p:spPr>
          <a:xfrm>
            <a:off x="3373008" y="4413707"/>
            <a:ext cx="8115607" cy="2179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600" dirty="0">
                <a:effectLst/>
                <a:latin typeface="Barlow" pitchFamily="2" charset="77"/>
                <a:ea typeface="Times New Roman" panose="02020603050405020304" pitchFamily="18" charset="0"/>
              </a:rPr>
              <a:t>Essa educação começa desde os primeiros anos, quando ensinamos às crianças sobre:</a:t>
            </a:r>
          </a:p>
          <a:p>
            <a:pPr algn="just"/>
            <a:r>
              <a:rPr lang="pt-BR" sz="1600" dirty="0">
                <a:effectLst/>
                <a:latin typeface="Barlow" pitchFamily="2" charset="77"/>
                <a:ea typeface="Times New Roman" panose="02020603050405020304" pitchFamily="18" charset="0"/>
              </a:rPr>
              <a:t>Como higienizar o corpo.</a:t>
            </a:r>
          </a:p>
          <a:p>
            <a:pPr algn="just"/>
            <a:r>
              <a:rPr lang="pt-BR" sz="1600" dirty="0">
                <a:effectLst/>
                <a:latin typeface="Barlow" pitchFamily="2" charset="77"/>
                <a:ea typeface="Times New Roman" panose="02020603050405020304" pitchFamily="18" charset="0"/>
              </a:rPr>
              <a:t>Os nomes corretos de todas as partes do corpo.</a:t>
            </a:r>
          </a:p>
          <a:p>
            <a:pPr algn="just"/>
            <a:r>
              <a:rPr lang="pt-BR" sz="1600" dirty="0">
                <a:effectLst/>
                <a:latin typeface="Barlow" pitchFamily="2" charset="77"/>
                <a:ea typeface="Times New Roman" panose="02020603050405020304" pitchFamily="18" charset="0"/>
              </a:rPr>
              <a:t>Quais partes são íntimas e como devem cuidar delas.</a:t>
            </a:r>
          </a:p>
          <a:p>
            <a:pPr algn="just"/>
            <a:r>
              <a:rPr lang="pt-BR" sz="1600" dirty="0">
                <a:effectLst/>
                <a:latin typeface="Barlow" pitchFamily="2" charset="77"/>
                <a:ea typeface="Times New Roman" panose="02020603050405020304" pitchFamily="18" charset="0"/>
              </a:rPr>
              <a:t>Que elas são fruto do amor entre o papai e a mamãe.</a:t>
            </a:r>
          </a:p>
          <a:p>
            <a:pPr algn="just"/>
            <a:r>
              <a:rPr lang="pt-BR" sz="1600" dirty="0">
                <a:effectLst/>
                <a:latin typeface="Barlow" pitchFamily="2" charset="77"/>
                <a:ea typeface="Times New Roman" panose="02020603050405020304" pitchFamily="18" charset="0"/>
              </a:rPr>
              <a:t>De onde vem os bebês – de uma forma que esteja de acordo com seu entendimento.</a:t>
            </a:r>
          </a:p>
          <a:p>
            <a:pPr marL="0" indent="0" algn="just">
              <a:buNone/>
            </a:pPr>
            <a:endParaRPr lang="pt-BR" sz="1600" dirty="0">
              <a:effectLst/>
              <a:latin typeface="Barlow" pitchFamily="2" charset="77"/>
              <a:ea typeface="Times New Roman" panose="02020603050405020304" pitchFamily="18" charset="0"/>
            </a:endParaRPr>
          </a:p>
          <a:p>
            <a:pPr algn="just"/>
            <a:endParaRPr lang="pt-BR" sz="1600" dirty="0">
              <a:latin typeface="Barlow" pitchFamily="2" charset="77"/>
              <a:ea typeface="Times New Roman" panose="02020603050405020304" pitchFamily="18" charset="0"/>
            </a:endParaRPr>
          </a:p>
          <a:p>
            <a:endParaRPr lang="pt-BR" sz="1600" dirty="0">
              <a:latin typeface="Barlow" pitchFamily="2" charset="77"/>
            </a:endParaRPr>
          </a:p>
        </p:txBody>
      </p:sp>
    </p:spTree>
    <p:extLst>
      <p:ext uri="{BB962C8B-B14F-4D97-AF65-F5344CB8AC3E}">
        <p14:creationId xmlns:p14="http://schemas.microsoft.com/office/powerpoint/2010/main" val="783767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Padrão do plano de fundo&#10;&#10;Descrição gerada automaticamente">
            <a:extLst>
              <a:ext uri="{FF2B5EF4-FFF2-40B4-BE49-F238E27FC236}">
                <a16:creationId xmlns:a16="http://schemas.microsoft.com/office/drawing/2014/main" id="{727D90B8-A4FF-8BB9-5EC7-F90A532A7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0"/>
            <a:ext cx="12194942" cy="6856346"/>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851863" y="2238471"/>
            <a:ext cx="10515600" cy="2379404"/>
          </a:xfrm>
        </p:spPr>
        <p:txBody>
          <a:bodyPr>
            <a:normAutofit lnSpcReduction="10000"/>
          </a:bodyPr>
          <a:lstStyle/>
          <a:p>
            <a:pPr marL="0" indent="0" algn="ctr">
              <a:buNone/>
            </a:pPr>
            <a:r>
              <a:rPr lang="pt-BR" sz="8600" dirty="0">
                <a:solidFill>
                  <a:schemeClr val="tx1">
                    <a:lumMod val="65000"/>
                    <a:lumOff val="35000"/>
                  </a:schemeClr>
                </a:solidFill>
                <a:effectLst/>
                <a:latin typeface="Barlow Condensed" pitchFamily="2" charset="77"/>
                <a:ea typeface="Times New Roman" panose="02020603050405020304" pitchFamily="18" charset="0"/>
              </a:rPr>
              <a:t>ENTENDENDO A PRIMEIRA </a:t>
            </a:r>
            <a:br>
              <a:rPr lang="pt-BR" sz="5000" dirty="0">
                <a:effectLst/>
                <a:latin typeface="Times New Roman" panose="02020603050405020304" pitchFamily="18" charset="0"/>
                <a:ea typeface="Times New Roman" panose="02020603050405020304" pitchFamily="18" charset="0"/>
              </a:rPr>
            </a:br>
            <a:r>
              <a:rPr lang="pt-BR" sz="8600" b="1" kern="0" dirty="0">
                <a:effectLst/>
                <a:latin typeface="Barlow Condensed" pitchFamily="2" charset="77"/>
                <a:ea typeface="Times New Roman" panose="02020603050405020304" pitchFamily="18" charset="0"/>
              </a:rPr>
              <a:t>E A SEGUNDA INFÂNCIA</a:t>
            </a:r>
            <a:endParaRPr lang="pt-BR" sz="8600" b="1" dirty="0">
              <a:latin typeface="Barlow Condensed" pitchFamily="2" charset="77"/>
            </a:endParaRPr>
          </a:p>
        </p:txBody>
      </p:sp>
    </p:spTree>
    <p:extLst>
      <p:ext uri="{BB962C8B-B14F-4D97-AF65-F5344CB8AC3E}">
        <p14:creationId xmlns:p14="http://schemas.microsoft.com/office/powerpoint/2010/main" val="80299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Tela de celular com publicação numa rede social&#10;&#10;Descrição gerada automaticamente com confiança média">
            <a:extLst>
              <a:ext uri="{FF2B5EF4-FFF2-40B4-BE49-F238E27FC236}">
                <a16:creationId xmlns:a16="http://schemas.microsoft.com/office/drawing/2014/main" id="{E6A6FF45-A8FB-9213-96BE-62CE18D6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5" name="Espaço Reservado para Conteúdo 2">
            <a:extLst>
              <a:ext uri="{FF2B5EF4-FFF2-40B4-BE49-F238E27FC236}">
                <a16:creationId xmlns:a16="http://schemas.microsoft.com/office/drawing/2014/main" id="{08E1348D-AAA3-A820-EE75-D42BA7AA4531}"/>
              </a:ext>
            </a:extLst>
          </p:cNvPr>
          <p:cNvSpPr txBox="1">
            <a:spLocks/>
          </p:cNvSpPr>
          <p:nvPr/>
        </p:nvSpPr>
        <p:spPr>
          <a:xfrm>
            <a:off x="1682497" y="1806277"/>
            <a:ext cx="7531842" cy="2290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buFont typeface="+mj-lt"/>
              <a:buAutoNum type="arabicPeriod"/>
            </a:pPr>
            <a:r>
              <a:rPr lang="pt-BR" sz="1700" dirty="0">
                <a:effectLst/>
                <a:latin typeface="Barlow" pitchFamily="2" charset="77"/>
                <a:ea typeface="Times New Roman" panose="02020603050405020304" pitchFamily="18" charset="0"/>
              </a:rPr>
              <a:t>Construa uma base sólida para entender o certo e o errado. </a:t>
            </a:r>
          </a:p>
          <a:p>
            <a:pPr marL="342900" lvl="0" indent="-342900" algn="just">
              <a:buFont typeface="+mj-lt"/>
              <a:buAutoNum type="arabicPeriod"/>
            </a:pPr>
            <a:r>
              <a:rPr lang="pt-BR" sz="1700" dirty="0">
                <a:effectLst/>
                <a:latin typeface="Barlow" pitchFamily="2" charset="77"/>
                <a:ea typeface="Times New Roman" panose="02020603050405020304" pitchFamily="18" charset="0"/>
              </a:rPr>
              <a:t>Explique na prática porque algo é bom ou mau.</a:t>
            </a:r>
          </a:p>
          <a:p>
            <a:pPr marL="342900" lvl="0" indent="-342900" algn="just">
              <a:buFont typeface="+mj-lt"/>
              <a:buAutoNum type="arabicPeriod"/>
            </a:pPr>
            <a:r>
              <a:rPr lang="pt-BR" sz="1700" dirty="0">
                <a:effectLst/>
                <a:latin typeface="Barlow" pitchFamily="2" charset="77"/>
                <a:ea typeface="Times New Roman" panose="02020603050405020304" pitchFamily="18" charset="0"/>
              </a:rPr>
              <a:t>Fortaleça os momentos de oração, ensine sobre como se comportar em um momento tão especial. </a:t>
            </a:r>
          </a:p>
          <a:p>
            <a:pPr marL="342900" lvl="0" indent="-342900" algn="just">
              <a:buFont typeface="+mj-lt"/>
              <a:buAutoNum type="arabicPeriod"/>
            </a:pPr>
            <a:r>
              <a:rPr lang="pt-BR" sz="1700" dirty="0">
                <a:effectLst/>
                <a:latin typeface="Barlow" pitchFamily="2" charset="77"/>
                <a:ea typeface="Times New Roman" panose="02020603050405020304" pitchFamily="18" charset="0"/>
              </a:rPr>
              <a:t>Envolva as crianças e participe ativamente das atividades na igreja.</a:t>
            </a:r>
          </a:p>
          <a:p>
            <a:pPr marL="342900" lvl="0" indent="-342900" algn="just">
              <a:buFont typeface="+mj-lt"/>
              <a:buAutoNum type="arabicPeriod"/>
            </a:pPr>
            <a:r>
              <a:rPr lang="pt-BR" sz="1700" dirty="0">
                <a:effectLst/>
                <a:latin typeface="Barlow" pitchFamily="2" charset="77"/>
                <a:ea typeface="Times New Roman" panose="02020603050405020304" pitchFamily="18" charset="0"/>
              </a:rPr>
              <a:t>Dê muitas oportunidades para que as crianças tomem decisões.</a:t>
            </a:r>
          </a:p>
          <a:p>
            <a:pPr marL="342900" lvl="0" indent="-342900" algn="just">
              <a:buFont typeface="+mj-lt"/>
              <a:buAutoNum type="arabicPeriod"/>
            </a:pPr>
            <a:r>
              <a:rPr lang="pt-BR" sz="1700" dirty="0">
                <a:effectLst/>
                <a:latin typeface="Barlow" pitchFamily="2" charset="77"/>
                <a:ea typeface="Times New Roman" panose="02020603050405020304" pitchFamily="18" charset="0"/>
              </a:rPr>
              <a:t>Relacione as recompensas e castigos com seu amor e o amor de Deus.</a:t>
            </a:r>
          </a:p>
          <a:p>
            <a:pPr marL="342900" lvl="0" indent="-342900" algn="just">
              <a:buFont typeface="+mj-lt"/>
              <a:buAutoNum type="arabicPeriod"/>
            </a:pPr>
            <a:r>
              <a:rPr lang="pt-BR" sz="1700" dirty="0">
                <a:effectLst/>
                <a:latin typeface="Barlow" pitchFamily="2" charset="77"/>
                <a:ea typeface="Times New Roman" panose="02020603050405020304" pitchFamily="18" charset="0"/>
              </a:rPr>
              <a:t>Estimule a memorização da Bíblia.</a:t>
            </a:r>
          </a:p>
        </p:txBody>
      </p:sp>
      <p:sp>
        <p:nvSpPr>
          <p:cNvPr id="6" name="CaixaDeTexto 5">
            <a:extLst>
              <a:ext uri="{FF2B5EF4-FFF2-40B4-BE49-F238E27FC236}">
                <a16:creationId xmlns:a16="http://schemas.microsoft.com/office/drawing/2014/main" id="{1FD1BEC2-E880-4804-C111-D1CBB76B24C2}"/>
              </a:ext>
            </a:extLst>
          </p:cNvPr>
          <p:cNvSpPr txBox="1"/>
          <p:nvPr/>
        </p:nvSpPr>
        <p:spPr>
          <a:xfrm>
            <a:off x="1682496" y="628557"/>
            <a:ext cx="7388352" cy="707886"/>
          </a:xfrm>
          <a:prstGeom prst="rect">
            <a:avLst/>
          </a:prstGeom>
          <a:noFill/>
        </p:spPr>
        <p:txBody>
          <a:bodyPr wrap="square" rtlCol="0">
            <a:spAutoFit/>
          </a:bodyPr>
          <a:lstStyle/>
          <a:p>
            <a:r>
              <a:rPr lang="pt-PT" sz="4000" b="1" kern="0" dirty="0">
                <a:latin typeface="Barlow Condensed" pitchFamily="2" charset="77"/>
                <a:ea typeface="Times New Roman" panose="02020603050405020304" pitchFamily="18" charset="0"/>
                <a:cs typeface="Times New Roman" panose="02020603050405020304" pitchFamily="18" charset="0"/>
              </a:rPr>
              <a:t>5. </a:t>
            </a:r>
            <a:r>
              <a:rPr lang="pt-PT" sz="4000" b="1" kern="0" dirty="0">
                <a:effectLst/>
                <a:latin typeface="Barlow Condensed" pitchFamily="2" charset="77"/>
                <a:ea typeface="Times New Roman" panose="02020603050405020304" pitchFamily="18" charset="0"/>
                <a:cs typeface="Times New Roman" panose="02020603050405020304" pitchFamily="18" charset="0"/>
              </a:rPr>
              <a:t>DESENVOLVIMENTO ESPIRITUAL</a:t>
            </a:r>
          </a:p>
        </p:txBody>
      </p:sp>
    </p:spTree>
    <p:extLst>
      <p:ext uri="{BB962C8B-B14F-4D97-AF65-F5344CB8AC3E}">
        <p14:creationId xmlns:p14="http://schemas.microsoft.com/office/powerpoint/2010/main" val="2504258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Tela de celular com publicação numa rede social&#10;&#10;Descrição gerada automaticamente com confiança média">
            <a:extLst>
              <a:ext uri="{FF2B5EF4-FFF2-40B4-BE49-F238E27FC236}">
                <a16:creationId xmlns:a16="http://schemas.microsoft.com/office/drawing/2014/main" id="{9C73506B-CC26-3F86-5ADB-5A11A8CAC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5" name="Espaço Reservado para Conteúdo 2">
            <a:extLst>
              <a:ext uri="{FF2B5EF4-FFF2-40B4-BE49-F238E27FC236}">
                <a16:creationId xmlns:a16="http://schemas.microsoft.com/office/drawing/2014/main" id="{8183C737-2E2E-E546-0B77-401CDF4716F0}"/>
              </a:ext>
            </a:extLst>
          </p:cNvPr>
          <p:cNvSpPr txBox="1">
            <a:spLocks/>
          </p:cNvSpPr>
          <p:nvPr/>
        </p:nvSpPr>
        <p:spPr>
          <a:xfrm>
            <a:off x="1682497" y="1138056"/>
            <a:ext cx="8457966" cy="2290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startAt="8"/>
            </a:pPr>
            <a:r>
              <a:rPr lang="pt-BR" sz="1600" dirty="0">
                <a:effectLst/>
                <a:latin typeface="Barlow" pitchFamily="2" charset="77"/>
                <a:ea typeface="Times New Roman" panose="02020603050405020304" pitchFamily="18" charset="0"/>
              </a:rPr>
              <a:t>Evite usar símbolos religiosos ou palavras abstratas com as crianças menores que possam confundir sua compreensão limitada. </a:t>
            </a:r>
            <a:r>
              <a:rPr lang="pt-BR" sz="1600" dirty="0">
                <a:latin typeface="Barlow" pitchFamily="2" charset="77"/>
                <a:ea typeface="Times New Roman" panose="02020603050405020304" pitchFamily="18" charset="0"/>
              </a:rPr>
              <a:t>Ex.: </a:t>
            </a:r>
            <a:r>
              <a:rPr lang="pt-BR" sz="1600" dirty="0">
                <a:effectLst/>
                <a:latin typeface="Barlow" pitchFamily="2" charset="77"/>
                <a:ea typeface="Times New Roman" panose="02020603050405020304" pitchFamily="18" charset="0"/>
              </a:rPr>
              <a:t>Santa Ceia, Pena Inspirada, Espírito de Profecia.</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Ensine a usar a Bíblia por meio de prática abundante.</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Enfatize a ideia de que todas as crianças são especiais para Deus.</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Proporcione oportunidades para que as crianças se envolvam em projetos comunitários.</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Incentive as crianças a terem sua devoção pessoal.</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Crie oportunidades para aceitarem a Jesus como seu Salvador pessoal.</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Prepare a criança para o batismo, ensine sobre as doutrinas da Igreja.</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Ajude a criança a aprender a estudar a Bíblia.</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Enfatize o que Cristo faz por cada pessoa.</a:t>
            </a:r>
          </a:p>
          <a:p>
            <a:pPr marL="342900" lvl="0" indent="-342900" algn="just">
              <a:buFont typeface="+mj-lt"/>
              <a:buAutoNum type="arabicPeriod" startAt="8"/>
            </a:pPr>
            <a:r>
              <a:rPr lang="pt-BR" sz="1600" dirty="0">
                <a:effectLst/>
                <a:latin typeface="Barlow" pitchFamily="2" charset="77"/>
                <a:ea typeface="Times New Roman" panose="02020603050405020304" pitchFamily="18" charset="0"/>
              </a:rPr>
              <a:t>Seja um exemplo de vida cristã.</a:t>
            </a:r>
          </a:p>
          <a:p>
            <a:pPr marL="342900" indent="-342900">
              <a:buFont typeface="+mj-lt"/>
              <a:buAutoNum type="arabicPeriod" startAt="8"/>
            </a:pPr>
            <a:endParaRPr lang="pt-BR" sz="1600" dirty="0">
              <a:latin typeface="Barlow" pitchFamily="2" charset="77"/>
              <a:cs typeface="Times New Roman" panose="02020603050405020304" pitchFamily="18" charset="0"/>
            </a:endParaRPr>
          </a:p>
        </p:txBody>
      </p:sp>
    </p:spTree>
    <p:extLst>
      <p:ext uri="{BB962C8B-B14F-4D97-AF65-F5344CB8AC3E}">
        <p14:creationId xmlns:p14="http://schemas.microsoft.com/office/powerpoint/2010/main" val="694146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Desenho de personagem de desenho animado&#10;&#10;Descrição gerada automaticamente">
            <a:extLst>
              <a:ext uri="{FF2B5EF4-FFF2-40B4-BE49-F238E27FC236}">
                <a16:creationId xmlns:a16="http://schemas.microsoft.com/office/drawing/2014/main" id="{5F7989DF-6C23-1B4B-60DA-A659B67AB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92"/>
          </a:xfrm>
          <a:prstGeom prst="rect">
            <a:avLst/>
          </a:prstGeom>
        </p:spPr>
      </p:pic>
      <p:sp>
        <p:nvSpPr>
          <p:cNvPr id="5" name="Espaço Reservado para Conteúdo 2">
            <a:extLst>
              <a:ext uri="{FF2B5EF4-FFF2-40B4-BE49-F238E27FC236}">
                <a16:creationId xmlns:a16="http://schemas.microsoft.com/office/drawing/2014/main" id="{F34FA013-17DE-D860-B167-04C19E8E1F37}"/>
              </a:ext>
            </a:extLst>
          </p:cNvPr>
          <p:cNvSpPr txBox="1">
            <a:spLocks/>
          </p:cNvSpPr>
          <p:nvPr/>
        </p:nvSpPr>
        <p:spPr>
          <a:xfrm>
            <a:off x="4648435" y="1983132"/>
            <a:ext cx="6254027" cy="21268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t-BR" sz="1800" dirty="0">
                <a:effectLst/>
                <a:latin typeface="Barlow" pitchFamily="2" charset="77"/>
                <a:ea typeface="Times New Roman" panose="02020603050405020304" pitchFamily="18" charset="0"/>
              </a:rPr>
              <a:t>Entender sobre o desenvolvimento integral dos seus alunos permite que você saiba o que esperar deles e quais são suas limitações no momento de aprender sobre o amor de Jesus. Mesmo quando existem padrões típicos no desenvolvimento, cada criança é única e especial, e o professor deve considerar essas particularidades para potencializar sua aprendizagem. </a:t>
            </a:r>
          </a:p>
        </p:txBody>
      </p:sp>
      <p:sp>
        <p:nvSpPr>
          <p:cNvPr id="6" name="CaixaDeTexto 5">
            <a:extLst>
              <a:ext uri="{FF2B5EF4-FFF2-40B4-BE49-F238E27FC236}">
                <a16:creationId xmlns:a16="http://schemas.microsoft.com/office/drawing/2014/main" id="{7FDE44A5-1434-FB8E-1CD6-7797EA74C07C}"/>
              </a:ext>
            </a:extLst>
          </p:cNvPr>
          <p:cNvSpPr txBox="1"/>
          <p:nvPr/>
        </p:nvSpPr>
        <p:spPr>
          <a:xfrm>
            <a:off x="4648435" y="628557"/>
            <a:ext cx="7388352" cy="707886"/>
          </a:xfrm>
          <a:prstGeom prst="rect">
            <a:avLst/>
          </a:prstGeom>
          <a:noFill/>
        </p:spPr>
        <p:txBody>
          <a:bodyPr wrap="square" rtlCol="0">
            <a:spAutoFit/>
          </a:bodyPr>
          <a:lstStyle/>
          <a:p>
            <a:r>
              <a:rPr lang="pt-BR" sz="4000" b="1" dirty="0">
                <a:effectLst/>
                <a:latin typeface="Barlow Condensed" pitchFamily="2" charset="77"/>
                <a:ea typeface="Times New Roman" panose="02020603050405020304" pitchFamily="18" charset="0"/>
                <a:cs typeface="Calibri" panose="020F0502020204030204" pitchFamily="34" charset="0"/>
              </a:rPr>
              <a:t>CONCLUSÃO</a:t>
            </a:r>
          </a:p>
        </p:txBody>
      </p:sp>
      <p:sp>
        <p:nvSpPr>
          <p:cNvPr id="11" name="Espaço Reservado para Conteúdo 2">
            <a:extLst>
              <a:ext uri="{FF2B5EF4-FFF2-40B4-BE49-F238E27FC236}">
                <a16:creationId xmlns:a16="http://schemas.microsoft.com/office/drawing/2014/main" id="{48AF0ECF-52D9-A3DA-1A3F-9E09F6DB85A0}"/>
              </a:ext>
            </a:extLst>
          </p:cNvPr>
          <p:cNvSpPr txBox="1">
            <a:spLocks/>
          </p:cNvSpPr>
          <p:nvPr/>
        </p:nvSpPr>
        <p:spPr>
          <a:xfrm>
            <a:off x="4648436" y="4756643"/>
            <a:ext cx="5445134" cy="21268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2400" b="1" dirty="0">
                <a:effectLst/>
                <a:latin typeface="Barlow Condensed" pitchFamily="2" charset="77"/>
                <a:ea typeface="Times New Roman" panose="02020603050405020304" pitchFamily="18" charset="0"/>
              </a:rPr>
              <a:t>Que Deus o abençoe e o capacite para esta nobre missão!</a:t>
            </a:r>
          </a:p>
        </p:txBody>
      </p:sp>
    </p:spTree>
    <p:extLst>
      <p:ext uri="{BB962C8B-B14F-4D97-AF65-F5344CB8AC3E}">
        <p14:creationId xmlns:p14="http://schemas.microsoft.com/office/powerpoint/2010/main" val="3011066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Logotipo, nome da empresa&#10;&#10;Descrição gerada automaticamente">
            <a:extLst>
              <a:ext uri="{FF2B5EF4-FFF2-40B4-BE49-F238E27FC236}">
                <a16:creationId xmlns:a16="http://schemas.microsoft.com/office/drawing/2014/main" id="{2F4BA758-0132-1D05-0605-4F954E305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Tree>
    <p:extLst>
      <p:ext uri="{BB962C8B-B14F-4D97-AF65-F5344CB8AC3E}">
        <p14:creationId xmlns:p14="http://schemas.microsoft.com/office/powerpoint/2010/main" val="75801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animado para crianças&#10;&#10;Descrição gerada automaticamente com confiança média">
            <a:extLst>
              <a:ext uri="{FF2B5EF4-FFF2-40B4-BE49-F238E27FC236}">
                <a16:creationId xmlns:a16="http://schemas.microsoft.com/office/drawing/2014/main" id="{1C58CD3E-2372-3DCD-270E-B0940E2A2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3"/>
            <a:ext cx="12194942" cy="6856346"/>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658368" y="1265753"/>
            <a:ext cx="6339840" cy="934462"/>
          </a:xfrm>
        </p:spPr>
        <p:txBody>
          <a:bodyPr>
            <a:normAutofit/>
          </a:bodyPr>
          <a:lstStyle/>
          <a:p>
            <a:pPr marL="0" indent="0" algn="just">
              <a:buNone/>
            </a:pPr>
            <a:r>
              <a:rPr lang="pt-BR" sz="1700" dirty="0">
                <a:effectLst/>
                <a:latin typeface="Barlow" pitchFamily="2" charset="77"/>
                <a:ea typeface="Times New Roman" panose="02020603050405020304" pitchFamily="18" charset="0"/>
              </a:rPr>
              <a:t>a um novo nível do Curso de Liderança preparado pelo</a:t>
            </a:r>
            <a:endParaRPr lang="pt-BR" sz="1700" b="1" dirty="0">
              <a:solidFill>
                <a:srgbClr val="E54C78"/>
              </a:solidFill>
              <a:latin typeface="Barlow" pitchFamily="2" charset="77"/>
              <a:ea typeface="Times New Roman" panose="02020603050405020304" pitchFamily="18" charset="0"/>
            </a:endParaRPr>
          </a:p>
          <a:p>
            <a:pPr marL="0" indent="0" algn="just">
              <a:buNone/>
            </a:pPr>
            <a:r>
              <a:rPr lang="pt-BR" sz="1700" b="1" dirty="0">
                <a:solidFill>
                  <a:schemeClr val="tx1">
                    <a:lumMod val="65000"/>
                    <a:lumOff val="35000"/>
                  </a:schemeClr>
                </a:solidFill>
                <a:effectLst/>
                <a:latin typeface="Barlow" pitchFamily="2" charset="77"/>
                <a:ea typeface="Times New Roman" panose="02020603050405020304" pitchFamily="18" charset="0"/>
              </a:rPr>
              <a:t>Ministério da Criança da Divisão Sul-Americana</a:t>
            </a:r>
            <a:r>
              <a:rPr lang="pt-BR" sz="1700" b="1" dirty="0">
                <a:solidFill>
                  <a:schemeClr val="tx1">
                    <a:lumMod val="65000"/>
                    <a:lumOff val="35000"/>
                  </a:schemeClr>
                </a:solidFill>
                <a:latin typeface="Barlow" pitchFamily="2" charset="77"/>
                <a:ea typeface="Times New Roman" panose="02020603050405020304" pitchFamily="18" charset="0"/>
              </a:rPr>
              <a:t>.</a:t>
            </a:r>
            <a:r>
              <a:rPr lang="pt-BR" sz="1700" dirty="0">
                <a:solidFill>
                  <a:schemeClr val="tx1">
                    <a:lumMod val="65000"/>
                    <a:lumOff val="35000"/>
                  </a:schemeClr>
                </a:solidFill>
                <a:effectLst/>
                <a:latin typeface="Barlow" pitchFamily="2" charset="77"/>
                <a:ea typeface="Times New Roman" panose="02020603050405020304" pitchFamily="18" charset="0"/>
              </a:rPr>
              <a:t> </a:t>
            </a:r>
          </a:p>
        </p:txBody>
      </p:sp>
      <p:sp>
        <p:nvSpPr>
          <p:cNvPr id="5" name="CaixaDeTexto 4">
            <a:extLst>
              <a:ext uri="{FF2B5EF4-FFF2-40B4-BE49-F238E27FC236}">
                <a16:creationId xmlns:a16="http://schemas.microsoft.com/office/drawing/2014/main" id="{7746EE53-C307-18CB-9940-A8444BF247F2}"/>
              </a:ext>
            </a:extLst>
          </p:cNvPr>
          <p:cNvSpPr txBox="1"/>
          <p:nvPr/>
        </p:nvSpPr>
        <p:spPr>
          <a:xfrm>
            <a:off x="658368" y="2466082"/>
            <a:ext cx="7713472" cy="877163"/>
          </a:xfrm>
          <a:prstGeom prst="rect">
            <a:avLst/>
          </a:prstGeom>
          <a:noFill/>
        </p:spPr>
        <p:txBody>
          <a:bodyPr wrap="square" rtlCol="0">
            <a:spAutoFit/>
          </a:bodyPr>
          <a:lstStyle/>
          <a:p>
            <a:r>
              <a:rPr lang="pt-BR" sz="1700" dirty="0">
                <a:effectLst/>
                <a:latin typeface="Barlow" pitchFamily="2" charset="77"/>
                <a:ea typeface="Times New Roman" panose="02020603050405020304" pitchFamily="18" charset="0"/>
              </a:rPr>
              <a:t>Ao longo dos quatro módulos, serão apresentados temas valiosos que ajudarão você a conhecer melhor os receptores de seu trabalho dentro deste ministério: </a:t>
            </a:r>
            <a:r>
              <a:rPr lang="pt-BR" sz="1700" b="1" dirty="0">
                <a:effectLst/>
                <a:latin typeface="Barlow" pitchFamily="2" charset="77"/>
                <a:ea typeface="Times New Roman" panose="02020603050405020304" pitchFamily="18" charset="0"/>
              </a:rPr>
              <a:t>as crianças</a:t>
            </a:r>
            <a:r>
              <a:rPr lang="pt-BR" sz="1700" dirty="0">
                <a:effectLst/>
                <a:latin typeface="Barlow" pitchFamily="2" charset="77"/>
                <a:ea typeface="Times New Roman" panose="02020603050405020304" pitchFamily="18" charset="0"/>
              </a:rPr>
              <a:t>. Qual é o benefício de saber o que esperar delas em cada fase?</a:t>
            </a:r>
          </a:p>
        </p:txBody>
      </p:sp>
      <p:sp>
        <p:nvSpPr>
          <p:cNvPr id="7" name="CaixaDeTexto 6">
            <a:extLst>
              <a:ext uri="{FF2B5EF4-FFF2-40B4-BE49-F238E27FC236}">
                <a16:creationId xmlns:a16="http://schemas.microsoft.com/office/drawing/2014/main" id="{E8E12B91-15D5-45C5-6700-7CD6D3AC9658}"/>
              </a:ext>
            </a:extLst>
          </p:cNvPr>
          <p:cNvSpPr txBox="1"/>
          <p:nvPr/>
        </p:nvSpPr>
        <p:spPr>
          <a:xfrm>
            <a:off x="609600" y="213369"/>
            <a:ext cx="5779008" cy="1200329"/>
          </a:xfrm>
          <a:prstGeom prst="rect">
            <a:avLst/>
          </a:prstGeom>
          <a:noFill/>
        </p:spPr>
        <p:txBody>
          <a:bodyPr wrap="square" rtlCol="0">
            <a:spAutoFit/>
          </a:bodyPr>
          <a:lstStyle/>
          <a:p>
            <a:r>
              <a:rPr lang="pt-BR" sz="7000" b="1" dirty="0">
                <a:solidFill>
                  <a:schemeClr val="tx1">
                    <a:lumMod val="65000"/>
                    <a:lumOff val="35000"/>
                  </a:schemeClr>
                </a:solidFill>
                <a:effectLst/>
                <a:latin typeface="Barlow" pitchFamily="2" charset="77"/>
                <a:ea typeface="Times New Roman" panose="02020603050405020304" pitchFamily="18" charset="0"/>
              </a:rPr>
              <a:t>BEM-VINDOS</a:t>
            </a:r>
            <a:endParaRPr lang="pt-BR" sz="7000" b="1" dirty="0">
              <a:solidFill>
                <a:schemeClr val="tx1">
                  <a:lumMod val="65000"/>
                  <a:lumOff val="35000"/>
                </a:schemeClr>
              </a:solidFill>
            </a:endParaRPr>
          </a:p>
        </p:txBody>
      </p:sp>
      <p:sp>
        <p:nvSpPr>
          <p:cNvPr id="8" name="CaixaDeTexto 7">
            <a:extLst>
              <a:ext uri="{FF2B5EF4-FFF2-40B4-BE49-F238E27FC236}">
                <a16:creationId xmlns:a16="http://schemas.microsoft.com/office/drawing/2014/main" id="{E641556E-1F22-3B13-CE3D-882C5891AB64}"/>
              </a:ext>
            </a:extLst>
          </p:cNvPr>
          <p:cNvSpPr txBox="1"/>
          <p:nvPr/>
        </p:nvSpPr>
        <p:spPr>
          <a:xfrm>
            <a:off x="658368" y="3892763"/>
            <a:ext cx="4421632" cy="1923604"/>
          </a:xfrm>
          <a:prstGeom prst="rect">
            <a:avLst/>
          </a:prstGeom>
          <a:noFill/>
        </p:spPr>
        <p:txBody>
          <a:bodyPr wrap="square" rtlCol="0">
            <a:spAutoFit/>
          </a:bodyPr>
          <a:lstStyle/>
          <a:p>
            <a:pPr marL="0" indent="0">
              <a:buNone/>
            </a:pPr>
            <a:r>
              <a:rPr lang="pt-BR" sz="1700" dirty="0">
                <a:effectLst/>
                <a:latin typeface="Barlow" pitchFamily="2" charset="77"/>
                <a:ea typeface="Times New Roman" panose="02020603050405020304" pitchFamily="18" charset="0"/>
              </a:rPr>
              <a:t>Neste módulo, convidamos você para desenvolver seus conhecimentos em uma etapa fundamental na vida das pessoas: </a:t>
            </a:r>
            <a:r>
              <a:rPr lang="pt-BR" sz="1700" b="1" dirty="0">
                <a:effectLst/>
                <a:latin typeface="Barlow" pitchFamily="2" charset="77"/>
                <a:ea typeface="Times New Roman" panose="02020603050405020304" pitchFamily="18" charset="0"/>
              </a:rPr>
              <a:t>a primeira e a segunda infância,</a:t>
            </a:r>
            <a:r>
              <a:rPr lang="pt-BR" sz="1700" dirty="0">
                <a:effectLst/>
                <a:latin typeface="Barlow" pitchFamily="2" charset="77"/>
                <a:ea typeface="Times New Roman" panose="02020603050405020304" pitchFamily="18" charset="0"/>
              </a:rPr>
              <a:t> que são os alunos da classe do Rol do Berço (0 a 3 anos), e Jardim da Infância (4 a 6 anos). </a:t>
            </a:r>
          </a:p>
          <a:p>
            <a:endParaRPr lang="pt-BR" sz="1700" dirty="0"/>
          </a:p>
        </p:txBody>
      </p:sp>
    </p:spTree>
    <p:extLst>
      <p:ext uri="{BB962C8B-B14F-4D97-AF65-F5344CB8AC3E}">
        <p14:creationId xmlns:p14="http://schemas.microsoft.com/office/powerpoint/2010/main" val="3998752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Retângulo&#10;&#10;Descrição gerada automaticamente">
            <a:extLst>
              <a:ext uri="{FF2B5EF4-FFF2-40B4-BE49-F238E27FC236}">
                <a16:creationId xmlns:a16="http://schemas.microsoft.com/office/drawing/2014/main" id="{F5603E8D-505D-449A-C121-2A4E79903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2083619" y="2608012"/>
            <a:ext cx="8023549" cy="4351338"/>
          </a:xfrm>
        </p:spPr>
        <p:txBody>
          <a:bodyPr/>
          <a:lstStyle/>
          <a:p>
            <a:pPr marL="0" indent="0" algn="just">
              <a:buNone/>
            </a:pPr>
            <a:r>
              <a:rPr lang="pt-BR" sz="1800" i="1" dirty="0">
                <a:solidFill>
                  <a:schemeClr val="bg1"/>
                </a:solidFill>
                <a:effectLst/>
                <a:latin typeface="Barlow Medium" pitchFamily="2" charset="77"/>
                <a:ea typeface="Times New Roman" panose="02020603050405020304" pitchFamily="18" charset="0"/>
              </a:rPr>
              <a:t>“Os que amam a Deus devem sentir profundo interesse nas crianças e jovens. A eles Deus pode revelar Sua verdade e salvação. Jesus chama os pequeninos que nEle creem, ‘cordeiros de Seu rebanho’. Ele tem amor especial e interesse pelas crianças. ... A mais preciosa dádiva que as crianças podem oferecer a Jesus é o vigor de sua infância”. </a:t>
            </a:r>
          </a:p>
          <a:p>
            <a:pPr marL="0" indent="0" algn="just">
              <a:buNone/>
            </a:pPr>
            <a:r>
              <a:rPr lang="pt-BR" sz="1800" i="1" dirty="0">
                <a:solidFill>
                  <a:schemeClr val="bg1"/>
                </a:solidFill>
                <a:effectLst/>
                <a:latin typeface="Barlow Medium" pitchFamily="2" charset="77"/>
                <a:ea typeface="Times New Roman" panose="02020603050405020304" pitchFamily="18" charset="0"/>
              </a:rPr>
              <a:t>(Refletindo a Cristo, p. 365)</a:t>
            </a:r>
          </a:p>
          <a:p>
            <a:pPr marL="0" indent="0" algn="just">
              <a:buNone/>
            </a:pPr>
            <a:endParaRPr lang="pt-BR" i="1" dirty="0">
              <a:solidFill>
                <a:schemeClr val="bg1"/>
              </a:solidFill>
              <a:latin typeface="Barlow Medium" pitchFamily="2" charset="77"/>
            </a:endParaRPr>
          </a:p>
        </p:txBody>
      </p:sp>
    </p:spTree>
    <p:extLst>
      <p:ext uri="{BB962C8B-B14F-4D97-AF65-F5344CB8AC3E}">
        <p14:creationId xmlns:p14="http://schemas.microsoft.com/office/powerpoint/2010/main" val="26812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magem digital fictícia de personagem de desenho animado&#10;&#10;Descrição gerada automaticamente com confiança média">
            <a:extLst>
              <a:ext uri="{FF2B5EF4-FFF2-40B4-BE49-F238E27FC236}">
                <a16:creationId xmlns:a16="http://schemas.microsoft.com/office/drawing/2014/main" id="{86B02A59-BDDB-78B6-A96C-D2276282E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942" cy="6856346"/>
          </a:xfrm>
          <a:prstGeom prst="rect">
            <a:avLst/>
          </a:prstGeom>
        </p:spPr>
      </p:pic>
      <p:sp>
        <p:nvSpPr>
          <p:cNvPr id="2" name="Título 1">
            <a:extLst>
              <a:ext uri="{FF2B5EF4-FFF2-40B4-BE49-F238E27FC236}">
                <a16:creationId xmlns:a16="http://schemas.microsoft.com/office/drawing/2014/main" id="{3EC5B3D8-91FA-900F-FA96-2C9E211485AA}"/>
              </a:ext>
            </a:extLst>
          </p:cNvPr>
          <p:cNvSpPr>
            <a:spLocks noGrp="1"/>
          </p:cNvSpPr>
          <p:nvPr>
            <p:ph type="ctrTitle"/>
          </p:nvPr>
        </p:nvSpPr>
        <p:spPr>
          <a:xfrm>
            <a:off x="4047744" y="2886624"/>
            <a:ext cx="7022592" cy="2218873"/>
          </a:xfrm>
        </p:spPr>
        <p:txBody>
          <a:bodyPr>
            <a:normAutofit/>
          </a:bodyPr>
          <a:lstStyle/>
          <a:p>
            <a:pPr algn="l">
              <a:lnSpc>
                <a:spcPct val="100000"/>
              </a:lnSpc>
            </a:pPr>
            <a:r>
              <a:rPr lang="pt-BR" sz="2000" kern="0" dirty="0">
                <a:effectLst/>
                <a:latin typeface="Barlow" pitchFamily="2" charset="77"/>
                <a:ea typeface="Times New Roman" panose="02020603050405020304" pitchFamily="18" charset="0"/>
              </a:rPr>
              <a:t>Se você lesse um livro de psicologia do desenvolvimento</a:t>
            </a:r>
            <a:br>
              <a:rPr lang="pt-BR" sz="2000" kern="0" dirty="0">
                <a:effectLst/>
                <a:latin typeface="Barlow" pitchFamily="2" charset="77"/>
                <a:ea typeface="Times New Roman" panose="02020603050405020304" pitchFamily="18" charset="0"/>
              </a:rPr>
            </a:br>
            <a:r>
              <a:rPr lang="pt-BR" sz="2000" kern="0" dirty="0">
                <a:effectLst/>
                <a:latin typeface="Barlow" pitchFamily="2" charset="77"/>
                <a:ea typeface="Times New Roman" panose="02020603050405020304" pitchFamily="18" charset="0"/>
              </a:rPr>
              <a:t>humano do ano de 1990, você descobriria que muitas características das crianças naquela época não se aplicam aos bebês e crianças de hoje. Dificilmente poderíamos separar a análise das características dos bebês e das crianças do contexto sociocultural.</a:t>
            </a:r>
            <a:endParaRPr lang="pt-BR" sz="2000" dirty="0">
              <a:latin typeface="Barlow" pitchFamily="2" charset="77"/>
            </a:endParaRPr>
          </a:p>
        </p:txBody>
      </p:sp>
      <p:sp>
        <p:nvSpPr>
          <p:cNvPr id="5" name="CaixaDeTexto 4">
            <a:extLst>
              <a:ext uri="{FF2B5EF4-FFF2-40B4-BE49-F238E27FC236}">
                <a16:creationId xmlns:a16="http://schemas.microsoft.com/office/drawing/2014/main" id="{421881F3-A367-ADD4-B936-23999C3823CE}"/>
              </a:ext>
            </a:extLst>
          </p:cNvPr>
          <p:cNvSpPr txBox="1"/>
          <p:nvPr/>
        </p:nvSpPr>
        <p:spPr>
          <a:xfrm>
            <a:off x="1682496" y="628557"/>
            <a:ext cx="7388352" cy="707886"/>
          </a:xfrm>
          <a:prstGeom prst="rect">
            <a:avLst/>
          </a:prstGeom>
          <a:noFill/>
        </p:spPr>
        <p:txBody>
          <a:bodyPr wrap="square" rtlCol="0">
            <a:spAutoFit/>
          </a:bodyPr>
          <a:lstStyle/>
          <a:p>
            <a:r>
              <a:rPr lang="pt-BR" sz="4000" b="1" dirty="0">
                <a:effectLst/>
                <a:latin typeface="Barlow Condensed" pitchFamily="2" charset="77"/>
                <a:ea typeface="Times New Roman" panose="02020603050405020304" pitchFamily="18" charset="0"/>
                <a:cs typeface="Calibri" panose="020F0502020204030204" pitchFamily="34" charset="0"/>
              </a:rPr>
              <a:t>1. BEBÊS E CRIANÇAS PÓS-MODERNOS</a:t>
            </a:r>
            <a:endParaRPr lang="pt-BR" sz="4000" b="1" dirty="0">
              <a:latin typeface="Barlow Condensed" pitchFamily="2" charset="77"/>
            </a:endParaRPr>
          </a:p>
        </p:txBody>
      </p:sp>
    </p:spTree>
    <p:extLst>
      <p:ext uri="{BB962C8B-B14F-4D97-AF65-F5344CB8AC3E}">
        <p14:creationId xmlns:p14="http://schemas.microsoft.com/office/powerpoint/2010/main" val="1535698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10;&#10;Descrição gerada automaticamente com confiança média">
            <a:extLst>
              <a:ext uri="{FF2B5EF4-FFF2-40B4-BE49-F238E27FC236}">
                <a16:creationId xmlns:a16="http://schemas.microsoft.com/office/drawing/2014/main" id="{D8829859-7A60-E333-4A8D-46997CC8C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1243304" y="1709550"/>
            <a:ext cx="9705392" cy="4531649"/>
          </a:xfrm>
        </p:spPr>
        <p:txBody>
          <a:bodyPr>
            <a:normAutofit lnSpcReduction="10000"/>
          </a:bodyPr>
          <a:lstStyle/>
          <a:p>
            <a:pPr marL="0" indent="0" algn="just">
              <a:lnSpc>
                <a:spcPct val="100000"/>
              </a:lnSpc>
              <a:buNone/>
            </a:pPr>
            <a:r>
              <a:rPr lang="pt-PT" sz="1800" kern="0" dirty="0">
                <a:effectLst/>
                <a:latin typeface="Barlow" pitchFamily="2" charset="77"/>
                <a:ea typeface="Times New Roman" panose="02020603050405020304" pitchFamily="18" charset="0"/>
              </a:rPr>
              <a:t>A</a:t>
            </a:r>
            <a:r>
              <a:rPr lang="pt-BR" sz="1800" dirty="0">
                <a:effectLst/>
                <a:latin typeface="Barlow" pitchFamily="2" charset="77"/>
                <a:ea typeface="Times New Roman" panose="02020603050405020304" pitchFamily="18" charset="0"/>
              </a:rPr>
              <a:t>s crianças pós-modernas são a geração mais protegida e a mais preocupada. Mais do que em outras épocas, essas crianças são resultado de gestações planejadas, muitas vezes devido ao estilo de vida acelerado dos pais que têm mais dificuldade em lidar com uma gravidez indesejada, em meio a sua vida planejada, para se ajustar às demandas sociais desta época. </a:t>
            </a:r>
          </a:p>
          <a:p>
            <a:pPr marL="0" indent="0" algn="just">
              <a:lnSpc>
                <a:spcPct val="100000"/>
              </a:lnSpc>
              <a:buNone/>
            </a:pPr>
            <a:r>
              <a:rPr lang="pt-BR" sz="1800" dirty="0">
                <a:effectLst/>
                <a:latin typeface="Barlow" pitchFamily="2" charset="77"/>
                <a:ea typeface="Times New Roman" panose="02020603050405020304" pitchFamily="18" charset="0"/>
              </a:rPr>
              <a:t>Outras características dessa geração:</a:t>
            </a:r>
          </a:p>
          <a:p>
            <a:pPr marL="0" indent="0" algn="just">
              <a:lnSpc>
                <a:spcPct val="100000"/>
              </a:lnSpc>
              <a:buNone/>
            </a:pPr>
            <a:endParaRPr lang="pt-BR" sz="1800" b="1" dirty="0">
              <a:effectLst/>
              <a:latin typeface="Barlow" pitchFamily="2" charset="77"/>
              <a:ea typeface="Times New Roman" panose="02020603050405020304" pitchFamily="18" charset="0"/>
            </a:endParaRPr>
          </a:p>
          <a:p>
            <a:pPr algn="just">
              <a:lnSpc>
                <a:spcPct val="100000"/>
              </a:lnSpc>
            </a:pPr>
            <a:r>
              <a:rPr lang="pt-BR" sz="1800" b="1" dirty="0" err="1">
                <a:effectLst/>
                <a:latin typeface="Barlow SemiBold" pitchFamily="2" charset="77"/>
                <a:ea typeface="Times New Roman" panose="02020603050405020304" pitchFamily="18" charset="0"/>
              </a:rPr>
              <a:t>Cyberculto</a:t>
            </a:r>
            <a:r>
              <a:rPr lang="pt-BR" sz="1800" b="1" dirty="0">
                <a:effectLst/>
                <a:latin typeface="Barlow SemiBold" pitchFamily="2" charset="77"/>
                <a:ea typeface="Times New Roman" panose="02020603050405020304" pitchFamily="18" charset="0"/>
              </a:rPr>
              <a:t> e dependência da tecnologia.</a:t>
            </a:r>
          </a:p>
          <a:p>
            <a:pPr algn="just">
              <a:lnSpc>
                <a:spcPct val="100000"/>
              </a:lnSpc>
            </a:pPr>
            <a:r>
              <a:rPr lang="pt-BR" sz="1800" b="1" dirty="0">
                <a:effectLst/>
                <a:latin typeface="Barlow SemiBold" pitchFamily="2" charset="77"/>
                <a:ea typeface="Times New Roman" panose="02020603050405020304" pitchFamily="18" charset="0"/>
              </a:rPr>
              <a:t>Hábil em multitarefas.</a:t>
            </a:r>
          </a:p>
          <a:p>
            <a:pPr algn="just">
              <a:lnSpc>
                <a:spcPct val="100000"/>
              </a:lnSpc>
            </a:pPr>
            <a:r>
              <a:rPr lang="pt-BR" sz="1800" b="1" dirty="0">
                <a:effectLst/>
                <a:latin typeface="Barlow SemiBold" pitchFamily="2" charset="77"/>
                <a:ea typeface="Times New Roman" panose="02020603050405020304" pitchFamily="18" charset="0"/>
              </a:rPr>
              <a:t>Tolerante com quem pensa diferente.</a:t>
            </a:r>
          </a:p>
          <a:p>
            <a:pPr algn="just">
              <a:lnSpc>
                <a:spcPct val="100000"/>
              </a:lnSpc>
            </a:pPr>
            <a:r>
              <a:rPr lang="pt-BR" sz="1800" b="1" dirty="0">
                <a:effectLst/>
                <a:latin typeface="Barlow SemiBold" pitchFamily="2" charset="77"/>
                <a:ea typeface="Times New Roman" panose="02020603050405020304" pitchFamily="18" charset="0"/>
              </a:rPr>
              <a:t>Valor da liberdade de escolha.</a:t>
            </a:r>
          </a:p>
          <a:p>
            <a:pPr algn="just">
              <a:lnSpc>
                <a:spcPct val="100000"/>
              </a:lnSpc>
            </a:pPr>
            <a:r>
              <a:rPr lang="pt-BR" sz="1800" b="1" dirty="0">
                <a:effectLst/>
                <a:latin typeface="Barlow SemiBold" pitchFamily="2" charset="77"/>
                <a:ea typeface="Times New Roman" panose="02020603050405020304" pitchFamily="18" charset="0"/>
              </a:rPr>
              <a:t>Experiência orientada.</a:t>
            </a:r>
          </a:p>
          <a:p>
            <a:pPr algn="just">
              <a:lnSpc>
                <a:spcPct val="100000"/>
              </a:lnSpc>
            </a:pPr>
            <a:r>
              <a:rPr lang="pt-BR" sz="1800" b="1" dirty="0">
                <a:effectLst/>
                <a:latin typeface="Barlow SemiBold" pitchFamily="2" charset="77"/>
                <a:ea typeface="Times New Roman" panose="02020603050405020304" pitchFamily="18" charset="0"/>
              </a:rPr>
              <a:t>Elas confiam em si mesmas e não em imagens</a:t>
            </a:r>
          </a:p>
          <a:p>
            <a:pPr marL="0" indent="0" algn="just">
              <a:lnSpc>
                <a:spcPct val="100000"/>
              </a:lnSpc>
              <a:buNone/>
            </a:pPr>
            <a:r>
              <a:rPr lang="pt-BR" sz="1800" b="1" dirty="0">
                <a:effectLst/>
                <a:latin typeface="Barlow SemiBold" pitchFamily="2" charset="77"/>
                <a:ea typeface="Times New Roman" panose="02020603050405020304" pitchFamily="18" charset="0"/>
              </a:rPr>
              <a:t>     de autoridade.</a:t>
            </a:r>
          </a:p>
          <a:p>
            <a:pPr>
              <a:lnSpc>
                <a:spcPct val="100000"/>
              </a:lnSpc>
            </a:pPr>
            <a:endParaRPr lang="pt-BR" sz="1800" dirty="0">
              <a:latin typeface="Barlow" pitchFamily="2" charset="77"/>
            </a:endParaRPr>
          </a:p>
        </p:txBody>
      </p:sp>
      <p:sp>
        <p:nvSpPr>
          <p:cNvPr id="5" name="CaixaDeTexto 4">
            <a:extLst>
              <a:ext uri="{FF2B5EF4-FFF2-40B4-BE49-F238E27FC236}">
                <a16:creationId xmlns:a16="http://schemas.microsoft.com/office/drawing/2014/main" id="{5C903D67-F89B-EB6B-B726-96694C04A43D}"/>
              </a:ext>
            </a:extLst>
          </p:cNvPr>
          <p:cNvSpPr txBox="1"/>
          <p:nvPr/>
        </p:nvSpPr>
        <p:spPr>
          <a:xfrm>
            <a:off x="1231392" y="776794"/>
            <a:ext cx="6888480" cy="523220"/>
          </a:xfrm>
          <a:prstGeom prst="rect">
            <a:avLst/>
          </a:prstGeom>
          <a:noFill/>
        </p:spPr>
        <p:txBody>
          <a:bodyPr wrap="square" rtlCol="0">
            <a:spAutoFit/>
          </a:bodyPr>
          <a:lstStyle/>
          <a:p>
            <a:r>
              <a:rPr lang="pt-PT" sz="2800" b="1" kern="0" dirty="0">
                <a:solidFill>
                  <a:srgbClr val="009AC1"/>
                </a:solidFill>
                <a:effectLst/>
                <a:latin typeface="Barlow Condensed" pitchFamily="2" charset="77"/>
                <a:ea typeface="Times New Roman" panose="02020603050405020304" pitchFamily="18" charset="0"/>
              </a:rPr>
              <a:t>1.1 Características das crianças pós-modernas.</a:t>
            </a:r>
          </a:p>
        </p:txBody>
      </p:sp>
    </p:spTree>
    <p:extLst>
      <p:ext uri="{BB962C8B-B14F-4D97-AF65-F5344CB8AC3E}">
        <p14:creationId xmlns:p14="http://schemas.microsoft.com/office/powerpoint/2010/main" val="76957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homem, segurando, jogando&#10;&#10;Descrição gerada automaticamente">
            <a:extLst>
              <a:ext uri="{FF2B5EF4-FFF2-40B4-BE49-F238E27FC236}">
                <a16:creationId xmlns:a16="http://schemas.microsoft.com/office/drawing/2014/main" id="{6F89DB04-FBCA-A4FF-BCCF-AA8EC85F6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4929352" y="5129325"/>
            <a:ext cx="6031538" cy="1286956"/>
          </a:xfrm>
        </p:spPr>
        <p:txBody>
          <a:bodyPr>
            <a:normAutofit/>
          </a:bodyPr>
          <a:lstStyle/>
          <a:p>
            <a:pPr marL="285750" indent="-285750" algn="just">
              <a:buFont typeface="Arial" panose="020B0604020202020204" pitchFamily="34" charset="0"/>
              <a:buChar char="•"/>
            </a:pPr>
            <a:r>
              <a:rPr lang="pt-BR" sz="1800" b="1" dirty="0">
                <a:effectLst/>
                <a:latin typeface="Barlow" pitchFamily="2" charset="77"/>
                <a:ea typeface="Times New Roman" panose="02020603050405020304" pitchFamily="18" charset="0"/>
              </a:rPr>
              <a:t>Entender a suscetibilidade pós-moderna.</a:t>
            </a:r>
          </a:p>
          <a:p>
            <a:pPr marL="285750" indent="-285750" algn="just">
              <a:buFont typeface="Arial" panose="020B0604020202020204" pitchFamily="34" charset="0"/>
              <a:buChar char="•"/>
            </a:pPr>
            <a:r>
              <a:rPr lang="pt-BR" sz="1800" b="1" dirty="0">
                <a:effectLst/>
                <a:latin typeface="Barlow" pitchFamily="2" charset="77"/>
                <a:ea typeface="Times New Roman" panose="02020603050405020304" pitchFamily="18" charset="0"/>
              </a:rPr>
              <a:t>Pensar criativamente na construção da fé.</a:t>
            </a:r>
          </a:p>
          <a:p>
            <a:pPr marL="285750" indent="-285750" algn="just">
              <a:buFont typeface="Arial" panose="020B0604020202020204" pitchFamily="34" charset="0"/>
              <a:buChar char="•"/>
            </a:pPr>
            <a:r>
              <a:rPr lang="pt-BR" sz="1800" b="1" dirty="0">
                <a:effectLst/>
                <a:latin typeface="Barlow" pitchFamily="2" charset="77"/>
                <a:ea typeface="Times New Roman" panose="02020603050405020304" pitchFamily="18" charset="0"/>
              </a:rPr>
              <a:t>Envolver as famílias e a comunidade da igreja.</a:t>
            </a:r>
            <a:endParaRPr lang="pt-BR" b="1" dirty="0">
              <a:latin typeface="Barlow" pitchFamily="2" charset="77"/>
            </a:endParaRPr>
          </a:p>
        </p:txBody>
      </p:sp>
      <p:sp>
        <p:nvSpPr>
          <p:cNvPr id="5" name="CaixaDeTexto 4">
            <a:extLst>
              <a:ext uri="{FF2B5EF4-FFF2-40B4-BE49-F238E27FC236}">
                <a16:creationId xmlns:a16="http://schemas.microsoft.com/office/drawing/2014/main" id="{F5DBE7AB-4C39-2CFD-2FD4-92623AB17F80}"/>
              </a:ext>
            </a:extLst>
          </p:cNvPr>
          <p:cNvSpPr txBox="1"/>
          <p:nvPr/>
        </p:nvSpPr>
        <p:spPr>
          <a:xfrm>
            <a:off x="1231392" y="350074"/>
            <a:ext cx="6033008" cy="954107"/>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cs typeface="Calibri" panose="020F0502020204030204" pitchFamily="34" charset="0"/>
              </a:rPr>
              <a:t>1.2 Qual deve ser o tratamento com os bebês e crianças pós-modernos?</a:t>
            </a:r>
          </a:p>
        </p:txBody>
      </p:sp>
      <p:sp>
        <p:nvSpPr>
          <p:cNvPr id="6" name="Subtítulo 2">
            <a:extLst>
              <a:ext uri="{FF2B5EF4-FFF2-40B4-BE49-F238E27FC236}">
                <a16:creationId xmlns:a16="http://schemas.microsoft.com/office/drawing/2014/main" id="{3FE25799-303E-38FB-4BBE-C5EA0A273E2A}"/>
              </a:ext>
            </a:extLst>
          </p:cNvPr>
          <p:cNvSpPr txBox="1">
            <a:spLocks/>
          </p:cNvSpPr>
          <p:nvPr/>
        </p:nvSpPr>
        <p:spPr>
          <a:xfrm>
            <a:off x="4267527" y="1707698"/>
            <a:ext cx="7355187" cy="11453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pt-BR" sz="1800" dirty="0">
                <a:latin typeface="Barlow" pitchFamily="2" charset="77"/>
                <a:ea typeface="Times New Roman" panose="02020603050405020304" pitchFamily="18" charset="0"/>
              </a:rPr>
              <a:t>É natural que exista conflito entre a maneira como você foi criado e educado, e algumas características dessa geração de bebês e crianças. Ou talvez você se impressione ao ver como pais nascidos em uma geração pós-moderna educam seus filhos de uma forma diferente, por ser de outra geração.</a:t>
            </a:r>
            <a:endParaRPr lang="pt-BR" sz="1800" dirty="0">
              <a:latin typeface="Barlow" pitchFamily="2" charset="77"/>
              <a:ea typeface="Times New Roman" panose="02020603050405020304" pitchFamily="18" charset="0"/>
              <a:cs typeface="Calibri" panose="020F0502020204030204" pitchFamily="34" charset="0"/>
            </a:endParaRPr>
          </a:p>
          <a:p>
            <a:pPr>
              <a:lnSpc>
                <a:spcPct val="110000"/>
              </a:lnSpc>
            </a:pPr>
            <a:endParaRPr lang="pt-BR" sz="1800" dirty="0">
              <a:latin typeface="Barlow" pitchFamily="2" charset="77"/>
            </a:endParaRPr>
          </a:p>
        </p:txBody>
      </p:sp>
      <p:sp>
        <p:nvSpPr>
          <p:cNvPr id="7" name="CaixaDeTexto 6">
            <a:extLst>
              <a:ext uri="{FF2B5EF4-FFF2-40B4-BE49-F238E27FC236}">
                <a16:creationId xmlns:a16="http://schemas.microsoft.com/office/drawing/2014/main" id="{7BAB6F4E-DC1E-8E95-28BB-ACC10A835E64}"/>
              </a:ext>
            </a:extLst>
          </p:cNvPr>
          <p:cNvSpPr txBox="1"/>
          <p:nvPr/>
        </p:nvSpPr>
        <p:spPr>
          <a:xfrm>
            <a:off x="4929352" y="3496710"/>
            <a:ext cx="6571768" cy="1200329"/>
          </a:xfrm>
          <a:prstGeom prst="rect">
            <a:avLst/>
          </a:prstGeom>
          <a:noFill/>
        </p:spPr>
        <p:txBody>
          <a:bodyPr wrap="square" rtlCol="0">
            <a:spAutoFit/>
          </a:bodyPr>
          <a:lstStyle/>
          <a:p>
            <a:r>
              <a:rPr lang="pt-BR" sz="1800" dirty="0">
                <a:latin typeface="Barlow" pitchFamily="2" charset="77"/>
                <a:ea typeface="Times New Roman" panose="02020603050405020304" pitchFamily="18" charset="0"/>
              </a:rPr>
              <a:t>Sabemos que os princípios bíblicos não estão sujeitos a mudanças, mas, talvez seja necessário ajustar a maneira como vemos as novas gerações em nossas igrejas. Que tal analisarmos algumas sugestões sobre esse tema?</a:t>
            </a:r>
            <a:endParaRPr lang="pt-BR" sz="1900" dirty="0">
              <a:latin typeface="Barlow" pitchFamily="2" charset="77"/>
              <a:ea typeface="Times New Roman" panose="02020603050405020304" pitchFamily="18" charset="0"/>
            </a:endParaRPr>
          </a:p>
        </p:txBody>
      </p:sp>
    </p:spTree>
    <p:extLst>
      <p:ext uri="{BB962C8B-B14F-4D97-AF65-F5344CB8AC3E}">
        <p14:creationId xmlns:p14="http://schemas.microsoft.com/office/powerpoint/2010/main" val="174354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a:extLst>
              <a:ext uri="{FF2B5EF4-FFF2-40B4-BE49-F238E27FC236}">
                <a16:creationId xmlns:a16="http://schemas.microsoft.com/office/drawing/2014/main" id="{4730EF1D-0B8A-F841-02B4-7E0C83B58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1682496" y="1859174"/>
            <a:ext cx="8314944" cy="2608654"/>
          </a:xfrm>
        </p:spPr>
        <p:txBody>
          <a:bodyPr>
            <a:normAutofit/>
          </a:bodyPr>
          <a:lstStyle/>
          <a:p>
            <a:pPr marL="0" indent="0" algn="just">
              <a:lnSpc>
                <a:spcPct val="100000"/>
              </a:lnSpc>
              <a:buNone/>
            </a:pPr>
            <a:r>
              <a:rPr lang="pt-BR" sz="2000" dirty="0">
                <a:effectLst/>
                <a:latin typeface="Barlow" pitchFamily="2" charset="77"/>
                <a:ea typeface="Times New Roman" panose="02020603050405020304" pitchFamily="18" charset="0"/>
              </a:rPr>
              <a:t>As mudanças mais importantes com relação ao desenvolvimento motor de cada pessoa, ocorrem nos primeiros anos de vida, período no qual a criança adquire habilidades básicas e necessárias que permitirão o desenvolvimento de habilidades superiores. É importante lembrar que toda criança é única e tem seu próprio ritmo para desenvolver habilidades que são observadas em crianças dessa idade. Estes são apenas parâmetros típicos do desenvolvimento físico.</a:t>
            </a:r>
          </a:p>
          <a:p>
            <a:pPr marL="0" indent="0">
              <a:lnSpc>
                <a:spcPct val="100000"/>
              </a:lnSpc>
              <a:buNone/>
            </a:pPr>
            <a:endParaRPr lang="pt-BR" sz="2000" dirty="0">
              <a:latin typeface="Barlow" pitchFamily="2" charset="77"/>
            </a:endParaRPr>
          </a:p>
        </p:txBody>
      </p:sp>
      <p:sp>
        <p:nvSpPr>
          <p:cNvPr id="5" name="CaixaDeTexto 4">
            <a:extLst>
              <a:ext uri="{FF2B5EF4-FFF2-40B4-BE49-F238E27FC236}">
                <a16:creationId xmlns:a16="http://schemas.microsoft.com/office/drawing/2014/main" id="{9D519E54-74FC-A8EE-C333-4234F1B1682C}"/>
              </a:ext>
            </a:extLst>
          </p:cNvPr>
          <p:cNvSpPr txBox="1"/>
          <p:nvPr/>
        </p:nvSpPr>
        <p:spPr>
          <a:xfrm>
            <a:off x="1682496" y="628557"/>
            <a:ext cx="7388352" cy="707886"/>
          </a:xfrm>
          <a:prstGeom prst="rect">
            <a:avLst/>
          </a:prstGeom>
          <a:noFill/>
        </p:spPr>
        <p:txBody>
          <a:bodyPr wrap="square" rtlCol="0">
            <a:spAutoFit/>
          </a:bodyPr>
          <a:lstStyle/>
          <a:p>
            <a:r>
              <a:rPr lang="pt-BR" sz="4000" b="1" dirty="0">
                <a:effectLst/>
                <a:latin typeface="Barlow Condensed" pitchFamily="2" charset="77"/>
                <a:ea typeface="Times New Roman" panose="02020603050405020304" pitchFamily="18" charset="0"/>
                <a:cs typeface="Calibri" panose="020F0502020204030204" pitchFamily="34" charset="0"/>
              </a:rPr>
              <a:t>2. DESENVOLVIMENTO FÍSICO</a:t>
            </a:r>
          </a:p>
        </p:txBody>
      </p:sp>
    </p:spTree>
    <p:extLst>
      <p:ext uri="{BB962C8B-B14F-4D97-AF65-F5344CB8AC3E}">
        <p14:creationId xmlns:p14="http://schemas.microsoft.com/office/powerpoint/2010/main" val="364384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Gráfico de bolhas&#10;&#10;Descrição gerada automaticamente">
            <a:extLst>
              <a:ext uri="{FF2B5EF4-FFF2-40B4-BE49-F238E27FC236}">
                <a16:creationId xmlns:a16="http://schemas.microsoft.com/office/drawing/2014/main" id="{C7888133-4455-394E-6B5B-BACDB2A4A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231392" y="1743817"/>
            <a:ext cx="9345168" cy="2425572"/>
          </a:xfrm>
        </p:spPr>
        <p:txBody>
          <a:bodyPr>
            <a:normAutofit lnSpcReduction="10000"/>
          </a:bodyPr>
          <a:lstStyle/>
          <a:p>
            <a:pPr marL="228600" algn="just">
              <a:lnSpc>
                <a:spcPct val="110000"/>
              </a:lnSpc>
            </a:pPr>
            <a:r>
              <a:rPr lang="pt-BR" sz="1800" dirty="0">
                <a:effectLst/>
                <a:latin typeface="Barlow" pitchFamily="2" charset="77"/>
                <a:ea typeface="Times New Roman" panose="02020603050405020304" pitchFamily="18" charset="0"/>
              </a:rPr>
              <a:t>O bebê passa, de depender totalmente da mãe, para uma existência independente. Ao nascer, o bebê tem características diferentes: cabeça grande, olhos grandes e sonolentos, nariz pequeno, queixo fendido e bochechas gordas.</a:t>
            </a:r>
          </a:p>
          <a:p>
            <a:pPr marL="228600" algn="just">
              <a:lnSpc>
                <a:spcPct val="100000"/>
              </a:lnSpc>
            </a:pPr>
            <a:endParaRPr lang="pt-BR" sz="1800" dirty="0">
              <a:effectLst/>
              <a:latin typeface="Barlow" pitchFamily="2" charset="77"/>
              <a:ea typeface="Times New Roman" panose="02020603050405020304" pitchFamily="18" charset="0"/>
            </a:endParaRPr>
          </a:p>
          <a:p>
            <a:pPr marL="228600" algn="just">
              <a:lnSpc>
                <a:spcPct val="100000"/>
              </a:lnSpc>
            </a:pPr>
            <a:r>
              <a:rPr lang="pt-BR" sz="1800" dirty="0">
                <a:effectLst/>
                <a:latin typeface="Barlow" pitchFamily="2" charset="77"/>
                <a:ea typeface="Times New Roman" panose="02020603050405020304" pitchFamily="18" charset="0"/>
              </a:rPr>
              <a:t>Os bebês não conseguem controlar os movimentos do corpo. A maioria é por reflexo; seu sistema nervoso não está totalmente desenvolvido. Durante os primeiros meses, eles podem ver objetos que estão cerca de 2,5cm de sua visão, claramente. Aos seis meses, sua visão está mais desenvolvida.</a:t>
            </a:r>
          </a:p>
        </p:txBody>
      </p:sp>
      <p:sp>
        <p:nvSpPr>
          <p:cNvPr id="5" name="CaixaDeTexto 4">
            <a:extLst>
              <a:ext uri="{FF2B5EF4-FFF2-40B4-BE49-F238E27FC236}">
                <a16:creationId xmlns:a16="http://schemas.microsoft.com/office/drawing/2014/main" id="{5CC290CD-C4B6-93E4-82B7-1922C68F3A4B}"/>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rPr>
              <a:t>De 0 a 5 meses</a:t>
            </a:r>
            <a:endParaRPr lang="pt-PT" sz="2800" b="1" kern="0" dirty="0">
              <a:solidFill>
                <a:srgbClr val="009AC1"/>
              </a:solidFill>
              <a:effectLst/>
              <a:latin typeface="Barlow Condensed" pitchFamily="2" charset="77"/>
              <a:ea typeface="Times New Roman" panose="02020603050405020304" pitchFamily="18" charset="0"/>
            </a:endParaRPr>
          </a:p>
        </p:txBody>
      </p:sp>
      <p:sp>
        <p:nvSpPr>
          <p:cNvPr id="6" name="Espaço Reservado para Conteúdo 2">
            <a:extLst>
              <a:ext uri="{FF2B5EF4-FFF2-40B4-BE49-F238E27FC236}">
                <a16:creationId xmlns:a16="http://schemas.microsoft.com/office/drawing/2014/main" id="{827A3F13-4AB8-5DBD-41FA-9CFDCCAAE2DA}"/>
              </a:ext>
            </a:extLst>
          </p:cNvPr>
          <p:cNvSpPr txBox="1">
            <a:spLocks/>
          </p:cNvSpPr>
          <p:nvPr/>
        </p:nvSpPr>
        <p:spPr>
          <a:xfrm>
            <a:off x="4120586" y="4335392"/>
            <a:ext cx="6455973" cy="1628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pt-BR" sz="1800" dirty="0">
                <a:latin typeface="Barlow" pitchFamily="2" charset="77"/>
                <a:ea typeface="Times New Roman" panose="02020603050405020304" pitchFamily="18" charset="0"/>
              </a:rPr>
              <a:t>Aos quatro meses, a maioria dos bebês tem algum controle sobre seus músculos e sistema nervoso. Podem sentar-se com ajuda, manter a cabeça erguida por curtos períodos e rolar ou descansar sobre seu estômago. Aos cinco meses, geralmente eles podem se virar sozinhos.</a:t>
            </a:r>
          </a:p>
        </p:txBody>
      </p:sp>
    </p:spTree>
    <p:extLst>
      <p:ext uri="{BB962C8B-B14F-4D97-AF65-F5344CB8AC3E}">
        <p14:creationId xmlns:p14="http://schemas.microsoft.com/office/powerpoint/2010/main" val="108099144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A5E59716CA04482326D7D6394CBC5" ma:contentTypeVersion="16" ma:contentTypeDescription="Create a new document." ma:contentTypeScope="" ma:versionID="f4526dc5ff70f79c7835920ea7e44b35">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d59a39959dc0981e2d49ce384394ed2c"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6DC37B49-461B-4BA0-BE87-063909B54C94}"/>
</file>

<file path=customXml/itemProps2.xml><?xml version="1.0" encoding="utf-8"?>
<ds:datastoreItem xmlns:ds="http://schemas.openxmlformats.org/officeDocument/2006/customXml" ds:itemID="{FC70A66E-D731-47DC-9A06-B95CA708BF17}"/>
</file>

<file path=customXml/itemProps3.xml><?xml version="1.0" encoding="utf-8"?>
<ds:datastoreItem xmlns:ds="http://schemas.openxmlformats.org/officeDocument/2006/customXml" ds:itemID="{5713A841-AF58-4082-AB8F-41CFA35ED35B}"/>
</file>

<file path=docProps/app.xml><?xml version="1.0" encoding="utf-8"?>
<Properties xmlns="http://schemas.openxmlformats.org/officeDocument/2006/extended-properties" xmlns:vt="http://schemas.openxmlformats.org/officeDocument/2006/docPropsVTypes">
  <TotalTime>406</TotalTime>
  <Words>2414</Words>
  <Application>Microsoft Office PowerPoint</Application>
  <PresentationFormat>Widescreen</PresentationFormat>
  <Paragraphs>113</Paragraphs>
  <Slides>23</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23</vt:i4>
      </vt:variant>
    </vt:vector>
  </HeadingPairs>
  <TitlesOfParts>
    <vt:vector size="32" baseType="lpstr">
      <vt:lpstr>Arial</vt:lpstr>
      <vt:lpstr>Barlow</vt:lpstr>
      <vt:lpstr>Barlow Condensed</vt:lpstr>
      <vt:lpstr>Barlow Medium</vt:lpstr>
      <vt:lpstr>Barlow SemiBold</vt:lpstr>
      <vt:lpstr>Calibri</vt:lpstr>
      <vt:lpstr>Calibri Light</vt:lpstr>
      <vt:lpstr>Times New Roman</vt:lpstr>
      <vt:lpstr>Tema do Office</vt:lpstr>
      <vt:lpstr>Apresentação do PowerPoint</vt:lpstr>
      <vt:lpstr>Apresentação do PowerPoint</vt:lpstr>
      <vt:lpstr>Apresentação do PowerPoint</vt:lpstr>
      <vt:lpstr>Apresentação do PowerPoint</vt:lpstr>
      <vt:lpstr>Se você lesse um livro de psicologia do desenvolvimento humano do ano de 1990, você descobriria que muitas características das crianças naquela época não se aplicam aos bebês e crianças de hoje. Dificilmente poderíamos separar a análise das características dos bebês e das crianças do contexto sociocultural.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Curso de Liderança Ministério da Criança       Nível 7 Módulo 1               </dc:title>
  <dc:creator>Mara Moraes</dc:creator>
  <cp:lastModifiedBy>Mara Moraes</cp:lastModifiedBy>
  <cp:revision>9</cp:revision>
  <dcterms:created xsi:type="dcterms:W3CDTF">2023-10-20T12:58:38Z</dcterms:created>
  <dcterms:modified xsi:type="dcterms:W3CDTF">2023-11-19T17:31:28Z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