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Montserrat" pitchFamily="2" charset="0"/>
      <p:regular r:id="rId31"/>
      <p:bold r:id="rId32"/>
      <p:italic r:id="rId33"/>
      <p:boldItalic r:id="rId34"/>
    </p:embeddedFont>
    <p:embeddedFont>
      <p:font typeface="Montserrat Black" pitchFamily="2" charset="0"/>
      <p:bold r:id="rId35"/>
      <p:boldItalic r:id="rId36"/>
    </p:embeddedFont>
    <p:embeddedFont>
      <p:font typeface="Montserrat ExtraBold" pitchFamily="2" charset="0"/>
      <p:bold r:id="rId37"/>
      <p:boldItalic r:id="rId38"/>
    </p:embeddedFont>
    <p:embeddedFont>
      <p:font typeface="Montserrat Medium" pitchFamily="2" charset="0"/>
      <p:regular r:id="rId39"/>
      <p:bold r:id="rId40"/>
      <p:italic r:id="rId41"/>
      <p:boldItalic r:id="rId42"/>
    </p:embeddedFont>
    <p:embeddedFont>
      <p:font typeface="Montserrat SemiBold"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0880ccbd5_0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0880ccbd5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0880ccbd5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c0880ccbd5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0880ccbd5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c0880ccbd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c0880ccbd5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c0880ccbd5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c09a01204a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c09a01204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0880ccbd5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c0880ccbd5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c0880ccbd5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c0880ccbd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c09a01204a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c09a01204a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c09a01204a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c09a01204a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c0880ccbd5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c0880ccbd5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0880ccbd5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0880ccbd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09a01204a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c09a01204a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09a01204a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c09a01204a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c09a01204a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c09a01204a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c09a01204a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c09a01204a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c09a01204a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c09a01204a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c09a01204a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c09a01204a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c09a01204a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c09a01204a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c0880ccbd5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c0880ccbd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880ccbd5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c0880ccbd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0880ccbd5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0880ccbd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c0880ccbd5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c0880ccbd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c0880ccbd5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c0880ccbd5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0880ccbd5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0880ccbd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0880ccbd5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0880ccbd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0880ccbd5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c0880ccbd5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0880ccbd5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c0880ccbd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surdosadventistas.com.b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surdosadventistas.com.br/historias-infantis-escola-sabatin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srcRect/>
          <a:stretch/>
        </p:blipFill>
        <p:spPr>
          <a:xfrm>
            <a:off x="0" y="2"/>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p:cNvPicPr preferRelativeResize="0"/>
          <p:nvPr/>
        </p:nvPicPr>
        <p:blipFill>
          <a:blip r:embed="rId3">
            <a:alphaModFix/>
          </a:blip>
          <a:stretch>
            <a:fillRect/>
          </a:stretch>
        </p:blipFill>
        <p:spPr>
          <a:xfrm>
            <a:off x="0" y="0"/>
            <a:ext cx="9143997" cy="5143490"/>
          </a:xfrm>
          <a:prstGeom prst="rect">
            <a:avLst/>
          </a:prstGeom>
          <a:noFill/>
          <a:ln>
            <a:noFill/>
          </a:ln>
        </p:spPr>
      </p:pic>
      <p:sp>
        <p:nvSpPr>
          <p:cNvPr id="171" name="Google Shape;171;p22"/>
          <p:cNvSpPr txBox="1"/>
          <p:nvPr/>
        </p:nvSpPr>
        <p:spPr>
          <a:xfrm>
            <a:off x="819875" y="308475"/>
            <a:ext cx="58962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Aprendendo mais sobre a deficiência visual</a:t>
            </a:r>
            <a:endParaRPr sz="2700">
              <a:solidFill>
                <a:srgbClr val="171E46"/>
              </a:solidFill>
              <a:latin typeface="Montserrat ExtraBold"/>
              <a:ea typeface="Montserrat ExtraBold"/>
              <a:cs typeface="Montserrat ExtraBold"/>
              <a:sym typeface="Montserrat ExtraBold"/>
            </a:endParaRPr>
          </a:p>
        </p:txBody>
      </p:sp>
      <p:sp>
        <p:nvSpPr>
          <p:cNvPr id="172" name="Google Shape;172;p22"/>
          <p:cNvSpPr txBox="1"/>
          <p:nvPr/>
        </p:nvSpPr>
        <p:spPr>
          <a:xfrm>
            <a:off x="1178625" y="1306650"/>
            <a:ext cx="6399600" cy="1265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300">
                <a:solidFill>
                  <a:schemeClr val="dk1"/>
                </a:solidFill>
                <a:latin typeface="Montserrat"/>
                <a:ea typeface="Montserrat"/>
                <a:cs typeface="Montserrat"/>
                <a:sym typeface="Montserrat"/>
              </a:rPr>
              <a:t>É importante para a autonomia e segurança da pessoa com deficiência visual, aprender as técnicas de </a:t>
            </a:r>
            <a:r>
              <a:rPr lang="pt-BR" sz="1300" b="1">
                <a:solidFill>
                  <a:schemeClr val="dk1"/>
                </a:solidFill>
                <a:latin typeface="Montserrat"/>
                <a:ea typeface="Montserrat"/>
                <a:cs typeface="Montserrat"/>
                <a:sym typeface="Montserrat"/>
              </a:rPr>
              <a:t>Orientação e Mobilidade</a:t>
            </a:r>
            <a:r>
              <a:rPr lang="pt-BR" sz="1300">
                <a:solidFill>
                  <a:schemeClr val="dk1"/>
                </a:solidFill>
                <a:latin typeface="Montserrat"/>
                <a:ea typeface="Montserrat"/>
                <a:cs typeface="Montserrat"/>
                <a:sym typeface="Montserrat"/>
              </a:rPr>
              <a:t> – é a capacidade que uma pessoa tem de perceber o ambiente e compreender a sua posição atual em um determinado espaço para, a partir dessas informações, se movimentar. Dos 5 sentidos, a visão é a que mais auxilia na orientação e mobilidade do ser humano.</a:t>
            </a:r>
            <a:endParaRPr sz="1300">
              <a:solidFill>
                <a:schemeClr val="dk1"/>
              </a:solidFill>
              <a:latin typeface="Montserrat"/>
              <a:ea typeface="Montserrat"/>
              <a:cs typeface="Montserrat"/>
              <a:sym typeface="Montserrat"/>
            </a:endParaRPr>
          </a:p>
        </p:txBody>
      </p:sp>
      <p:pic>
        <p:nvPicPr>
          <p:cNvPr id="173" name="Google Shape;173;p22"/>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74" name="Google Shape;174;p22"/>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75" name="Google Shape;175;p22"/>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76" name="Google Shape;176;p22"/>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77" name="Google Shape;177;p22"/>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178" name="Google Shape;178;p22"/>
          <p:cNvSpPr txBox="1"/>
          <p:nvPr/>
        </p:nvSpPr>
        <p:spPr>
          <a:xfrm>
            <a:off x="1117750" y="2603450"/>
            <a:ext cx="6399600" cy="1625400"/>
          </a:xfrm>
          <a:prstGeom prst="rect">
            <a:avLst/>
          </a:prstGeom>
          <a:noFill/>
          <a:ln>
            <a:noFill/>
          </a:ln>
        </p:spPr>
        <p:txBody>
          <a:bodyPr spcFirstLastPara="1" wrap="square" lIns="91425" tIns="91425" rIns="91425" bIns="91425" anchor="t" anchorCtr="0">
            <a:spAutoFit/>
          </a:bodyPr>
          <a:lstStyle/>
          <a:p>
            <a:pPr marL="457200" lvl="0" indent="-311150" algn="l" rtl="0">
              <a:lnSpc>
                <a:spcPct val="90000"/>
              </a:lnSpc>
              <a:spcBef>
                <a:spcPts val="1000"/>
              </a:spcBef>
              <a:spcAft>
                <a:spcPts val="0"/>
              </a:spcAft>
              <a:buClr>
                <a:schemeClr val="dk1"/>
              </a:buClr>
              <a:buSzPts val="1300"/>
              <a:buFont typeface="Montserrat Medium"/>
              <a:buChar char="●"/>
            </a:pPr>
            <a:r>
              <a:rPr lang="pt-BR" sz="1300">
                <a:solidFill>
                  <a:schemeClr val="dk1"/>
                </a:solidFill>
                <a:latin typeface="Montserrat Medium"/>
                <a:ea typeface="Montserrat Medium"/>
                <a:cs typeface="Montserrat Medium"/>
                <a:sym typeface="Montserrat Medium"/>
              </a:rPr>
              <a:t>A</a:t>
            </a:r>
            <a:r>
              <a:rPr lang="pt-BR" sz="1300">
                <a:solidFill>
                  <a:schemeClr val="dk1"/>
                </a:solidFill>
                <a:latin typeface="Montserrat ExtraBold"/>
                <a:ea typeface="Montserrat ExtraBold"/>
                <a:cs typeface="Montserrat ExtraBold"/>
                <a:sym typeface="Montserrat ExtraBold"/>
              </a:rPr>
              <a:t> audiodescrição – AD</a:t>
            </a:r>
            <a:r>
              <a:rPr lang="pt-BR" sz="1300">
                <a:solidFill>
                  <a:schemeClr val="dk1"/>
                </a:solidFill>
                <a:latin typeface="Montserrat Medium"/>
                <a:ea typeface="Montserrat Medium"/>
                <a:cs typeface="Montserrat Medium"/>
                <a:sym typeface="Montserrat Medium"/>
              </a:rPr>
              <a:t>, é um dos recursos mais importantes para ajudar a pessoa com deficiência visual a assimilar e compreender as informações do ambiente que a rodeia.</a:t>
            </a:r>
            <a:endParaRPr sz="1300">
              <a:solidFill>
                <a:schemeClr val="dk1"/>
              </a:solidFill>
              <a:latin typeface="Montserrat Medium"/>
              <a:ea typeface="Montserrat Medium"/>
              <a:cs typeface="Montserrat Medium"/>
              <a:sym typeface="Montserrat Medium"/>
            </a:endParaRPr>
          </a:p>
          <a:p>
            <a:pPr marL="457200" lvl="0" indent="-311150" algn="l" rtl="0">
              <a:lnSpc>
                <a:spcPct val="90000"/>
              </a:lnSpc>
              <a:spcBef>
                <a:spcPts val="0"/>
              </a:spcBef>
              <a:spcAft>
                <a:spcPts val="0"/>
              </a:spcAft>
              <a:buClr>
                <a:schemeClr val="dk1"/>
              </a:buClr>
              <a:buSzPts val="1300"/>
              <a:buFont typeface="Montserrat Medium"/>
              <a:buChar char="●"/>
            </a:pPr>
            <a:r>
              <a:rPr lang="pt-BR" sz="1300">
                <a:solidFill>
                  <a:schemeClr val="dk1"/>
                </a:solidFill>
                <a:latin typeface="Montserrat Medium"/>
                <a:ea typeface="Montserrat Medium"/>
                <a:cs typeface="Montserrat Medium"/>
                <a:sym typeface="Montserrat Medium"/>
              </a:rPr>
              <a:t>O </a:t>
            </a:r>
            <a:r>
              <a:rPr lang="pt-BR" sz="1300">
                <a:solidFill>
                  <a:schemeClr val="dk1"/>
                </a:solidFill>
                <a:latin typeface="Montserrat ExtraBold"/>
                <a:ea typeface="Montserrat ExtraBold"/>
                <a:cs typeface="Montserrat ExtraBold"/>
                <a:sym typeface="Montserrat ExtraBold"/>
              </a:rPr>
              <a:t>Sistema Braille</a:t>
            </a:r>
            <a:r>
              <a:rPr lang="pt-BR" sz="1300">
                <a:solidFill>
                  <a:schemeClr val="dk1"/>
                </a:solidFill>
                <a:latin typeface="Montserrat Medium"/>
                <a:ea typeface="Montserrat Medium"/>
                <a:cs typeface="Montserrat Medium"/>
                <a:sym typeface="Montserrat Medium"/>
              </a:rPr>
              <a:t> é um código universal de leitura e escrita tátil. Utilizado por pessoas com surdocegueira (deficiência que compromete os sentidos da visão e audição em diferentes graus e pode ser de origem congênita ou adquirida) ou com deficiência visual.</a:t>
            </a:r>
            <a:endParaRPr sz="13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3"/>
          <p:cNvPicPr preferRelativeResize="0"/>
          <p:nvPr/>
        </p:nvPicPr>
        <p:blipFill>
          <a:blip r:embed="rId3">
            <a:alphaModFix/>
          </a:blip>
          <a:stretch>
            <a:fillRect/>
          </a:stretch>
        </p:blipFill>
        <p:spPr>
          <a:xfrm>
            <a:off x="0" y="0"/>
            <a:ext cx="9143997" cy="5143490"/>
          </a:xfrm>
          <a:prstGeom prst="rect">
            <a:avLst/>
          </a:prstGeom>
          <a:noFill/>
          <a:ln>
            <a:noFill/>
          </a:ln>
        </p:spPr>
      </p:pic>
      <p:sp>
        <p:nvSpPr>
          <p:cNvPr id="184" name="Google Shape;184;p23"/>
          <p:cNvSpPr txBox="1"/>
          <p:nvPr/>
        </p:nvSpPr>
        <p:spPr>
          <a:xfrm>
            <a:off x="819875" y="308475"/>
            <a:ext cx="59874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800">
                <a:solidFill>
                  <a:srgbClr val="171E46"/>
                </a:solidFill>
                <a:latin typeface="Montserrat ExtraBold"/>
                <a:ea typeface="Montserrat ExtraBold"/>
                <a:cs typeface="Montserrat ExtraBold"/>
                <a:sym typeface="Montserrat ExtraBold"/>
              </a:rPr>
              <a:t>Quando a pessoa com deficiência visual precisar se deslocar, ofereça-se como guia. </a:t>
            </a:r>
            <a:endParaRPr sz="3100">
              <a:solidFill>
                <a:srgbClr val="171E46"/>
              </a:solidFill>
              <a:latin typeface="Montserrat ExtraBold"/>
              <a:ea typeface="Montserrat ExtraBold"/>
              <a:cs typeface="Montserrat ExtraBold"/>
              <a:sym typeface="Montserrat ExtraBold"/>
            </a:endParaRPr>
          </a:p>
        </p:txBody>
      </p:sp>
      <p:sp>
        <p:nvSpPr>
          <p:cNvPr id="185" name="Google Shape;185;p23"/>
          <p:cNvSpPr txBox="1"/>
          <p:nvPr/>
        </p:nvSpPr>
        <p:spPr>
          <a:xfrm>
            <a:off x="1143600" y="1484050"/>
            <a:ext cx="2823000" cy="3101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sz="1200">
                <a:solidFill>
                  <a:schemeClr val="dk1"/>
                </a:solidFill>
                <a:latin typeface="Montserrat SemiBold"/>
                <a:ea typeface="Montserrat SemiBold"/>
                <a:cs typeface="Montserrat SemiBold"/>
                <a:sym typeface="Montserrat SemiBold"/>
              </a:rPr>
              <a:t>Toque suavemente em seu braço para que ela segure seu punho ou sua mão (no caso de uma criança de baixa estatura), ou a parte posterior do seu cotovelo ou ombro (no caso de uma criança ou adolescente de maior estatura).</a:t>
            </a:r>
            <a:endParaRPr sz="12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Clr>
                <a:schemeClr val="dk1"/>
              </a:buClr>
              <a:buSzPts val="1100"/>
              <a:buFont typeface="Arial"/>
              <a:buNone/>
            </a:pPr>
            <a:r>
              <a:rPr lang="pt-BR" sz="1200">
                <a:solidFill>
                  <a:schemeClr val="dk1"/>
                </a:solidFill>
                <a:latin typeface="Montserrat SemiBold"/>
                <a:ea typeface="Montserrat SemiBold"/>
                <a:cs typeface="Montserrat SemiBold"/>
                <a:sym typeface="Montserrat SemiBold"/>
              </a:rPr>
              <a:t>Caminhe sempre um passo à frente da pessoa com deficiência visual, assim ela seguirá seus movimentos. </a:t>
            </a:r>
            <a:endParaRPr sz="12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None/>
            </a:pPr>
            <a:r>
              <a:rPr lang="pt-BR" sz="1200">
                <a:solidFill>
                  <a:schemeClr val="dk1"/>
                </a:solidFill>
                <a:latin typeface="Montserrat SemiBold"/>
                <a:ea typeface="Montserrat SemiBold"/>
                <a:cs typeface="Montserrat SemiBold"/>
                <a:sym typeface="Montserrat SemiBold"/>
              </a:rPr>
              <a:t>Avise no caso de obstáculos, como degraus, portas entreabertas, cadeiras ou buracos.</a:t>
            </a:r>
            <a:endParaRPr sz="1200">
              <a:solidFill>
                <a:schemeClr val="dk1"/>
              </a:solidFill>
              <a:latin typeface="Montserrat SemiBold"/>
              <a:ea typeface="Montserrat SemiBold"/>
              <a:cs typeface="Montserrat SemiBold"/>
              <a:sym typeface="Montserrat SemiBold"/>
            </a:endParaRPr>
          </a:p>
        </p:txBody>
      </p:sp>
      <p:pic>
        <p:nvPicPr>
          <p:cNvPr id="186" name="Google Shape;186;p23"/>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87" name="Google Shape;187;p23"/>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88" name="Google Shape;188;p23"/>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89" name="Google Shape;189;p23"/>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90" name="Google Shape;190;p23"/>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191" name="Google Shape;191;p23"/>
          <p:cNvSpPr txBox="1"/>
          <p:nvPr/>
        </p:nvSpPr>
        <p:spPr>
          <a:xfrm>
            <a:off x="1068850" y="1043825"/>
            <a:ext cx="1559700" cy="544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2600">
                <a:solidFill>
                  <a:srgbClr val="171E46"/>
                </a:solidFill>
                <a:latin typeface="Montserrat ExtraBold"/>
                <a:ea typeface="Montserrat ExtraBold"/>
                <a:cs typeface="Montserrat ExtraBold"/>
                <a:sym typeface="Montserrat ExtraBold"/>
              </a:rPr>
              <a:t>sim</a:t>
            </a:r>
            <a:endParaRPr sz="3900">
              <a:solidFill>
                <a:srgbClr val="171E46"/>
              </a:solidFill>
              <a:latin typeface="Montserrat ExtraBold"/>
              <a:ea typeface="Montserrat ExtraBold"/>
              <a:cs typeface="Montserrat ExtraBold"/>
              <a:sym typeface="Montserrat ExtraBold"/>
            </a:endParaRPr>
          </a:p>
        </p:txBody>
      </p:sp>
      <p:sp>
        <p:nvSpPr>
          <p:cNvPr id="192" name="Google Shape;192;p23"/>
          <p:cNvSpPr txBox="1"/>
          <p:nvPr/>
        </p:nvSpPr>
        <p:spPr>
          <a:xfrm>
            <a:off x="4116850" y="1043825"/>
            <a:ext cx="1559700" cy="544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2600">
                <a:solidFill>
                  <a:srgbClr val="171E46"/>
                </a:solidFill>
                <a:latin typeface="Montserrat ExtraBold"/>
                <a:ea typeface="Montserrat ExtraBold"/>
                <a:cs typeface="Montserrat ExtraBold"/>
                <a:sym typeface="Montserrat ExtraBold"/>
              </a:rPr>
              <a:t>não</a:t>
            </a:r>
            <a:endParaRPr sz="3900">
              <a:solidFill>
                <a:srgbClr val="171E46"/>
              </a:solidFill>
              <a:latin typeface="Montserrat ExtraBold"/>
              <a:ea typeface="Montserrat ExtraBold"/>
              <a:cs typeface="Montserrat ExtraBold"/>
              <a:sym typeface="Montserrat ExtraBold"/>
            </a:endParaRPr>
          </a:p>
        </p:txBody>
      </p:sp>
      <p:sp>
        <p:nvSpPr>
          <p:cNvPr id="193" name="Google Shape;193;p23"/>
          <p:cNvSpPr txBox="1"/>
          <p:nvPr/>
        </p:nvSpPr>
        <p:spPr>
          <a:xfrm>
            <a:off x="4115400" y="1484050"/>
            <a:ext cx="2097300" cy="2186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b="1">
                <a:solidFill>
                  <a:schemeClr val="dk1"/>
                </a:solidFill>
                <a:latin typeface="Montserrat"/>
                <a:ea typeface="Montserrat"/>
                <a:cs typeface="Montserrat"/>
                <a:sym typeface="Montserrat"/>
              </a:rPr>
              <a:t>Nunca puxe a pessoa pela mão ou pela bengala.</a:t>
            </a:r>
            <a:endParaRPr b="1">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None/>
            </a:pPr>
            <a:r>
              <a:rPr lang="pt-BR" b="1">
                <a:solidFill>
                  <a:schemeClr val="dk1"/>
                </a:solidFill>
                <a:latin typeface="Montserrat"/>
                <a:ea typeface="Montserrat"/>
                <a:cs typeface="Montserrat"/>
                <a:sym typeface="Montserrat"/>
              </a:rPr>
              <a:t>Não empurre a pessoa para que caminhe à sua frente segurando-a pelas costas.</a:t>
            </a:r>
            <a:endParaRPr b="1">
              <a:solidFill>
                <a:schemeClr val="dk1"/>
              </a:solidFill>
              <a:latin typeface="Montserrat"/>
              <a:ea typeface="Montserrat"/>
              <a:cs typeface="Montserrat"/>
              <a:sym typeface="Montserrat"/>
            </a:endParaRPr>
          </a:p>
        </p:txBody>
      </p:sp>
      <p:pic>
        <p:nvPicPr>
          <p:cNvPr id="194" name="Google Shape;194;p23"/>
          <p:cNvPicPr preferRelativeResize="0"/>
          <p:nvPr/>
        </p:nvPicPr>
        <p:blipFill>
          <a:blip r:embed="rId6">
            <a:alphaModFix/>
          </a:blip>
          <a:stretch>
            <a:fillRect/>
          </a:stretch>
        </p:blipFill>
        <p:spPr>
          <a:xfrm>
            <a:off x="5826800" y="1538672"/>
            <a:ext cx="1651651" cy="36768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4"/>
          <p:cNvPicPr preferRelativeResize="0"/>
          <p:nvPr/>
        </p:nvPicPr>
        <p:blipFill>
          <a:blip r:embed="rId3">
            <a:alphaModFix/>
          </a:blip>
          <a:stretch>
            <a:fillRect/>
          </a:stretch>
        </p:blipFill>
        <p:spPr>
          <a:xfrm>
            <a:off x="0" y="0"/>
            <a:ext cx="9143997" cy="5143490"/>
          </a:xfrm>
          <a:prstGeom prst="rect">
            <a:avLst/>
          </a:prstGeom>
          <a:noFill/>
          <a:ln>
            <a:noFill/>
          </a:ln>
        </p:spPr>
      </p:pic>
      <p:sp>
        <p:nvSpPr>
          <p:cNvPr id="200" name="Google Shape;200;p24"/>
          <p:cNvSpPr txBox="1"/>
          <p:nvPr/>
        </p:nvSpPr>
        <p:spPr>
          <a:xfrm>
            <a:off x="593125" y="249963"/>
            <a:ext cx="63765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900">
                <a:solidFill>
                  <a:srgbClr val="171E46"/>
                </a:solidFill>
                <a:latin typeface="Montserrat Black"/>
                <a:ea typeface="Montserrat Black"/>
                <a:cs typeface="Montserrat Black"/>
                <a:sym typeface="Montserrat Black"/>
              </a:rPr>
              <a:t>Adaptações que ajudam as crianças com baixa visão</a:t>
            </a:r>
            <a:endParaRPr sz="2900">
              <a:solidFill>
                <a:srgbClr val="171E46"/>
              </a:solidFill>
              <a:latin typeface="Montserrat Black"/>
              <a:ea typeface="Montserrat Black"/>
              <a:cs typeface="Montserrat Black"/>
              <a:sym typeface="Montserrat Black"/>
            </a:endParaRPr>
          </a:p>
        </p:txBody>
      </p:sp>
      <p:sp>
        <p:nvSpPr>
          <p:cNvPr id="201" name="Google Shape;201;p24"/>
          <p:cNvSpPr txBox="1"/>
          <p:nvPr/>
        </p:nvSpPr>
        <p:spPr>
          <a:xfrm>
            <a:off x="1214950" y="1375425"/>
            <a:ext cx="2235600" cy="44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900">
                <a:solidFill>
                  <a:srgbClr val="171E46"/>
                </a:solidFill>
                <a:latin typeface="Montserrat ExtraBold"/>
                <a:ea typeface="Montserrat ExtraBold"/>
                <a:cs typeface="Montserrat ExtraBold"/>
                <a:sym typeface="Montserrat ExtraBold"/>
              </a:rPr>
              <a:t>Iluminação</a:t>
            </a:r>
            <a:endParaRPr sz="1500">
              <a:solidFill>
                <a:srgbClr val="171E46"/>
              </a:solidFill>
              <a:latin typeface="Montserrat ExtraBold"/>
              <a:ea typeface="Montserrat ExtraBold"/>
              <a:cs typeface="Montserrat ExtraBold"/>
              <a:sym typeface="Montserrat ExtraBold"/>
            </a:endParaRPr>
          </a:p>
        </p:txBody>
      </p:sp>
      <p:sp>
        <p:nvSpPr>
          <p:cNvPr id="202" name="Google Shape;202;p24"/>
          <p:cNvSpPr txBox="1"/>
          <p:nvPr/>
        </p:nvSpPr>
        <p:spPr>
          <a:xfrm>
            <a:off x="939875" y="1737675"/>
            <a:ext cx="2310000" cy="2511900"/>
          </a:xfrm>
          <a:prstGeom prst="rect">
            <a:avLst/>
          </a:prstGeom>
          <a:noFill/>
          <a:ln>
            <a:noFill/>
          </a:ln>
        </p:spPr>
        <p:txBody>
          <a:bodyPr spcFirstLastPara="1" wrap="square" lIns="91425" tIns="91425" rIns="91425" bIns="91425" anchor="t" anchorCtr="0">
            <a:spAutoFit/>
          </a:bodyPr>
          <a:lstStyle/>
          <a:p>
            <a:pPr marL="457200" lvl="0" indent="-304800" algn="l" rtl="0">
              <a:lnSpc>
                <a:spcPct val="90000"/>
              </a:lnSpc>
              <a:spcBef>
                <a:spcPts val="100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Posicionar a criança de forma que a claridade não incida diretamente sobre os seus olhos, cause brilho ou gere sombras que atrapalhem sua leitura e escrita.</a:t>
            </a:r>
            <a:endParaRPr sz="1200">
              <a:solidFill>
                <a:schemeClr val="dk1"/>
              </a:solidFill>
              <a:latin typeface="Montserrat SemiBold"/>
              <a:ea typeface="Montserrat SemiBold"/>
              <a:cs typeface="Montserrat SemiBold"/>
              <a:sym typeface="Montserrat SemiBold"/>
            </a:endParaRPr>
          </a:p>
          <a:p>
            <a:pPr marL="457200" lvl="0" indent="-304800" algn="l" rtl="0">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Evitar luz lateral, luz frontal incidindo nos olhos, ou na superfície que se olha.</a:t>
            </a:r>
            <a:endParaRPr sz="1200">
              <a:solidFill>
                <a:schemeClr val="dk1"/>
              </a:solidFill>
              <a:latin typeface="Montserrat SemiBold"/>
              <a:ea typeface="Montserrat SemiBold"/>
              <a:cs typeface="Montserrat SemiBold"/>
              <a:sym typeface="Montserrat SemiBold"/>
            </a:endParaRPr>
          </a:p>
        </p:txBody>
      </p:sp>
      <p:pic>
        <p:nvPicPr>
          <p:cNvPr id="203" name="Google Shape;203;p24"/>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04" name="Google Shape;204;p24"/>
          <p:cNvPicPr preferRelativeResize="0"/>
          <p:nvPr/>
        </p:nvPicPr>
        <p:blipFill>
          <a:blip r:embed="rId4">
            <a:alphaModFix/>
          </a:blip>
          <a:stretch>
            <a:fillRect/>
          </a:stretch>
        </p:blipFill>
        <p:spPr>
          <a:xfrm rot="-7109003">
            <a:off x="7670931" y="-263071"/>
            <a:ext cx="1546627" cy="1546609"/>
          </a:xfrm>
          <a:prstGeom prst="rect">
            <a:avLst/>
          </a:prstGeom>
          <a:noFill/>
          <a:ln>
            <a:noFill/>
          </a:ln>
        </p:spPr>
      </p:pic>
      <p:pic>
        <p:nvPicPr>
          <p:cNvPr id="205" name="Google Shape;205;p24"/>
          <p:cNvPicPr preferRelativeResize="0"/>
          <p:nvPr/>
        </p:nvPicPr>
        <p:blipFill>
          <a:blip r:embed="rId4">
            <a:alphaModFix/>
          </a:blip>
          <a:stretch>
            <a:fillRect/>
          </a:stretch>
        </p:blipFill>
        <p:spPr>
          <a:xfrm rot="-1551704">
            <a:off x="8630452" y="3332030"/>
            <a:ext cx="1105622" cy="1105617"/>
          </a:xfrm>
          <a:prstGeom prst="rect">
            <a:avLst/>
          </a:prstGeom>
          <a:noFill/>
          <a:ln>
            <a:noFill/>
          </a:ln>
        </p:spPr>
      </p:pic>
      <p:pic>
        <p:nvPicPr>
          <p:cNvPr id="206" name="Google Shape;206;p24"/>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07" name="Google Shape;207;p24"/>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208" name="Google Shape;208;p24"/>
          <p:cNvSpPr txBox="1"/>
          <p:nvPr/>
        </p:nvSpPr>
        <p:spPr>
          <a:xfrm>
            <a:off x="3272350" y="1375425"/>
            <a:ext cx="2235600" cy="44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900">
                <a:solidFill>
                  <a:srgbClr val="171E46"/>
                </a:solidFill>
                <a:latin typeface="Montserrat ExtraBold"/>
                <a:ea typeface="Montserrat ExtraBold"/>
                <a:cs typeface="Montserrat ExtraBold"/>
                <a:sym typeface="Montserrat ExtraBold"/>
              </a:rPr>
              <a:t>Contraste</a:t>
            </a:r>
            <a:endParaRPr sz="1500">
              <a:solidFill>
                <a:srgbClr val="171E46"/>
              </a:solidFill>
              <a:latin typeface="Montserrat ExtraBold"/>
              <a:ea typeface="Montserrat ExtraBold"/>
              <a:cs typeface="Montserrat ExtraBold"/>
              <a:sym typeface="Montserrat ExtraBold"/>
            </a:endParaRPr>
          </a:p>
        </p:txBody>
      </p:sp>
      <p:sp>
        <p:nvSpPr>
          <p:cNvPr id="209" name="Google Shape;209;p24"/>
          <p:cNvSpPr txBox="1"/>
          <p:nvPr/>
        </p:nvSpPr>
        <p:spPr>
          <a:xfrm>
            <a:off x="2986292" y="1737675"/>
            <a:ext cx="2310000" cy="2013300"/>
          </a:xfrm>
          <a:prstGeom prst="rect">
            <a:avLst/>
          </a:prstGeom>
          <a:noFill/>
          <a:ln>
            <a:noFill/>
          </a:ln>
        </p:spPr>
        <p:txBody>
          <a:bodyPr spcFirstLastPara="1" wrap="square" lIns="91425" tIns="91425" rIns="91425" bIns="91425" anchor="t" anchorCtr="0">
            <a:spAutoFit/>
          </a:bodyPr>
          <a:lstStyle/>
          <a:p>
            <a:pPr marL="457200" lvl="0" indent="-304800" algn="l" rtl="0">
              <a:lnSpc>
                <a:spcPct val="90000"/>
              </a:lnSpc>
              <a:spcBef>
                <a:spcPts val="100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O aumento do contraste favorece a percepção visual. O mais comum é o contraste preto no branco, mas outras variações em alto contraste podem ser usadas para ilustrar gráficos, cartazes, etc.</a:t>
            </a:r>
            <a:endParaRPr sz="1200">
              <a:solidFill>
                <a:schemeClr val="dk1"/>
              </a:solidFill>
              <a:latin typeface="Montserrat SemiBold"/>
              <a:ea typeface="Montserrat SemiBold"/>
              <a:cs typeface="Montserrat SemiBold"/>
              <a:sym typeface="Montserrat SemiBold"/>
            </a:endParaRPr>
          </a:p>
        </p:txBody>
      </p:sp>
      <p:sp>
        <p:nvSpPr>
          <p:cNvPr id="210" name="Google Shape;210;p24"/>
          <p:cNvSpPr txBox="1"/>
          <p:nvPr/>
        </p:nvSpPr>
        <p:spPr>
          <a:xfrm>
            <a:off x="5405950" y="1375425"/>
            <a:ext cx="2235600" cy="44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900">
                <a:solidFill>
                  <a:srgbClr val="171E46"/>
                </a:solidFill>
                <a:latin typeface="Montserrat ExtraBold"/>
                <a:ea typeface="Montserrat ExtraBold"/>
                <a:cs typeface="Montserrat ExtraBold"/>
                <a:sym typeface="Montserrat ExtraBold"/>
              </a:rPr>
              <a:t>Cores</a:t>
            </a:r>
            <a:endParaRPr sz="1500">
              <a:solidFill>
                <a:srgbClr val="171E46"/>
              </a:solidFill>
              <a:latin typeface="Montserrat ExtraBold"/>
              <a:ea typeface="Montserrat ExtraBold"/>
              <a:cs typeface="Montserrat ExtraBold"/>
              <a:sym typeface="Montserrat ExtraBold"/>
            </a:endParaRPr>
          </a:p>
        </p:txBody>
      </p:sp>
      <p:sp>
        <p:nvSpPr>
          <p:cNvPr id="211" name="Google Shape;211;p24"/>
          <p:cNvSpPr txBox="1"/>
          <p:nvPr/>
        </p:nvSpPr>
        <p:spPr>
          <a:xfrm>
            <a:off x="5100924" y="1737675"/>
            <a:ext cx="1726800" cy="1182000"/>
          </a:xfrm>
          <a:prstGeom prst="rect">
            <a:avLst/>
          </a:prstGeom>
          <a:noFill/>
          <a:ln>
            <a:noFill/>
          </a:ln>
        </p:spPr>
        <p:txBody>
          <a:bodyPr spcFirstLastPara="1" wrap="square" lIns="91425" tIns="91425" rIns="91425" bIns="91425" anchor="t" anchorCtr="0">
            <a:spAutoFit/>
          </a:bodyPr>
          <a:lstStyle/>
          <a:p>
            <a:pPr marL="457200" lvl="0" indent="-304800" algn="l" rtl="0">
              <a:lnSpc>
                <a:spcPct val="90000"/>
              </a:lnSpc>
              <a:spcBef>
                <a:spcPts val="100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Em geral, as cores mais fortes são percebidas com mais facilidade.</a:t>
            </a:r>
            <a:endParaRPr sz="1200">
              <a:solidFill>
                <a:schemeClr val="dk1"/>
              </a:solidFill>
              <a:latin typeface="Montserrat SemiBold"/>
              <a:ea typeface="Montserrat SemiBold"/>
              <a:cs typeface="Montserrat SemiBold"/>
              <a:sym typeface="Montserrat SemiBold"/>
            </a:endParaRPr>
          </a:p>
        </p:txBody>
      </p:sp>
      <p:sp>
        <p:nvSpPr>
          <p:cNvPr id="212" name="Google Shape;212;p24"/>
          <p:cNvSpPr txBox="1"/>
          <p:nvPr/>
        </p:nvSpPr>
        <p:spPr>
          <a:xfrm>
            <a:off x="6548725" y="2042475"/>
            <a:ext cx="2235600" cy="1514700"/>
          </a:xfrm>
          <a:prstGeom prst="rect">
            <a:avLst/>
          </a:prstGeom>
          <a:noFill/>
          <a:ln>
            <a:noFill/>
          </a:ln>
        </p:spPr>
        <p:txBody>
          <a:bodyPr spcFirstLastPara="1" wrap="square" lIns="91425" tIns="91425" rIns="91425" bIns="91425" anchor="t" anchorCtr="0">
            <a:spAutoFit/>
          </a:bodyPr>
          <a:lstStyle/>
          <a:p>
            <a:pPr marL="457200" lvl="0" indent="-304800" algn="l" rtl="0">
              <a:lnSpc>
                <a:spcPct val="90000"/>
              </a:lnSpc>
              <a:spcBef>
                <a:spcPts val="100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Usar fontes sem serifa e que não sejam condensadas. As mais indicadas são ARIAL e VERDANA.</a:t>
            </a:r>
            <a:endParaRPr sz="1200">
              <a:solidFill>
                <a:schemeClr val="dk1"/>
              </a:solidFill>
              <a:latin typeface="Montserrat SemiBold"/>
              <a:ea typeface="Montserrat SemiBold"/>
              <a:cs typeface="Montserrat SemiBold"/>
              <a:sym typeface="Montserrat SemiBold"/>
            </a:endParaRPr>
          </a:p>
          <a:p>
            <a:pPr marL="457200" lvl="0" indent="-304800" algn="l" rtl="0">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Optar pela letra bastão (maiúscula).</a:t>
            </a:r>
            <a:endParaRPr sz="1200">
              <a:solidFill>
                <a:schemeClr val="dk1"/>
              </a:solidFill>
              <a:latin typeface="Montserrat SemiBold"/>
              <a:ea typeface="Montserrat SemiBold"/>
              <a:cs typeface="Montserrat SemiBold"/>
              <a:sym typeface="Montserrat SemiBold"/>
            </a:endParaRPr>
          </a:p>
        </p:txBody>
      </p:sp>
      <p:sp>
        <p:nvSpPr>
          <p:cNvPr id="213" name="Google Shape;213;p24"/>
          <p:cNvSpPr txBox="1"/>
          <p:nvPr/>
        </p:nvSpPr>
        <p:spPr>
          <a:xfrm>
            <a:off x="6736250" y="1299225"/>
            <a:ext cx="2429400" cy="62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600">
                <a:solidFill>
                  <a:srgbClr val="171E46"/>
                </a:solidFill>
                <a:latin typeface="Montserrat ExtraBold"/>
                <a:ea typeface="Montserrat ExtraBold"/>
                <a:cs typeface="Montserrat ExtraBold"/>
                <a:sym typeface="Montserrat ExtraBold"/>
              </a:rPr>
              <a:t>Tamanho das fontes e das imagens:</a:t>
            </a:r>
            <a:endParaRPr sz="1200">
              <a:solidFill>
                <a:srgbClr val="171E46"/>
              </a:solidFill>
              <a:latin typeface="Montserrat ExtraBold"/>
              <a:ea typeface="Montserrat ExtraBold"/>
              <a:cs typeface="Montserrat ExtraBold"/>
              <a:sym typeface="Montserrat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p:cNvPicPr preferRelativeResize="0"/>
          <p:nvPr/>
        </p:nvPicPr>
        <p:blipFill>
          <a:blip r:embed="rId3">
            <a:alphaModFix/>
          </a:blip>
          <a:stretch>
            <a:fillRect/>
          </a:stretch>
        </p:blipFill>
        <p:spPr>
          <a:xfrm>
            <a:off x="0" y="0"/>
            <a:ext cx="9143997" cy="5143490"/>
          </a:xfrm>
          <a:prstGeom prst="rect">
            <a:avLst/>
          </a:prstGeom>
          <a:noFill/>
          <a:ln>
            <a:noFill/>
          </a:ln>
        </p:spPr>
      </p:pic>
      <p:sp>
        <p:nvSpPr>
          <p:cNvPr id="219" name="Google Shape;219;p25"/>
          <p:cNvSpPr txBox="1"/>
          <p:nvPr/>
        </p:nvSpPr>
        <p:spPr>
          <a:xfrm>
            <a:off x="1191000" y="308475"/>
            <a:ext cx="49413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Conclusão</a:t>
            </a:r>
            <a:endParaRPr sz="2700">
              <a:solidFill>
                <a:srgbClr val="171E46"/>
              </a:solidFill>
              <a:latin typeface="Montserrat ExtraBold"/>
              <a:ea typeface="Montserrat ExtraBold"/>
              <a:cs typeface="Montserrat ExtraBold"/>
              <a:sym typeface="Montserrat ExtraBold"/>
            </a:endParaRPr>
          </a:p>
        </p:txBody>
      </p:sp>
      <p:sp>
        <p:nvSpPr>
          <p:cNvPr id="220" name="Google Shape;220;p25"/>
          <p:cNvSpPr txBox="1"/>
          <p:nvPr/>
        </p:nvSpPr>
        <p:spPr>
          <a:xfrm>
            <a:off x="1320650" y="1407850"/>
            <a:ext cx="6399600" cy="2678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800"/>
              <a:buFont typeface="Arial"/>
              <a:buNone/>
            </a:pPr>
            <a:r>
              <a:rPr lang="pt-BR" sz="1800">
                <a:solidFill>
                  <a:schemeClr val="dk1"/>
                </a:solidFill>
                <a:latin typeface="Montserrat"/>
                <a:ea typeface="Montserrat"/>
                <a:cs typeface="Montserrat"/>
                <a:sym typeface="Montserrat"/>
              </a:rPr>
              <a:t>É fato que a deficiência visual traz consigo grandes desafios, mas nem todas as adversidades estão relacionadas a ela. Portanto, tratar a criança com deficiência com lástima, além de não ajudar em nada, não vai mudar as circunstâncias. </a:t>
            </a:r>
            <a:endParaRPr sz="18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800"/>
              <a:buFont typeface="Arial"/>
              <a:buNone/>
            </a:pPr>
            <a:r>
              <a:rPr lang="pt-BR" sz="1800">
                <a:solidFill>
                  <a:schemeClr val="dk1"/>
                </a:solidFill>
                <a:latin typeface="Montserrat"/>
                <a:ea typeface="Montserrat"/>
                <a:cs typeface="Montserrat"/>
                <a:sym typeface="Montserrat"/>
              </a:rPr>
              <a:t>A melhor opção é ser proativo na busca por conhecimento para eliminação das barreiras que impedem o acesso às oportunidades, para que essa criança se desenvolva e contribua com a sociedade.</a:t>
            </a:r>
            <a:endParaRPr sz="1800">
              <a:solidFill>
                <a:schemeClr val="dk1"/>
              </a:solidFill>
              <a:latin typeface="Montserrat"/>
              <a:ea typeface="Montserrat"/>
              <a:cs typeface="Montserrat"/>
              <a:sym typeface="Montserrat"/>
            </a:endParaRPr>
          </a:p>
        </p:txBody>
      </p:sp>
      <p:pic>
        <p:nvPicPr>
          <p:cNvPr id="221" name="Google Shape;221;p25"/>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22" name="Google Shape;222;p25"/>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23" name="Google Shape;223;p25"/>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24" name="Google Shape;224;p25"/>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25" name="Google Shape;225;p25"/>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6"/>
          <p:cNvPicPr preferRelativeResize="0"/>
          <p:nvPr/>
        </p:nvPicPr>
        <p:blipFill>
          <a:blip r:embed="rId3">
            <a:alphaModFix/>
          </a:blip>
          <a:stretch>
            <a:fillRect/>
          </a:stretch>
        </p:blipFill>
        <p:spPr>
          <a:xfrm>
            <a:off x="0" y="0"/>
            <a:ext cx="9143997" cy="5143490"/>
          </a:xfrm>
          <a:prstGeom prst="rect">
            <a:avLst/>
          </a:prstGeom>
          <a:noFill/>
          <a:ln>
            <a:noFill/>
          </a:ln>
        </p:spPr>
      </p:pic>
      <p:sp>
        <p:nvSpPr>
          <p:cNvPr id="231" name="Google Shape;231;p26"/>
          <p:cNvSpPr txBox="1"/>
          <p:nvPr/>
        </p:nvSpPr>
        <p:spPr>
          <a:xfrm>
            <a:off x="1320650" y="1636450"/>
            <a:ext cx="6399600" cy="2770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pt-BR">
                <a:solidFill>
                  <a:schemeClr val="dk1"/>
                </a:solidFill>
                <a:latin typeface="Montserrat"/>
                <a:ea typeface="Montserrat"/>
                <a:cs typeface="Montserrat"/>
                <a:sym typeface="Montserrat"/>
              </a:rPr>
              <a:t>Com o avanço das pesquisas e o aumento das discussões em torno da inclusão, acessibilidade e o direito das pessoas surdas, a língua de sinais, os tradutores e intérpretes de Libras têm ocupado espaços diversos na sociedade, incluindo os espaços religiosos, permitindo então a participação cada vez maior de pessoas surdas nas igrejas.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Clr>
                <a:schemeClr val="dk1"/>
              </a:buClr>
              <a:buSzPts val="1100"/>
              <a:buFont typeface="Arial"/>
              <a:buNone/>
            </a:pPr>
            <a:r>
              <a:rPr lang="pt-BR">
                <a:solidFill>
                  <a:schemeClr val="dk1"/>
                </a:solidFill>
                <a:latin typeface="Montserrat"/>
                <a:ea typeface="Montserrat"/>
                <a:cs typeface="Montserrat"/>
                <a:sym typeface="Montserrat"/>
              </a:rPr>
              <a:t>Nesse contexto, emerge então a necessidade das igrejas, institucionalmente, organizar e implementar estratégias que garantam a efetiva participação das pessoas surdas nas diversas atividades e métodos de evangelismo para alcançar o povo surdo com a urgente mensagem do terceiro anjo.</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p:txBody>
      </p:sp>
      <p:pic>
        <p:nvPicPr>
          <p:cNvPr id="232" name="Google Shape;232;p26"/>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33" name="Google Shape;233;p26"/>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34" name="Google Shape;234;p26"/>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35" name="Google Shape;235;p26"/>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36" name="Google Shape;236;p26"/>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237" name="Google Shape;237;p26"/>
          <p:cNvSpPr txBox="1"/>
          <p:nvPr/>
        </p:nvSpPr>
        <p:spPr>
          <a:xfrm>
            <a:off x="542550" y="388025"/>
            <a:ext cx="4941300" cy="65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400">
                <a:solidFill>
                  <a:srgbClr val="171E46"/>
                </a:solidFill>
                <a:latin typeface="Montserrat ExtraBold"/>
                <a:ea typeface="Montserrat ExtraBold"/>
                <a:cs typeface="Montserrat ExtraBold"/>
                <a:sym typeface="Montserrat ExtraBold"/>
              </a:rPr>
              <a:t>Resumo II</a:t>
            </a:r>
            <a:endParaRPr sz="3000">
              <a:solidFill>
                <a:srgbClr val="171E46"/>
              </a:solidFill>
              <a:latin typeface="Montserrat ExtraBold"/>
              <a:ea typeface="Montserrat ExtraBold"/>
              <a:cs typeface="Montserrat ExtraBold"/>
              <a:sym typeface="Montserrat ExtraBold"/>
            </a:endParaRPr>
          </a:p>
        </p:txBody>
      </p:sp>
      <p:sp>
        <p:nvSpPr>
          <p:cNvPr id="238" name="Google Shape;238;p26"/>
          <p:cNvSpPr txBox="1"/>
          <p:nvPr/>
        </p:nvSpPr>
        <p:spPr>
          <a:xfrm>
            <a:off x="923550" y="997625"/>
            <a:ext cx="5133600" cy="65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700" b="1">
                <a:solidFill>
                  <a:srgbClr val="171E46"/>
                </a:solidFill>
                <a:latin typeface="Montserrat"/>
                <a:ea typeface="Montserrat"/>
                <a:cs typeface="Montserrat"/>
                <a:sym typeface="Montserrat"/>
              </a:rPr>
              <a:t>ESCOLA SABATINA INFANTIL: </a:t>
            </a:r>
            <a:endParaRPr sz="1700" b="1">
              <a:solidFill>
                <a:srgbClr val="171E46"/>
              </a:solidFill>
              <a:latin typeface="Montserrat"/>
              <a:ea typeface="Montserrat"/>
              <a:cs typeface="Montserrat"/>
              <a:sym typeface="Montserrat"/>
            </a:endParaRPr>
          </a:p>
          <a:p>
            <a:pPr marL="0" lvl="0" indent="0" algn="l" rtl="0">
              <a:lnSpc>
                <a:spcPct val="90000"/>
              </a:lnSpc>
              <a:spcBef>
                <a:spcPts val="0"/>
              </a:spcBef>
              <a:spcAft>
                <a:spcPts val="0"/>
              </a:spcAft>
              <a:buNone/>
            </a:pPr>
            <a:r>
              <a:rPr lang="pt-BR" sz="1700" b="1">
                <a:solidFill>
                  <a:srgbClr val="171E46"/>
                </a:solidFill>
                <a:latin typeface="Montserrat"/>
                <a:ea typeface="Montserrat"/>
                <a:cs typeface="Montserrat"/>
                <a:sym typeface="Montserrat"/>
              </a:rPr>
              <a:t>métodos para incluir crianças surdas.</a:t>
            </a:r>
            <a:endParaRPr sz="1300" b="1">
              <a:solidFill>
                <a:srgbClr val="171E46"/>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7"/>
          <p:cNvPicPr preferRelativeResize="0"/>
          <p:nvPr/>
        </p:nvPicPr>
        <p:blipFill>
          <a:blip r:embed="rId3">
            <a:alphaModFix/>
          </a:blip>
          <a:stretch>
            <a:fillRect/>
          </a:stretch>
        </p:blipFill>
        <p:spPr>
          <a:xfrm>
            <a:off x="0" y="0"/>
            <a:ext cx="9143997" cy="5143490"/>
          </a:xfrm>
          <a:prstGeom prst="rect">
            <a:avLst/>
          </a:prstGeom>
          <a:noFill/>
          <a:ln>
            <a:noFill/>
          </a:ln>
        </p:spPr>
      </p:pic>
      <p:sp>
        <p:nvSpPr>
          <p:cNvPr id="244" name="Google Shape;244;p27"/>
          <p:cNvSpPr txBox="1"/>
          <p:nvPr/>
        </p:nvSpPr>
        <p:spPr>
          <a:xfrm>
            <a:off x="810000" y="308475"/>
            <a:ext cx="49413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CONCEITOS IMPORTANTES</a:t>
            </a:r>
            <a:endParaRPr sz="2700">
              <a:solidFill>
                <a:srgbClr val="171E46"/>
              </a:solidFill>
              <a:latin typeface="Montserrat ExtraBold"/>
              <a:ea typeface="Montserrat ExtraBold"/>
              <a:cs typeface="Montserrat ExtraBold"/>
              <a:sym typeface="Montserrat ExtraBold"/>
            </a:endParaRPr>
          </a:p>
        </p:txBody>
      </p:sp>
      <p:sp>
        <p:nvSpPr>
          <p:cNvPr id="245" name="Google Shape;245;p27"/>
          <p:cNvSpPr txBox="1"/>
          <p:nvPr/>
        </p:nvSpPr>
        <p:spPr>
          <a:xfrm>
            <a:off x="1036600" y="1497650"/>
            <a:ext cx="2047500" cy="288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800"/>
              <a:buFont typeface="Arial"/>
              <a:buNone/>
            </a:pPr>
            <a:r>
              <a:rPr lang="pt-BR" sz="1300" b="1">
                <a:solidFill>
                  <a:schemeClr val="dk1"/>
                </a:solidFill>
                <a:latin typeface="Montserrat"/>
                <a:ea typeface="Montserrat"/>
                <a:cs typeface="Montserrat"/>
                <a:sym typeface="Montserrat"/>
              </a:rPr>
              <a:t>Acessibilidade Comunicacional: </a:t>
            </a:r>
            <a:r>
              <a:rPr lang="pt-BR" sz="1300">
                <a:solidFill>
                  <a:schemeClr val="dk1"/>
                </a:solidFill>
                <a:latin typeface="Montserrat"/>
                <a:ea typeface="Montserrat"/>
                <a:cs typeface="Montserrat"/>
                <a:sym typeface="Montserrat"/>
              </a:rPr>
              <a:t>oferecer recursos, atividades e bens culturais que promovam independência e autonomia aos indivíduos que necessitam de serviços específicos para acessar as atividades educacionais propostas. </a:t>
            </a:r>
            <a:endParaRPr sz="1300">
              <a:solidFill>
                <a:schemeClr val="dk1"/>
              </a:solidFill>
              <a:latin typeface="Montserrat"/>
              <a:ea typeface="Montserrat"/>
              <a:cs typeface="Montserrat"/>
              <a:sym typeface="Montserrat"/>
            </a:endParaRPr>
          </a:p>
        </p:txBody>
      </p:sp>
      <p:pic>
        <p:nvPicPr>
          <p:cNvPr id="246" name="Google Shape;246;p27"/>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47" name="Google Shape;247;p27"/>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48" name="Google Shape;248;p27"/>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49" name="Google Shape;249;p27"/>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50" name="Google Shape;250;p27"/>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251" name="Google Shape;251;p27"/>
          <p:cNvSpPr txBox="1"/>
          <p:nvPr/>
        </p:nvSpPr>
        <p:spPr>
          <a:xfrm>
            <a:off x="2636800" y="1497650"/>
            <a:ext cx="1471800" cy="1985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300">
                <a:solidFill>
                  <a:schemeClr val="dk1"/>
                </a:solidFill>
                <a:latin typeface="Montserrat SemiBold"/>
                <a:ea typeface="Montserrat SemiBold"/>
                <a:cs typeface="Montserrat SemiBold"/>
                <a:sym typeface="Montserrat SemiBold"/>
              </a:rPr>
              <a:t>Pessoa com surdez (surdo):</a:t>
            </a:r>
            <a:r>
              <a:rPr lang="pt-BR" sz="1300">
                <a:solidFill>
                  <a:schemeClr val="dk1"/>
                </a:solidFill>
                <a:latin typeface="Montserrat"/>
                <a:ea typeface="Montserrat"/>
                <a:cs typeface="Montserrat"/>
                <a:sym typeface="Montserrat"/>
              </a:rPr>
              <a:t> aquela com perda significativa da audição em ambos os ouvidos e usuário da Libras.</a:t>
            </a:r>
            <a:endParaRPr sz="1300">
              <a:solidFill>
                <a:schemeClr val="dk1"/>
              </a:solidFill>
              <a:latin typeface="Montserrat"/>
              <a:ea typeface="Montserrat"/>
              <a:cs typeface="Montserrat"/>
              <a:sym typeface="Montserrat"/>
            </a:endParaRPr>
          </a:p>
        </p:txBody>
      </p:sp>
      <p:sp>
        <p:nvSpPr>
          <p:cNvPr id="252" name="Google Shape;252;p27"/>
          <p:cNvSpPr txBox="1"/>
          <p:nvPr/>
        </p:nvSpPr>
        <p:spPr>
          <a:xfrm>
            <a:off x="4008400" y="1497650"/>
            <a:ext cx="1606500" cy="306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300">
                <a:solidFill>
                  <a:schemeClr val="dk1"/>
                </a:solidFill>
                <a:latin typeface="Montserrat SemiBold"/>
                <a:ea typeface="Montserrat SemiBold"/>
                <a:cs typeface="Montserrat SemiBold"/>
                <a:sym typeface="Montserrat SemiBold"/>
              </a:rPr>
              <a:t>Pessoa com deficiência auditiva:</a:t>
            </a:r>
            <a:endParaRPr sz="1300">
              <a:solidFill>
                <a:schemeClr val="dk1"/>
              </a:solidFill>
              <a:latin typeface="Montserrat SemiBold"/>
              <a:ea typeface="Montserrat SemiBold"/>
              <a:cs typeface="Montserrat SemiBold"/>
              <a:sym typeface="Montserrat SemiBold"/>
            </a:endParaRPr>
          </a:p>
          <a:p>
            <a:pPr marL="0" lvl="0" indent="0" algn="l" rtl="0">
              <a:lnSpc>
                <a:spcPct val="90000"/>
              </a:lnSpc>
              <a:spcBef>
                <a:spcPts val="0"/>
              </a:spcBef>
              <a:spcAft>
                <a:spcPts val="0"/>
              </a:spcAft>
              <a:buNone/>
            </a:pPr>
            <a:r>
              <a:rPr lang="pt-BR" sz="1300">
                <a:solidFill>
                  <a:schemeClr val="dk1"/>
                </a:solidFill>
                <a:latin typeface="Montserrat"/>
                <a:ea typeface="Montserrat"/>
                <a:cs typeface="Montserrat"/>
                <a:sym typeface="Montserrat"/>
              </a:rPr>
              <a:t>aquela com perda auditiva leve ou moderada que utiliza a modalidade oral em Língua Portuguesa como principal forma de comunicação e não a Língua de Sinais.</a:t>
            </a:r>
            <a:endParaRPr sz="1300">
              <a:solidFill>
                <a:schemeClr val="dk1"/>
              </a:solidFill>
              <a:latin typeface="Montserrat"/>
              <a:ea typeface="Montserrat"/>
              <a:cs typeface="Montserrat"/>
              <a:sym typeface="Montserrat"/>
            </a:endParaRPr>
          </a:p>
        </p:txBody>
      </p:sp>
      <p:sp>
        <p:nvSpPr>
          <p:cNvPr id="253" name="Google Shape;253;p27"/>
          <p:cNvSpPr txBox="1"/>
          <p:nvPr/>
        </p:nvSpPr>
        <p:spPr>
          <a:xfrm>
            <a:off x="5532400" y="1497650"/>
            <a:ext cx="1606500" cy="288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300">
                <a:solidFill>
                  <a:schemeClr val="dk1"/>
                </a:solidFill>
                <a:latin typeface="Montserrat SemiBold"/>
                <a:ea typeface="Montserrat SemiBold"/>
                <a:cs typeface="Montserrat SemiBold"/>
                <a:sym typeface="Montserrat SemiBold"/>
              </a:rPr>
              <a:t>Língua Brasileira de Sinais - Libras:</a:t>
            </a:r>
            <a:endParaRPr sz="1300">
              <a:solidFill>
                <a:schemeClr val="dk1"/>
              </a:solidFill>
              <a:latin typeface="Montserrat SemiBold"/>
              <a:ea typeface="Montserrat SemiBold"/>
              <a:cs typeface="Montserrat SemiBold"/>
              <a:sym typeface="Montserrat SemiBold"/>
            </a:endParaRPr>
          </a:p>
          <a:p>
            <a:pPr marL="0" lvl="0" indent="0" algn="l" rtl="0">
              <a:lnSpc>
                <a:spcPct val="90000"/>
              </a:lnSpc>
              <a:spcBef>
                <a:spcPts val="0"/>
              </a:spcBef>
              <a:spcAft>
                <a:spcPts val="0"/>
              </a:spcAft>
              <a:buNone/>
            </a:pPr>
            <a:r>
              <a:rPr lang="pt-BR" sz="1300">
                <a:solidFill>
                  <a:schemeClr val="dk1"/>
                </a:solidFill>
                <a:latin typeface="Montserrat"/>
                <a:ea typeface="Montserrat"/>
                <a:cs typeface="Montserrat"/>
                <a:sym typeface="Montserrat"/>
              </a:rPr>
              <a:t>apresenta todos os aspectos linguísticos exigidos por uma língua, tais como fonologia, semântica, sintaxe, gírias, expressões idiomáticas, variações linguísticas, etc.</a:t>
            </a:r>
            <a:endParaRPr sz="1300">
              <a:solidFill>
                <a:schemeClr val="dk1"/>
              </a:solidFill>
              <a:latin typeface="Montserrat"/>
              <a:ea typeface="Montserrat"/>
              <a:cs typeface="Montserrat"/>
              <a:sym typeface="Montserrat"/>
            </a:endParaRPr>
          </a:p>
        </p:txBody>
      </p:sp>
      <p:sp>
        <p:nvSpPr>
          <p:cNvPr id="254" name="Google Shape;254;p27"/>
          <p:cNvSpPr txBox="1"/>
          <p:nvPr/>
        </p:nvSpPr>
        <p:spPr>
          <a:xfrm>
            <a:off x="7132600" y="1497650"/>
            <a:ext cx="1754400" cy="1625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1300">
                <a:solidFill>
                  <a:schemeClr val="dk1"/>
                </a:solidFill>
                <a:latin typeface="Montserrat SemiBold"/>
                <a:ea typeface="Montserrat SemiBold"/>
                <a:cs typeface="Montserrat SemiBold"/>
                <a:sym typeface="Montserrat SemiBold"/>
              </a:rPr>
              <a:t>Tradutor e intérprete de libras-português - Tilsp: </a:t>
            </a:r>
            <a:endParaRPr sz="1300">
              <a:solidFill>
                <a:schemeClr val="dk1"/>
              </a:solidFill>
              <a:latin typeface="Montserrat SemiBold"/>
              <a:ea typeface="Montserrat SemiBold"/>
              <a:cs typeface="Montserrat SemiBold"/>
              <a:sym typeface="Montserrat SemiBold"/>
            </a:endParaRPr>
          </a:p>
          <a:p>
            <a:pPr marL="0" lvl="0" indent="0" algn="l" rtl="0">
              <a:lnSpc>
                <a:spcPct val="90000"/>
              </a:lnSpc>
              <a:spcBef>
                <a:spcPts val="0"/>
              </a:spcBef>
              <a:spcAft>
                <a:spcPts val="0"/>
              </a:spcAft>
              <a:buNone/>
            </a:pPr>
            <a:r>
              <a:rPr lang="pt-BR" sz="1300">
                <a:solidFill>
                  <a:schemeClr val="dk1"/>
                </a:solidFill>
                <a:latin typeface="Montserrat"/>
                <a:ea typeface="Montserrat"/>
                <a:cs typeface="Montserrat"/>
                <a:sym typeface="Montserrat"/>
              </a:rPr>
              <a:t>aquele que traduz e interpreta o par linguístico Libras-português.</a:t>
            </a:r>
            <a:endParaRPr sz="1300">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8"/>
          <p:cNvPicPr preferRelativeResize="0"/>
          <p:nvPr/>
        </p:nvPicPr>
        <p:blipFill>
          <a:blip r:embed="rId3">
            <a:alphaModFix/>
          </a:blip>
          <a:stretch>
            <a:fillRect/>
          </a:stretch>
        </p:blipFill>
        <p:spPr>
          <a:xfrm>
            <a:off x="0" y="0"/>
            <a:ext cx="9143997" cy="5143490"/>
          </a:xfrm>
          <a:prstGeom prst="rect">
            <a:avLst/>
          </a:prstGeom>
          <a:noFill/>
          <a:ln>
            <a:noFill/>
          </a:ln>
        </p:spPr>
      </p:pic>
      <p:sp>
        <p:nvSpPr>
          <p:cNvPr id="260" name="Google Shape;260;p28"/>
          <p:cNvSpPr txBox="1"/>
          <p:nvPr/>
        </p:nvSpPr>
        <p:spPr>
          <a:xfrm>
            <a:off x="516700" y="369350"/>
            <a:ext cx="5519700" cy="1098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300">
                <a:solidFill>
                  <a:srgbClr val="171E46"/>
                </a:solidFill>
                <a:latin typeface="Montserrat ExtraBold"/>
                <a:ea typeface="Montserrat ExtraBold"/>
                <a:cs typeface="Montserrat ExtraBold"/>
                <a:sym typeface="Montserrat ExtraBold"/>
              </a:rPr>
              <a:t>Ministério Adventista dos Surdos</a:t>
            </a:r>
            <a:endParaRPr sz="2900">
              <a:solidFill>
                <a:srgbClr val="171E46"/>
              </a:solidFill>
              <a:latin typeface="Montserrat ExtraBold"/>
              <a:ea typeface="Montserrat ExtraBold"/>
              <a:cs typeface="Montserrat ExtraBold"/>
              <a:sym typeface="Montserrat ExtraBold"/>
            </a:endParaRPr>
          </a:p>
        </p:txBody>
      </p:sp>
      <p:sp>
        <p:nvSpPr>
          <p:cNvPr id="261" name="Google Shape;261;p28"/>
          <p:cNvSpPr txBox="1"/>
          <p:nvPr/>
        </p:nvSpPr>
        <p:spPr>
          <a:xfrm>
            <a:off x="1310725" y="1652000"/>
            <a:ext cx="6399600" cy="1282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a:solidFill>
                  <a:schemeClr val="dk1"/>
                </a:solidFill>
                <a:latin typeface="Montserrat Medium"/>
                <a:ea typeface="Montserrat Medium"/>
                <a:cs typeface="Montserrat Medium"/>
                <a:sym typeface="Montserrat Medium"/>
              </a:rPr>
              <a:t>No ano de 2008, a Conferência Geral oficializou o </a:t>
            </a:r>
            <a:r>
              <a:rPr lang="pt-BR" b="1">
                <a:solidFill>
                  <a:schemeClr val="dk1"/>
                </a:solidFill>
                <a:latin typeface="Montserrat"/>
                <a:ea typeface="Montserrat"/>
                <a:cs typeface="Montserrat"/>
                <a:sym typeface="Montserrat"/>
              </a:rPr>
              <a:t>Ministério Adventista dos Surdos – MAS.</a:t>
            </a:r>
            <a:endParaRPr>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None/>
            </a:pPr>
            <a:r>
              <a:rPr lang="pt-BR">
                <a:solidFill>
                  <a:schemeClr val="dk1"/>
                </a:solidFill>
                <a:latin typeface="Montserrat Medium"/>
                <a:ea typeface="Montserrat Medium"/>
                <a:cs typeface="Montserrat Medium"/>
                <a:sym typeface="Montserrat Medium"/>
              </a:rPr>
              <a:t>Nos anos de 2019 e 2020, com a implementação do Ministério Adventista das Possibilidades - MAP, o MAS passa a estar vinculado como uma das sete frentes de trabalho desse ministério.</a:t>
            </a:r>
            <a:endParaRPr>
              <a:solidFill>
                <a:schemeClr val="dk1"/>
              </a:solidFill>
              <a:latin typeface="Montserrat Medium"/>
              <a:ea typeface="Montserrat Medium"/>
              <a:cs typeface="Montserrat Medium"/>
              <a:sym typeface="Montserrat Medium"/>
            </a:endParaRPr>
          </a:p>
        </p:txBody>
      </p:sp>
      <p:pic>
        <p:nvPicPr>
          <p:cNvPr id="262" name="Google Shape;262;p28"/>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63" name="Google Shape;263;p28"/>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64" name="Google Shape;264;p28"/>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65" name="Google Shape;265;p28"/>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66" name="Google Shape;266;p28"/>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267" name="Google Shape;267;p28"/>
          <p:cNvSpPr txBox="1"/>
          <p:nvPr/>
        </p:nvSpPr>
        <p:spPr>
          <a:xfrm>
            <a:off x="1445425" y="3274775"/>
            <a:ext cx="6036300" cy="1015800"/>
          </a:xfrm>
          <a:prstGeom prst="rect">
            <a:avLst/>
          </a:prstGeom>
          <a:noFill/>
          <a:ln>
            <a:noFill/>
          </a:ln>
        </p:spPr>
        <p:txBody>
          <a:bodyPr spcFirstLastPara="1" wrap="square" lIns="91425" tIns="91425" rIns="91425" bIns="91425" anchor="t" anchorCtr="0">
            <a:spAutoFit/>
          </a:bodyPr>
          <a:lstStyle/>
          <a:p>
            <a:pPr marL="228600" lvl="0" indent="0" algn="ctr" rtl="0">
              <a:lnSpc>
                <a:spcPct val="100000"/>
              </a:lnSpc>
              <a:spcBef>
                <a:spcPts val="1000"/>
              </a:spcBef>
              <a:spcAft>
                <a:spcPts val="0"/>
              </a:spcAft>
              <a:buNone/>
            </a:pPr>
            <a:r>
              <a:rPr lang="pt-BR" sz="1800" b="1">
                <a:solidFill>
                  <a:schemeClr val="dk1"/>
                </a:solidFill>
                <a:latin typeface="Montserrat"/>
                <a:ea typeface="Montserrat"/>
                <a:cs typeface="Montserrat"/>
                <a:sym typeface="Montserrat"/>
              </a:rPr>
              <a:t>A maioria dos materiais da igreja e as lições da Escola Sabatina de adultos estão disponíveis no site: </a:t>
            </a:r>
            <a:r>
              <a:rPr lang="pt-BR" sz="1800" b="1" u="sng">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surdosadventistas.com.br</a:t>
            </a:r>
            <a:endParaRPr sz="1800" b="1">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9"/>
          <p:cNvPicPr preferRelativeResize="0"/>
          <p:nvPr/>
        </p:nvPicPr>
        <p:blipFill>
          <a:blip r:embed="rId3">
            <a:alphaModFix/>
          </a:blip>
          <a:stretch>
            <a:fillRect/>
          </a:stretch>
        </p:blipFill>
        <p:spPr>
          <a:xfrm>
            <a:off x="0" y="0"/>
            <a:ext cx="9143997" cy="5143490"/>
          </a:xfrm>
          <a:prstGeom prst="rect">
            <a:avLst/>
          </a:prstGeom>
          <a:noFill/>
          <a:ln>
            <a:noFill/>
          </a:ln>
        </p:spPr>
      </p:pic>
      <p:sp>
        <p:nvSpPr>
          <p:cNvPr id="273" name="Google Shape;273;p29"/>
          <p:cNvSpPr txBox="1"/>
          <p:nvPr/>
        </p:nvSpPr>
        <p:spPr>
          <a:xfrm>
            <a:off x="745300" y="369350"/>
            <a:ext cx="6399600" cy="1098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300">
                <a:solidFill>
                  <a:srgbClr val="171E46"/>
                </a:solidFill>
                <a:latin typeface="Montserrat ExtraBold"/>
                <a:ea typeface="Montserrat ExtraBold"/>
                <a:cs typeface="Montserrat ExtraBold"/>
                <a:sym typeface="Montserrat ExtraBold"/>
              </a:rPr>
              <a:t>A ESCOLA SABATINA PARA CRIANÇAS SURDAS</a:t>
            </a:r>
            <a:endParaRPr sz="2900">
              <a:solidFill>
                <a:srgbClr val="171E46"/>
              </a:solidFill>
              <a:latin typeface="Montserrat ExtraBold"/>
              <a:ea typeface="Montserrat ExtraBold"/>
              <a:cs typeface="Montserrat ExtraBold"/>
              <a:sym typeface="Montserrat ExtraBold"/>
            </a:endParaRPr>
          </a:p>
        </p:txBody>
      </p:sp>
      <p:sp>
        <p:nvSpPr>
          <p:cNvPr id="274" name="Google Shape;274;p29"/>
          <p:cNvSpPr txBox="1"/>
          <p:nvPr/>
        </p:nvSpPr>
        <p:spPr>
          <a:xfrm>
            <a:off x="3387100" y="1728850"/>
            <a:ext cx="4412100" cy="2179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800"/>
              <a:buFont typeface="Arial"/>
              <a:buNone/>
            </a:pPr>
            <a:r>
              <a:rPr lang="pt-BR" sz="1800">
                <a:solidFill>
                  <a:schemeClr val="dk1"/>
                </a:solidFill>
                <a:latin typeface="Montserrat"/>
                <a:ea typeface="Montserrat"/>
                <a:cs typeface="Montserrat"/>
                <a:sym typeface="Montserrat"/>
              </a:rPr>
              <a:t>Quando se fala de materiais produzidos em língua de sinais para crianças surdas, essas produções são escassas. Entretanto, algumas ações e/ou métodos podem ser aplicados pelos professores a fim de incluir as crianças surdas na Escola Sabatina e minimizar barreiras.</a:t>
            </a:r>
            <a:endParaRPr>
              <a:solidFill>
                <a:schemeClr val="dk1"/>
              </a:solidFill>
              <a:latin typeface="Montserrat"/>
              <a:ea typeface="Montserrat"/>
              <a:cs typeface="Montserrat"/>
              <a:sym typeface="Montserrat"/>
            </a:endParaRPr>
          </a:p>
        </p:txBody>
      </p:sp>
      <p:pic>
        <p:nvPicPr>
          <p:cNvPr id="275" name="Google Shape;275;p29"/>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76" name="Google Shape;276;p29"/>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77" name="Google Shape;277;p29"/>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78" name="Google Shape;278;p29"/>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79" name="Google Shape;279;p29"/>
          <p:cNvPicPr preferRelativeResize="0"/>
          <p:nvPr/>
        </p:nvPicPr>
        <p:blipFill>
          <a:blip r:embed="rId5">
            <a:alphaModFix/>
          </a:blip>
          <a:stretch>
            <a:fillRect/>
          </a:stretch>
        </p:blipFill>
        <p:spPr>
          <a:xfrm>
            <a:off x="7098025" y="4059750"/>
            <a:ext cx="2235734" cy="1257601"/>
          </a:xfrm>
          <a:prstGeom prst="rect">
            <a:avLst/>
          </a:prstGeom>
          <a:noFill/>
          <a:ln>
            <a:noFill/>
          </a:ln>
        </p:spPr>
      </p:pic>
      <p:pic>
        <p:nvPicPr>
          <p:cNvPr id="280" name="Google Shape;280;p29"/>
          <p:cNvPicPr preferRelativeResize="0"/>
          <p:nvPr/>
        </p:nvPicPr>
        <p:blipFill>
          <a:blip r:embed="rId6">
            <a:alphaModFix/>
          </a:blip>
          <a:stretch>
            <a:fillRect/>
          </a:stretch>
        </p:blipFill>
        <p:spPr>
          <a:xfrm>
            <a:off x="-1143000" y="1837125"/>
            <a:ext cx="4951449" cy="330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0"/>
          <p:cNvPicPr preferRelativeResize="0"/>
          <p:nvPr/>
        </p:nvPicPr>
        <p:blipFill>
          <a:blip r:embed="rId3">
            <a:alphaModFix/>
          </a:blip>
          <a:stretch>
            <a:fillRect/>
          </a:stretch>
        </p:blipFill>
        <p:spPr>
          <a:xfrm>
            <a:off x="0" y="0"/>
            <a:ext cx="9143997" cy="5143490"/>
          </a:xfrm>
          <a:prstGeom prst="rect">
            <a:avLst/>
          </a:prstGeom>
          <a:noFill/>
          <a:ln>
            <a:noFill/>
          </a:ln>
        </p:spPr>
      </p:pic>
      <p:sp>
        <p:nvSpPr>
          <p:cNvPr id="286" name="Google Shape;286;p30"/>
          <p:cNvSpPr txBox="1"/>
          <p:nvPr/>
        </p:nvSpPr>
        <p:spPr>
          <a:xfrm>
            <a:off x="669100" y="369350"/>
            <a:ext cx="4941300" cy="100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5900">
                <a:solidFill>
                  <a:srgbClr val="171E46"/>
                </a:solidFill>
                <a:latin typeface="Montserrat ExtraBold"/>
                <a:ea typeface="Montserrat ExtraBold"/>
                <a:cs typeface="Montserrat ExtraBold"/>
                <a:sym typeface="Montserrat ExtraBold"/>
              </a:rPr>
              <a:t>Atenção!</a:t>
            </a:r>
            <a:endParaRPr sz="5500">
              <a:solidFill>
                <a:srgbClr val="171E46"/>
              </a:solidFill>
              <a:latin typeface="Montserrat ExtraBold"/>
              <a:ea typeface="Montserrat ExtraBold"/>
              <a:cs typeface="Montserrat ExtraBold"/>
              <a:sym typeface="Montserrat ExtraBold"/>
            </a:endParaRPr>
          </a:p>
        </p:txBody>
      </p:sp>
      <p:sp>
        <p:nvSpPr>
          <p:cNvPr id="287" name="Google Shape;287;p30"/>
          <p:cNvSpPr txBox="1"/>
          <p:nvPr/>
        </p:nvSpPr>
        <p:spPr>
          <a:xfrm>
            <a:off x="1234525" y="1423400"/>
            <a:ext cx="3638400" cy="3232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2000">
                <a:solidFill>
                  <a:schemeClr val="dk1"/>
                </a:solidFill>
                <a:latin typeface="Montserrat"/>
                <a:ea typeface="Montserrat"/>
                <a:cs typeface="Montserrat"/>
                <a:sym typeface="Montserrat"/>
              </a:rPr>
              <a:t>É de fundamental importância que os professores obtenham informações sobre o grau de autonomia da criança para execução da atividade, a possibilidade ou não da mediação dos familiares e a existência ou não dos recursos necessários.</a:t>
            </a:r>
            <a:endParaRPr sz="2000">
              <a:solidFill>
                <a:schemeClr val="dk1"/>
              </a:solidFill>
              <a:latin typeface="Montserrat"/>
              <a:ea typeface="Montserrat"/>
              <a:cs typeface="Montserrat"/>
              <a:sym typeface="Montserrat"/>
            </a:endParaRPr>
          </a:p>
        </p:txBody>
      </p:sp>
      <p:pic>
        <p:nvPicPr>
          <p:cNvPr id="288" name="Google Shape;288;p30"/>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289" name="Google Shape;289;p30"/>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290" name="Google Shape;290;p30"/>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291" name="Google Shape;291;p30"/>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292" name="Google Shape;292;p30"/>
          <p:cNvPicPr preferRelativeResize="0"/>
          <p:nvPr/>
        </p:nvPicPr>
        <p:blipFill>
          <a:blip r:embed="rId5">
            <a:alphaModFix/>
          </a:blip>
          <a:stretch>
            <a:fillRect/>
          </a:stretch>
        </p:blipFill>
        <p:spPr>
          <a:xfrm>
            <a:off x="7098025" y="4059750"/>
            <a:ext cx="2235734" cy="1257601"/>
          </a:xfrm>
          <a:prstGeom prst="rect">
            <a:avLst/>
          </a:prstGeom>
          <a:noFill/>
          <a:ln>
            <a:noFill/>
          </a:ln>
        </p:spPr>
      </p:pic>
      <p:pic>
        <p:nvPicPr>
          <p:cNvPr id="293" name="Google Shape;293;p30"/>
          <p:cNvPicPr preferRelativeResize="0"/>
          <p:nvPr/>
        </p:nvPicPr>
        <p:blipFill>
          <a:blip r:embed="rId6">
            <a:alphaModFix/>
          </a:blip>
          <a:stretch>
            <a:fillRect/>
          </a:stretch>
        </p:blipFill>
        <p:spPr>
          <a:xfrm>
            <a:off x="3349525" y="1147500"/>
            <a:ext cx="5984226" cy="399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1"/>
          <p:cNvPicPr preferRelativeResize="0"/>
          <p:nvPr/>
        </p:nvPicPr>
        <p:blipFill>
          <a:blip r:embed="rId3">
            <a:alphaModFix/>
          </a:blip>
          <a:stretch>
            <a:fillRect/>
          </a:stretch>
        </p:blipFill>
        <p:spPr>
          <a:xfrm>
            <a:off x="0" y="0"/>
            <a:ext cx="9143997" cy="5143490"/>
          </a:xfrm>
          <a:prstGeom prst="rect">
            <a:avLst/>
          </a:prstGeom>
          <a:noFill/>
          <a:ln>
            <a:noFill/>
          </a:ln>
        </p:spPr>
      </p:pic>
      <p:pic>
        <p:nvPicPr>
          <p:cNvPr id="299" name="Google Shape;299;p31"/>
          <p:cNvPicPr preferRelativeResize="0"/>
          <p:nvPr/>
        </p:nvPicPr>
        <p:blipFill>
          <a:blip r:embed="rId4">
            <a:alphaModFix/>
          </a:blip>
          <a:stretch>
            <a:fillRect/>
          </a:stretch>
        </p:blipFill>
        <p:spPr>
          <a:xfrm rot="6915315">
            <a:off x="1317104" y="2100079"/>
            <a:ext cx="2326654" cy="2326625"/>
          </a:xfrm>
          <a:prstGeom prst="rect">
            <a:avLst/>
          </a:prstGeom>
          <a:noFill/>
          <a:ln>
            <a:noFill/>
          </a:ln>
        </p:spPr>
      </p:pic>
      <p:sp>
        <p:nvSpPr>
          <p:cNvPr id="300" name="Google Shape;300;p31"/>
          <p:cNvSpPr txBox="1"/>
          <p:nvPr/>
        </p:nvSpPr>
        <p:spPr>
          <a:xfrm>
            <a:off x="1191575" y="379900"/>
            <a:ext cx="6226500" cy="156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2000">
                <a:solidFill>
                  <a:schemeClr val="dk1"/>
                </a:solidFill>
                <a:latin typeface="Montserrat"/>
                <a:ea typeface="Montserrat"/>
                <a:cs typeface="Montserrat"/>
                <a:sym typeface="Montserrat"/>
              </a:rPr>
              <a:t>O professor das salas infantis da Escola Sabatina deve adotar métodos e iniciativas para incluir as crianças surdas, desde a   recepção quando a criança chega, como                          também nas atividades realizadas durante o </a:t>
            </a:r>
            <a:endParaRPr sz="2000">
              <a:solidFill>
                <a:schemeClr val="dk1"/>
              </a:solidFill>
              <a:latin typeface="Montserrat"/>
              <a:ea typeface="Montserrat"/>
              <a:cs typeface="Montserrat"/>
              <a:sym typeface="Montserrat"/>
            </a:endParaRPr>
          </a:p>
        </p:txBody>
      </p:sp>
      <p:pic>
        <p:nvPicPr>
          <p:cNvPr id="301" name="Google Shape;301;p31"/>
          <p:cNvPicPr preferRelativeResize="0"/>
          <p:nvPr/>
        </p:nvPicPr>
        <p:blipFill>
          <a:blip r:embed="rId4">
            <a:alphaModFix/>
          </a:blip>
          <a:stretch>
            <a:fillRect/>
          </a:stretch>
        </p:blipFill>
        <p:spPr>
          <a:xfrm rot="-3808112">
            <a:off x="-539830" y="2686674"/>
            <a:ext cx="1929657" cy="1929632"/>
          </a:xfrm>
          <a:prstGeom prst="rect">
            <a:avLst/>
          </a:prstGeom>
          <a:noFill/>
          <a:ln>
            <a:noFill/>
          </a:ln>
        </p:spPr>
      </p:pic>
      <p:pic>
        <p:nvPicPr>
          <p:cNvPr id="302" name="Google Shape;302;p31"/>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303" name="Google Shape;303;p31"/>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04" name="Google Shape;304;p31"/>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05" name="Google Shape;305;p31"/>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306" name="Google Shape;306;p31"/>
          <p:cNvSpPr txBox="1"/>
          <p:nvPr/>
        </p:nvSpPr>
        <p:spPr>
          <a:xfrm>
            <a:off x="3154675" y="1837125"/>
            <a:ext cx="5017800" cy="24012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1000"/>
              </a:spcBef>
              <a:spcAft>
                <a:spcPts val="0"/>
              </a:spcAft>
              <a:buNone/>
            </a:pPr>
            <a:r>
              <a:rPr lang="pt-BR" sz="2000">
                <a:solidFill>
                  <a:schemeClr val="dk1"/>
                </a:solidFill>
                <a:latin typeface="Montserrat"/>
                <a:ea typeface="Montserrat"/>
                <a:cs typeface="Montserrat"/>
                <a:sym typeface="Montserrat"/>
              </a:rPr>
              <a:t>momento da Escola Sabatina. Poderá também oferecer soluções criativas para o estudo da lição durante a semana, essas atitudes são muito importantes para proporcionar às crianças surdas um sentimento de pertencimento à comunidade religiosa.</a:t>
            </a:r>
            <a:endParaRPr sz="2000">
              <a:solidFill>
                <a:schemeClr val="dk1"/>
              </a:solidFill>
              <a:latin typeface="Montserrat"/>
              <a:ea typeface="Montserrat"/>
              <a:cs typeface="Montserrat"/>
              <a:sym typeface="Montserrat"/>
            </a:endParaRPr>
          </a:p>
        </p:txBody>
      </p:sp>
      <p:pic>
        <p:nvPicPr>
          <p:cNvPr id="307" name="Google Shape;307;p31"/>
          <p:cNvPicPr preferRelativeResize="0"/>
          <p:nvPr/>
        </p:nvPicPr>
        <p:blipFill rotWithShape="1">
          <a:blip r:embed="rId6">
            <a:alphaModFix/>
          </a:blip>
          <a:srcRect l="19139"/>
          <a:stretch/>
        </p:blipFill>
        <p:spPr>
          <a:xfrm>
            <a:off x="-148600" y="1554725"/>
            <a:ext cx="4507225" cy="372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3997" cy="5143490"/>
          </a:xfrm>
          <a:prstGeom prst="rect">
            <a:avLst/>
          </a:prstGeom>
          <a:noFill/>
          <a:ln>
            <a:noFill/>
          </a:ln>
        </p:spPr>
      </p:pic>
      <p:sp>
        <p:nvSpPr>
          <p:cNvPr id="60" name="Google Shape;60;p14"/>
          <p:cNvSpPr txBox="1"/>
          <p:nvPr/>
        </p:nvSpPr>
        <p:spPr>
          <a:xfrm>
            <a:off x="542550" y="388025"/>
            <a:ext cx="4941300" cy="65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400">
                <a:solidFill>
                  <a:srgbClr val="171E46"/>
                </a:solidFill>
                <a:latin typeface="Montserrat ExtraBold"/>
                <a:ea typeface="Montserrat ExtraBold"/>
                <a:cs typeface="Montserrat ExtraBold"/>
                <a:sym typeface="Montserrat ExtraBold"/>
              </a:rPr>
              <a:t>Resumo I</a:t>
            </a:r>
            <a:endParaRPr sz="3000">
              <a:solidFill>
                <a:srgbClr val="171E46"/>
              </a:solidFill>
              <a:latin typeface="Montserrat ExtraBold"/>
              <a:ea typeface="Montserrat ExtraBold"/>
              <a:cs typeface="Montserrat ExtraBold"/>
              <a:sym typeface="Montserrat ExtraBold"/>
            </a:endParaRPr>
          </a:p>
        </p:txBody>
      </p:sp>
      <p:sp>
        <p:nvSpPr>
          <p:cNvPr id="61" name="Google Shape;61;p14"/>
          <p:cNvSpPr txBox="1"/>
          <p:nvPr/>
        </p:nvSpPr>
        <p:spPr>
          <a:xfrm>
            <a:off x="1372200" y="1097225"/>
            <a:ext cx="63996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a:solidFill>
                  <a:schemeClr val="dk1"/>
                </a:solidFill>
                <a:latin typeface="Montserrat SemiBold"/>
                <a:ea typeface="Montserrat SemiBold"/>
                <a:cs typeface="Montserrat SemiBold"/>
                <a:sym typeface="Montserrat SemiBold"/>
              </a:rPr>
              <a:t>A PESSOA COM DEFICIÊNCIA VISUAL: A importância da Convivência, das Técnicas e dos Recursos Auxiliares</a:t>
            </a:r>
            <a:endParaRPr>
              <a:solidFill>
                <a:schemeClr val="dk1"/>
              </a:solidFill>
              <a:latin typeface="Montserrat SemiBold"/>
              <a:ea typeface="Montserrat SemiBold"/>
              <a:cs typeface="Montserrat SemiBold"/>
              <a:sym typeface="Montserrat SemiBold"/>
            </a:endParaRPr>
          </a:p>
        </p:txBody>
      </p:sp>
      <p:pic>
        <p:nvPicPr>
          <p:cNvPr id="62" name="Google Shape;62;p14"/>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63" name="Google Shape;63;p14"/>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64" name="Google Shape;64;p14"/>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65" name="Google Shape;65;p14"/>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66" name="Google Shape;66;p14"/>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67" name="Google Shape;67;p14"/>
          <p:cNvSpPr/>
          <p:nvPr/>
        </p:nvSpPr>
        <p:spPr>
          <a:xfrm>
            <a:off x="1616150" y="1918500"/>
            <a:ext cx="2603700" cy="1306500"/>
          </a:xfrm>
          <a:prstGeom prst="roundRect">
            <a:avLst>
              <a:gd name="adj" fmla="val 34334"/>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1735825" y="2073850"/>
            <a:ext cx="2393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800">
                <a:solidFill>
                  <a:schemeClr val="lt1"/>
                </a:solidFill>
                <a:latin typeface="Montserrat Black"/>
                <a:ea typeface="Montserrat Black"/>
                <a:cs typeface="Montserrat Black"/>
                <a:sym typeface="Montserrat Black"/>
              </a:rPr>
              <a:t>Deficiência</a:t>
            </a:r>
            <a:endParaRPr sz="2800">
              <a:solidFill>
                <a:schemeClr val="lt1"/>
              </a:solidFill>
              <a:latin typeface="Montserrat Black"/>
              <a:ea typeface="Montserrat Black"/>
              <a:cs typeface="Montserrat Black"/>
              <a:sym typeface="Montserrat Black"/>
            </a:endParaRPr>
          </a:p>
          <a:p>
            <a:pPr marL="0" lvl="0" indent="0" algn="ctr" rtl="0">
              <a:spcBef>
                <a:spcPts val="0"/>
              </a:spcBef>
              <a:spcAft>
                <a:spcPts val="0"/>
              </a:spcAft>
              <a:buNone/>
            </a:pPr>
            <a:r>
              <a:rPr lang="pt-BR" sz="2800">
                <a:solidFill>
                  <a:schemeClr val="lt1"/>
                </a:solidFill>
                <a:latin typeface="Montserrat Black"/>
                <a:ea typeface="Montserrat Black"/>
                <a:cs typeface="Montserrat Black"/>
                <a:sym typeface="Montserrat Black"/>
              </a:rPr>
              <a:t>Visual</a:t>
            </a:r>
            <a:endParaRPr sz="2800">
              <a:solidFill>
                <a:schemeClr val="lt1"/>
              </a:solidFill>
              <a:latin typeface="Montserrat Black"/>
              <a:ea typeface="Montserrat Black"/>
              <a:cs typeface="Montserrat Black"/>
              <a:sym typeface="Montserrat Black"/>
            </a:endParaRPr>
          </a:p>
        </p:txBody>
      </p:sp>
      <p:sp>
        <p:nvSpPr>
          <p:cNvPr id="69" name="Google Shape;69;p14"/>
          <p:cNvSpPr txBox="1"/>
          <p:nvPr/>
        </p:nvSpPr>
        <p:spPr>
          <a:xfrm>
            <a:off x="4219850" y="2089300"/>
            <a:ext cx="2393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800" b="1">
                <a:solidFill>
                  <a:srgbClr val="171E46"/>
                </a:solidFill>
                <a:latin typeface="Montserrat"/>
                <a:ea typeface="Montserrat"/>
                <a:cs typeface="Montserrat"/>
                <a:sym typeface="Montserrat"/>
              </a:rPr>
              <a:t>Doença?</a:t>
            </a:r>
            <a:endParaRPr sz="1800" b="1">
              <a:solidFill>
                <a:srgbClr val="171E46"/>
              </a:solidFill>
              <a:latin typeface="Montserrat"/>
              <a:ea typeface="Montserrat"/>
              <a:cs typeface="Montserrat"/>
              <a:sym typeface="Montserrat"/>
            </a:endParaRPr>
          </a:p>
          <a:p>
            <a:pPr marL="0" lvl="0" indent="0" algn="l" rtl="0">
              <a:spcBef>
                <a:spcPts val="0"/>
              </a:spcBef>
              <a:spcAft>
                <a:spcPts val="0"/>
              </a:spcAft>
              <a:buNone/>
            </a:pPr>
            <a:r>
              <a:rPr lang="pt-BR" sz="1800" b="1">
                <a:solidFill>
                  <a:srgbClr val="171E46"/>
                </a:solidFill>
                <a:latin typeface="Montserrat"/>
                <a:ea typeface="Montserrat"/>
                <a:cs typeface="Montserrat"/>
                <a:sym typeface="Montserrat"/>
              </a:rPr>
              <a:t>Impossíveis?</a:t>
            </a:r>
            <a:endParaRPr sz="1800" b="1">
              <a:solidFill>
                <a:srgbClr val="171E46"/>
              </a:solidFill>
              <a:latin typeface="Montserrat"/>
              <a:ea typeface="Montserrat"/>
              <a:cs typeface="Montserrat"/>
              <a:sym typeface="Montserrat"/>
            </a:endParaRPr>
          </a:p>
          <a:p>
            <a:pPr marL="0" lvl="0" indent="0" algn="l" rtl="0">
              <a:spcBef>
                <a:spcPts val="0"/>
              </a:spcBef>
              <a:spcAft>
                <a:spcPts val="0"/>
              </a:spcAft>
              <a:buNone/>
            </a:pPr>
            <a:r>
              <a:rPr lang="pt-BR" sz="1800" b="1">
                <a:solidFill>
                  <a:srgbClr val="171E46"/>
                </a:solidFill>
                <a:latin typeface="Montserrat"/>
                <a:ea typeface="Montserrat"/>
                <a:cs typeface="Montserrat"/>
                <a:sym typeface="Montserrat"/>
              </a:rPr>
              <a:t>Limitações?</a:t>
            </a:r>
            <a:endParaRPr sz="1800" b="1">
              <a:solidFill>
                <a:srgbClr val="171E46"/>
              </a:solidFill>
              <a:latin typeface="Montserrat"/>
              <a:ea typeface="Montserrat"/>
              <a:cs typeface="Montserrat"/>
              <a:sym typeface="Montserrat"/>
            </a:endParaRPr>
          </a:p>
        </p:txBody>
      </p:sp>
      <p:sp>
        <p:nvSpPr>
          <p:cNvPr id="70" name="Google Shape;70;p14"/>
          <p:cNvSpPr txBox="1"/>
          <p:nvPr/>
        </p:nvSpPr>
        <p:spPr>
          <a:xfrm>
            <a:off x="1320650" y="3524475"/>
            <a:ext cx="6399600" cy="960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a:solidFill>
                  <a:schemeClr val="dk1"/>
                </a:solidFill>
                <a:latin typeface="Montserrat SemiBold"/>
                <a:ea typeface="Montserrat SemiBold"/>
                <a:cs typeface="Montserrat SemiBold"/>
                <a:sym typeface="Montserrat SemiBold"/>
              </a:rPr>
              <a:t>É necessário um olhar mais abrangente para as pessoas, como seres humanos, antes de focar toda a atenção em um único aspecto dessa vida que é tão interessante e valiosa quanto qualquer outra.</a:t>
            </a:r>
            <a:endParaRPr>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2"/>
          <p:cNvPicPr preferRelativeResize="0"/>
          <p:nvPr/>
        </p:nvPicPr>
        <p:blipFill>
          <a:blip r:embed="rId3">
            <a:alphaModFix/>
          </a:blip>
          <a:stretch>
            <a:fillRect/>
          </a:stretch>
        </p:blipFill>
        <p:spPr>
          <a:xfrm>
            <a:off x="0" y="0"/>
            <a:ext cx="9143997" cy="5143490"/>
          </a:xfrm>
          <a:prstGeom prst="rect">
            <a:avLst/>
          </a:prstGeom>
          <a:noFill/>
          <a:ln>
            <a:noFill/>
          </a:ln>
        </p:spPr>
      </p:pic>
      <p:sp>
        <p:nvSpPr>
          <p:cNvPr id="313" name="Google Shape;313;p32"/>
          <p:cNvSpPr txBox="1"/>
          <p:nvPr/>
        </p:nvSpPr>
        <p:spPr>
          <a:xfrm>
            <a:off x="897700" y="674150"/>
            <a:ext cx="6684300" cy="1639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800"/>
              <a:buFont typeface="Times New Roman"/>
              <a:buNone/>
            </a:pPr>
            <a:r>
              <a:rPr lang="pt-BR" sz="2100">
                <a:solidFill>
                  <a:srgbClr val="171E46"/>
                </a:solidFill>
                <a:latin typeface="Montserrat SemiBold"/>
                <a:ea typeface="Montserrat SemiBold"/>
                <a:cs typeface="Montserrat SemiBold"/>
                <a:sym typeface="Montserrat SemiBold"/>
              </a:rPr>
              <a:t>O ideal seria que todo material da Escola Sabatina utilizado pelos professores fosse traduzido para Libras - seja por tradução humana (intérpretes) ou, em último caso, por tradução mecânica por aplicativos como: </a:t>
            </a:r>
            <a:endParaRPr sz="3200">
              <a:solidFill>
                <a:srgbClr val="171E46"/>
              </a:solidFill>
              <a:latin typeface="Montserrat SemiBold"/>
              <a:ea typeface="Montserrat SemiBold"/>
              <a:cs typeface="Montserrat SemiBold"/>
              <a:sym typeface="Montserrat SemiBold"/>
            </a:endParaRPr>
          </a:p>
        </p:txBody>
      </p:sp>
      <p:sp>
        <p:nvSpPr>
          <p:cNvPr id="314" name="Google Shape;314;p32"/>
          <p:cNvSpPr txBox="1"/>
          <p:nvPr/>
        </p:nvSpPr>
        <p:spPr>
          <a:xfrm>
            <a:off x="1457700" y="2415800"/>
            <a:ext cx="6399600" cy="1937400"/>
          </a:xfrm>
          <a:prstGeom prst="rect">
            <a:avLst/>
          </a:prstGeom>
          <a:noFill/>
          <a:ln>
            <a:noFill/>
          </a:ln>
        </p:spPr>
        <p:txBody>
          <a:bodyPr spcFirstLastPara="1" wrap="square" lIns="91425" tIns="91425" rIns="91425" bIns="91425" anchor="t" anchorCtr="0">
            <a:spAutoFit/>
          </a:bodyPr>
          <a:lstStyle/>
          <a:p>
            <a:pPr marL="228600" lvl="0" indent="-342900" algn="l" rtl="0">
              <a:lnSpc>
                <a:spcPct val="90000"/>
              </a:lnSpc>
              <a:spcBef>
                <a:spcPts val="0"/>
              </a:spcBef>
              <a:spcAft>
                <a:spcPts val="0"/>
              </a:spcAft>
              <a:buClr>
                <a:schemeClr val="dk1"/>
              </a:buClr>
              <a:buSzPts val="3600"/>
              <a:buFont typeface="Montserrat ExtraBold"/>
              <a:buChar char="•"/>
            </a:pPr>
            <a:r>
              <a:rPr lang="pt-BR" sz="3600">
                <a:solidFill>
                  <a:schemeClr val="dk1"/>
                </a:solidFill>
                <a:latin typeface="Montserrat ExtraBold"/>
                <a:ea typeface="Montserrat ExtraBold"/>
                <a:cs typeface="Montserrat ExtraBold"/>
                <a:sym typeface="Montserrat ExtraBold"/>
              </a:rPr>
              <a:t>VLibras</a:t>
            </a:r>
            <a:endParaRPr sz="3600">
              <a:solidFill>
                <a:schemeClr val="dk1"/>
              </a:solidFill>
              <a:latin typeface="Montserrat ExtraBold"/>
              <a:ea typeface="Montserrat ExtraBold"/>
              <a:cs typeface="Montserrat ExtraBold"/>
              <a:sym typeface="Montserrat ExtraBold"/>
            </a:endParaRPr>
          </a:p>
          <a:p>
            <a:pPr marL="228600" lvl="0" indent="-342900" algn="l" rtl="0">
              <a:lnSpc>
                <a:spcPct val="90000"/>
              </a:lnSpc>
              <a:spcBef>
                <a:spcPts val="1000"/>
              </a:spcBef>
              <a:spcAft>
                <a:spcPts val="0"/>
              </a:spcAft>
              <a:buClr>
                <a:schemeClr val="dk1"/>
              </a:buClr>
              <a:buSzPts val="3600"/>
              <a:buFont typeface="Montserrat ExtraBold"/>
              <a:buChar char="•"/>
            </a:pPr>
            <a:r>
              <a:rPr lang="pt-BR" sz="3600">
                <a:solidFill>
                  <a:schemeClr val="dk1"/>
                </a:solidFill>
                <a:latin typeface="Montserrat ExtraBold"/>
                <a:ea typeface="Montserrat ExtraBold"/>
                <a:cs typeface="Montserrat ExtraBold"/>
                <a:sym typeface="Montserrat ExtraBold"/>
              </a:rPr>
              <a:t>HandTalk</a:t>
            </a:r>
            <a:endParaRPr sz="3600">
              <a:solidFill>
                <a:schemeClr val="dk1"/>
              </a:solidFill>
              <a:latin typeface="Montserrat ExtraBold"/>
              <a:ea typeface="Montserrat ExtraBold"/>
              <a:cs typeface="Montserrat ExtraBold"/>
              <a:sym typeface="Montserrat ExtraBold"/>
            </a:endParaRPr>
          </a:p>
          <a:p>
            <a:pPr marL="228600" lvl="0" indent="-342900" algn="l" rtl="0">
              <a:lnSpc>
                <a:spcPct val="90000"/>
              </a:lnSpc>
              <a:spcBef>
                <a:spcPts val="1000"/>
              </a:spcBef>
              <a:spcAft>
                <a:spcPts val="0"/>
              </a:spcAft>
              <a:buClr>
                <a:schemeClr val="dk1"/>
              </a:buClr>
              <a:buSzPts val="3600"/>
              <a:buFont typeface="Montserrat ExtraBold"/>
              <a:buChar char="•"/>
            </a:pPr>
            <a:r>
              <a:rPr lang="pt-BR" sz="3600">
                <a:solidFill>
                  <a:schemeClr val="dk1"/>
                </a:solidFill>
                <a:latin typeface="Montserrat ExtraBold"/>
                <a:ea typeface="Montserrat ExtraBold"/>
                <a:cs typeface="Montserrat ExtraBold"/>
                <a:sym typeface="Montserrat ExtraBold"/>
              </a:rPr>
              <a:t>ProDeaf</a:t>
            </a:r>
            <a:endParaRPr sz="3600">
              <a:solidFill>
                <a:schemeClr val="dk1"/>
              </a:solidFill>
              <a:latin typeface="Montserrat ExtraBold"/>
              <a:ea typeface="Montserrat ExtraBold"/>
              <a:cs typeface="Montserrat ExtraBold"/>
              <a:sym typeface="Montserrat ExtraBold"/>
            </a:endParaRPr>
          </a:p>
        </p:txBody>
      </p:sp>
      <p:pic>
        <p:nvPicPr>
          <p:cNvPr id="315" name="Google Shape;315;p32"/>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316" name="Google Shape;316;p32"/>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317" name="Google Shape;317;p32"/>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18" name="Google Shape;318;p32"/>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19" name="Google Shape;319;p32"/>
          <p:cNvPicPr preferRelativeResize="0"/>
          <p:nvPr/>
        </p:nvPicPr>
        <p:blipFill>
          <a:blip r:embed="rId5">
            <a:alphaModFix/>
          </a:blip>
          <a:stretch>
            <a:fillRect/>
          </a:stretch>
        </p:blipFill>
        <p:spPr>
          <a:xfrm>
            <a:off x="7098025" y="4059750"/>
            <a:ext cx="2235734" cy="1257601"/>
          </a:xfrm>
          <a:prstGeom prst="rect">
            <a:avLst/>
          </a:prstGeom>
          <a:noFill/>
          <a:ln>
            <a:noFill/>
          </a:ln>
        </p:spPr>
      </p:pic>
      <p:pic>
        <p:nvPicPr>
          <p:cNvPr id="320" name="Google Shape;320;p32"/>
          <p:cNvPicPr preferRelativeResize="0"/>
          <p:nvPr/>
        </p:nvPicPr>
        <p:blipFill>
          <a:blip r:embed="rId6">
            <a:alphaModFix/>
          </a:blip>
          <a:stretch>
            <a:fillRect/>
          </a:stretch>
        </p:blipFill>
        <p:spPr>
          <a:xfrm>
            <a:off x="3894325" y="2023925"/>
            <a:ext cx="3119575" cy="3119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3"/>
          <p:cNvPicPr preferRelativeResize="0"/>
          <p:nvPr/>
        </p:nvPicPr>
        <p:blipFill>
          <a:blip r:embed="rId3">
            <a:alphaModFix/>
          </a:blip>
          <a:stretch>
            <a:fillRect/>
          </a:stretch>
        </p:blipFill>
        <p:spPr>
          <a:xfrm>
            <a:off x="0" y="0"/>
            <a:ext cx="9143997" cy="5143490"/>
          </a:xfrm>
          <a:prstGeom prst="rect">
            <a:avLst/>
          </a:prstGeom>
          <a:noFill/>
          <a:ln>
            <a:noFill/>
          </a:ln>
        </p:spPr>
      </p:pic>
      <p:sp>
        <p:nvSpPr>
          <p:cNvPr id="326" name="Google Shape;326;p33"/>
          <p:cNvSpPr txBox="1"/>
          <p:nvPr/>
        </p:nvSpPr>
        <p:spPr>
          <a:xfrm>
            <a:off x="897700" y="597950"/>
            <a:ext cx="52704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000"/>
              <a:buFont typeface="Times New Roman"/>
              <a:buNone/>
            </a:pPr>
            <a:r>
              <a:rPr lang="pt-BR" sz="3100">
                <a:solidFill>
                  <a:srgbClr val="171E46"/>
                </a:solidFill>
                <a:latin typeface="Montserrat ExtraBold"/>
                <a:ea typeface="Montserrat ExtraBold"/>
                <a:cs typeface="Montserrat ExtraBold"/>
                <a:sym typeface="Montserrat ExtraBold"/>
              </a:rPr>
              <a:t>A recepção na sala da Escola Sabatina infantil</a:t>
            </a:r>
            <a:endParaRPr sz="4000">
              <a:solidFill>
                <a:srgbClr val="171E46"/>
              </a:solidFill>
              <a:latin typeface="Montserrat ExtraBold"/>
              <a:ea typeface="Montserrat ExtraBold"/>
              <a:cs typeface="Montserrat ExtraBold"/>
              <a:sym typeface="Montserrat ExtraBold"/>
            </a:endParaRPr>
          </a:p>
        </p:txBody>
      </p:sp>
      <p:sp>
        <p:nvSpPr>
          <p:cNvPr id="327" name="Google Shape;327;p33"/>
          <p:cNvSpPr txBox="1"/>
          <p:nvPr/>
        </p:nvSpPr>
        <p:spPr>
          <a:xfrm>
            <a:off x="1310725" y="1652000"/>
            <a:ext cx="6399600" cy="129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800"/>
              <a:buFont typeface="Arial"/>
              <a:buNone/>
            </a:pPr>
            <a:r>
              <a:rPr lang="pt-BR" sz="1600">
                <a:solidFill>
                  <a:schemeClr val="dk1"/>
                </a:solidFill>
                <a:latin typeface="Montserrat Medium"/>
                <a:ea typeface="Montserrat Medium"/>
                <a:cs typeface="Montserrat Medium"/>
                <a:sym typeface="Montserrat Medium"/>
              </a:rPr>
              <a:t>Deve-se cumprimentar a criança surda em sua língua, por isso, o professor poderá treinar as crianças da sala com alguns cumprimentos básicos em língua de sinais. Se na recepção isso ocorrer, a criança surda será motivada a aguardar ansiosamente pelas demais partes do programa.</a:t>
            </a:r>
            <a:endParaRPr sz="1200">
              <a:solidFill>
                <a:schemeClr val="dk1"/>
              </a:solidFill>
              <a:latin typeface="Montserrat Medium"/>
              <a:ea typeface="Montserrat Medium"/>
              <a:cs typeface="Montserrat Medium"/>
              <a:sym typeface="Montserrat Medium"/>
            </a:endParaRPr>
          </a:p>
        </p:txBody>
      </p:sp>
      <p:pic>
        <p:nvPicPr>
          <p:cNvPr id="328" name="Google Shape;328;p33"/>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329" name="Google Shape;329;p33"/>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330" name="Google Shape;330;p33"/>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31" name="Google Shape;331;p33"/>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32" name="Google Shape;332;p33"/>
          <p:cNvPicPr preferRelativeResize="0"/>
          <p:nvPr/>
        </p:nvPicPr>
        <p:blipFill>
          <a:blip r:embed="rId5">
            <a:alphaModFix/>
          </a:blip>
          <a:stretch>
            <a:fillRect/>
          </a:stretch>
        </p:blipFill>
        <p:spPr>
          <a:xfrm>
            <a:off x="7098025" y="4059750"/>
            <a:ext cx="2235734" cy="1257601"/>
          </a:xfrm>
          <a:prstGeom prst="rect">
            <a:avLst/>
          </a:prstGeom>
          <a:noFill/>
          <a:ln>
            <a:noFill/>
          </a:ln>
        </p:spPr>
      </p:pic>
      <p:pic>
        <p:nvPicPr>
          <p:cNvPr id="333" name="Google Shape;333;p33"/>
          <p:cNvPicPr preferRelativeResize="0"/>
          <p:nvPr/>
        </p:nvPicPr>
        <p:blipFill>
          <a:blip r:embed="rId6">
            <a:alphaModFix/>
          </a:blip>
          <a:stretch>
            <a:fillRect/>
          </a:stretch>
        </p:blipFill>
        <p:spPr>
          <a:xfrm>
            <a:off x="2275600" y="2945000"/>
            <a:ext cx="1683825" cy="1683825"/>
          </a:xfrm>
          <a:prstGeom prst="rect">
            <a:avLst/>
          </a:prstGeom>
          <a:noFill/>
          <a:ln>
            <a:noFill/>
          </a:ln>
        </p:spPr>
      </p:pic>
      <p:pic>
        <p:nvPicPr>
          <p:cNvPr id="334" name="Google Shape;334;p33"/>
          <p:cNvPicPr preferRelativeResize="0"/>
          <p:nvPr/>
        </p:nvPicPr>
        <p:blipFill>
          <a:blip r:embed="rId7">
            <a:alphaModFix/>
          </a:blip>
          <a:stretch>
            <a:fillRect/>
          </a:stretch>
        </p:blipFill>
        <p:spPr>
          <a:xfrm>
            <a:off x="4227225" y="2945000"/>
            <a:ext cx="1284452" cy="1683827"/>
          </a:xfrm>
          <a:prstGeom prst="rect">
            <a:avLst/>
          </a:prstGeom>
          <a:noFill/>
          <a:ln>
            <a:noFill/>
          </a:ln>
        </p:spPr>
      </p:pic>
      <p:pic>
        <p:nvPicPr>
          <p:cNvPr id="335" name="Google Shape;335;p33"/>
          <p:cNvPicPr preferRelativeResize="0"/>
          <p:nvPr/>
        </p:nvPicPr>
        <p:blipFill>
          <a:blip r:embed="rId8">
            <a:alphaModFix/>
          </a:blip>
          <a:stretch>
            <a:fillRect/>
          </a:stretch>
        </p:blipFill>
        <p:spPr>
          <a:xfrm>
            <a:off x="5856628" y="2890775"/>
            <a:ext cx="1485117" cy="1683824"/>
          </a:xfrm>
          <a:prstGeom prst="rect">
            <a:avLst/>
          </a:prstGeom>
          <a:noFill/>
          <a:ln>
            <a:noFill/>
          </a:ln>
        </p:spPr>
      </p:pic>
      <p:pic>
        <p:nvPicPr>
          <p:cNvPr id="336" name="Google Shape;336;p33"/>
          <p:cNvPicPr preferRelativeResize="0"/>
          <p:nvPr/>
        </p:nvPicPr>
        <p:blipFill>
          <a:blip r:embed="rId9">
            <a:alphaModFix/>
          </a:blip>
          <a:stretch>
            <a:fillRect/>
          </a:stretch>
        </p:blipFill>
        <p:spPr>
          <a:xfrm>
            <a:off x="1060125" y="2890775"/>
            <a:ext cx="1683825" cy="1683825"/>
          </a:xfrm>
          <a:prstGeom prst="rect">
            <a:avLst/>
          </a:prstGeom>
          <a:noFill/>
          <a:ln>
            <a:noFill/>
          </a:ln>
        </p:spPr>
      </p:pic>
      <p:sp>
        <p:nvSpPr>
          <p:cNvPr id="337" name="Google Shape;337;p33"/>
          <p:cNvSpPr/>
          <p:nvPr/>
        </p:nvSpPr>
        <p:spPr>
          <a:xfrm>
            <a:off x="1430450" y="4484075"/>
            <a:ext cx="2529000" cy="447900"/>
          </a:xfrm>
          <a:prstGeom prst="rect">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4352425" y="4464600"/>
            <a:ext cx="3103800" cy="447900"/>
          </a:xfrm>
          <a:prstGeom prst="rect">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txBox="1"/>
          <p:nvPr/>
        </p:nvSpPr>
        <p:spPr>
          <a:xfrm>
            <a:off x="1430450" y="4412825"/>
            <a:ext cx="2474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400">
                <a:solidFill>
                  <a:schemeClr val="lt1"/>
                </a:solidFill>
                <a:latin typeface="Montserrat Black"/>
                <a:ea typeface="Montserrat Black"/>
                <a:cs typeface="Montserrat Black"/>
                <a:sym typeface="Montserrat Black"/>
              </a:rPr>
              <a:t>Bom dia</a:t>
            </a:r>
            <a:endParaRPr sz="2400">
              <a:solidFill>
                <a:schemeClr val="lt1"/>
              </a:solidFill>
              <a:latin typeface="Montserrat Black"/>
              <a:ea typeface="Montserrat Black"/>
              <a:cs typeface="Montserrat Black"/>
              <a:sym typeface="Montserrat Black"/>
            </a:endParaRPr>
          </a:p>
        </p:txBody>
      </p:sp>
      <p:sp>
        <p:nvSpPr>
          <p:cNvPr id="340" name="Google Shape;340;p33"/>
          <p:cNvSpPr txBox="1"/>
          <p:nvPr/>
        </p:nvSpPr>
        <p:spPr>
          <a:xfrm>
            <a:off x="4382450" y="4412825"/>
            <a:ext cx="3103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400">
                <a:solidFill>
                  <a:schemeClr val="lt1"/>
                </a:solidFill>
                <a:latin typeface="Montserrat Black"/>
                <a:ea typeface="Montserrat Black"/>
                <a:cs typeface="Montserrat Black"/>
                <a:sym typeface="Montserrat Black"/>
              </a:rPr>
              <a:t>Feliz sábado</a:t>
            </a:r>
            <a:endParaRPr sz="2400">
              <a:solidFill>
                <a:schemeClr val="lt1"/>
              </a:solidFill>
              <a:latin typeface="Montserrat Black"/>
              <a:ea typeface="Montserrat Black"/>
              <a:cs typeface="Montserrat Black"/>
              <a:sym typeface="Montserrat Black"/>
            </a:endParaRPr>
          </a:p>
        </p:txBody>
      </p:sp>
      <p:sp>
        <p:nvSpPr>
          <p:cNvPr id="341" name="Google Shape;341;p33"/>
          <p:cNvSpPr/>
          <p:nvPr/>
        </p:nvSpPr>
        <p:spPr>
          <a:xfrm rot="-174294">
            <a:off x="2177900" y="3276827"/>
            <a:ext cx="343341" cy="140884"/>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rot="-1729568">
            <a:off x="2177958" y="3124424"/>
            <a:ext cx="343459" cy="140856"/>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rot="1544201">
            <a:off x="2177847" y="3429229"/>
            <a:ext cx="343362" cy="140887"/>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rot="5588946">
            <a:off x="4810893" y="3835709"/>
            <a:ext cx="682631" cy="140916"/>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rot="4641388">
            <a:off x="4277526" y="3911969"/>
            <a:ext cx="682551" cy="140832"/>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rot="-174093">
            <a:off x="6601759" y="3287378"/>
            <a:ext cx="219281" cy="133379"/>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rot="174093" flipH="1">
            <a:off x="6144559" y="3287378"/>
            <a:ext cx="219281" cy="133379"/>
          </a:xfrm>
          <a:prstGeom prst="rightArrow">
            <a:avLst>
              <a:gd name="adj1" fmla="val 19310"/>
              <a:gd name="adj2" fmla="val 54278"/>
            </a:avLst>
          </a:prstGeom>
          <a:solidFill>
            <a:srgbClr val="171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4"/>
          <p:cNvPicPr preferRelativeResize="0"/>
          <p:nvPr/>
        </p:nvPicPr>
        <p:blipFill>
          <a:blip r:embed="rId3">
            <a:alphaModFix/>
          </a:blip>
          <a:stretch>
            <a:fillRect/>
          </a:stretch>
        </p:blipFill>
        <p:spPr>
          <a:xfrm>
            <a:off x="0" y="0"/>
            <a:ext cx="9143997" cy="5143490"/>
          </a:xfrm>
          <a:prstGeom prst="rect">
            <a:avLst/>
          </a:prstGeom>
          <a:noFill/>
          <a:ln>
            <a:noFill/>
          </a:ln>
        </p:spPr>
      </p:pic>
      <p:sp>
        <p:nvSpPr>
          <p:cNvPr id="353" name="Google Shape;353;p34"/>
          <p:cNvSpPr txBox="1"/>
          <p:nvPr/>
        </p:nvSpPr>
        <p:spPr>
          <a:xfrm>
            <a:off x="810900" y="290500"/>
            <a:ext cx="6399600" cy="1639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000"/>
              <a:buFont typeface="Times New Roman"/>
              <a:buNone/>
            </a:pPr>
            <a:r>
              <a:rPr lang="pt-BR" sz="3500">
                <a:solidFill>
                  <a:srgbClr val="171E46"/>
                </a:solidFill>
                <a:latin typeface="Montserrat Black"/>
                <a:ea typeface="Montserrat Black"/>
                <a:cs typeface="Montserrat Black"/>
                <a:sym typeface="Montserrat Black"/>
              </a:rPr>
              <a:t>Lição – contação de história para crianças surdas</a:t>
            </a:r>
            <a:endParaRPr sz="3500">
              <a:solidFill>
                <a:srgbClr val="171E46"/>
              </a:solidFill>
              <a:latin typeface="Montserrat Black"/>
              <a:ea typeface="Montserrat Black"/>
              <a:cs typeface="Montserrat Black"/>
              <a:sym typeface="Montserrat Black"/>
            </a:endParaRPr>
          </a:p>
        </p:txBody>
      </p:sp>
      <p:sp>
        <p:nvSpPr>
          <p:cNvPr id="354" name="Google Shape;354;p34"/>
          <p:cNvSpPr txBox="1"/>
          <p:nvPr/>
        </p:nvSpPr>
        <p:spPr>
          <a:xfrm>
            <a:off x="1386925" y="1956800"/>
            <a:ext cx="6399600" cy="1542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a:solidFill>
                  <a:schemeClr val="dk1"/>
                </a:solidFill>
                <a:latin typeface="Montserrat Medium"/>
                <a:ea typeface="Montserrat Medium"/>
                <a:cs typeface="Montserrat Medium"/>
                <a:sym typeface="Montserrat Medium"/>
              </a:rPr>
              <a:t>Lembre-se de que a experiência do mundo dos surdos é principalmente visual, então utilize recursos visuais para representar as histórias bíblicas e o assunto principal da lição. Procure no Youtube se existe algum material da história da semana em Libras, ou poderá solicitar algum intérprete de sua igreja que prepare um material em vídeo com o resumo da lição da semana para enviar ao seu aluno.</a:t>
            </a:r>
            <a:endParaRPr>
              <a:solidFill>
                <a:schemeClr val="dk1"/>
              </a:solidFill>
              <a:latin typeface="Montserrat Medium"/>
              <a:ea typeface="Montserrat Medium"/>
              <a:cs typeface="Montserrat Medium"/>
              <a:sym typeface="Montserrat Medium"/>
            </a:endParaRPr>
          </a:p>
        </p:txBody>
      </p:sp>
      <p:pic>
        <p:nvPicPr>
          <p:cNvPr id="355" name="Google Shape;355;p34"/>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356" name="Google Shape;356;p34"/>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357" name="Google Shape;357;p34"/>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58" name="Google Shape;358;p34"/>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59" name="Google Shape;359;p34"/>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360" name="Google Shape;360;p34"/>
          <p:cNvSpPr txBox="1"/>
          <p:nvPr/>
        </p:nvSpPr>
        <p:spPr>
          <a:xfrm>
            <a:off x="1244450" y="3657600"/>
            <a:ext cx="69954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500" u="sng">
                <a:solidFill>
                  <a:srgbClr val="0000FF"/>
                </a:solidFill>
                <a:latin typeface="Montserrat Medium"/>
                <a:ea typeface="Montserrat Medium"/>
                <a:cs typeface="Montserrat Medium"/>
                <a:sym typeface="Montserrat Medium"/>
                <a:hlinkClick r:id="rId6">
                  <a:extLst>
                    <a:ext uri="{A12FA001-AC4F-418D-AE19-62706E023703}">
                      <ahyp:hlinkClr xmlns:ahyp="http://schemas.microsoft.com/office/drawing/2018/hyperlinkcolor" val="tx"/>
                    </a:ext>
                  </a:extLst>
                </a:hlinkClick>
              </a:rPr>
              <a:t>Dicas: https://surdosadventistas.com.br/historias-infantis-escola-sabatina/</a:t>
            </a:r>
            <a:endParaRPr sz="1100">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p:cNvPicPr preferRelativeResize="0"/>
          <p:nvPr/>
        </p:nvPicPr>
        <p:blipFill>
          <a:blip r:embed="rId3">
            <a:alphaModFix/>
          </a:blip>
          <a:stretch>
            <a:fillRect/>
          </a:stretch>
        </p:blipFill>
        <p:spPr>
          <a:xfrm>
            <a:off x="0" y="0"/>
            <a:ext cx="9143997" cy="5143490"/>
          </a:xfrm>
          <a:prstGeom prst="rect">
            <a:avLst/>
          </a:prstGeom>
          <a:noFill/>
          <a:ln>
            <a:noFill/>
          </a:ln>
        </p:spPr>
      </p:pic>
      <p:pic>
        <p:nvPicPr>
          <p:cNvPr id="366" name="Google Shape;366;p35" descr="Código QR&#10;&#10;Descrição gerada automaticamente"/>
          <p:cNvPicPr preferRelativeResize="0"/>
          <p:nvPr/>
        </p:nvPicPr>
        <p:blipFill rotWithShape="1">
          <a:blip r:embed="rId4">
            <a:alphaModFix/>
          </a:blip>
          <a:srcRect/>
          <a:stretch/>
        </p:blipFill>
        <p:spPr>
          <a:xfrm>
            <a:off x="6429751" y="2092932"/>
            <a:ext cx="1608773" cy="1944111"/>
          </a:xfrm>
          <a:prstGeom prst="rect">
            <a:avLst/>
          </a:prstGeom>
          <a:noFill/>
          <a:ln>
            <a:noFill/>
          </a:ln>
        </p:spPr>
      </p:pic>
      <p:sp>
        <p:nvSpPr>
          <p:cNvPr id="367" name="Google Shape;367;p35"/>
          <p:cNvSpPr txBox="1"/>
          <p:nvPr/>
        </p:nvSpPr>
        <p:spPr>
          <a:xfrm>
            <a:off x="516700" y="369350"/>
            <a:ext cx="4941300" cy="641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300">
                <a:solidFill>
                  <a:srgbClr val="171E46"/>
                </a:solidFill>
                <a:latin typeface="Montserrat ExtraBold"/>
                <a:ea typeface="Montserrat ExtraBold"/>
                <a:cs typeface="Montserrat ExtraBold"/>
                <a:sym typeface="Montserrat ExtraBold"/>
              </a:rPr>
              <a:t>Momento de louvor</a:t>
            </a:r>
            <a:endParaRPr sz="2900">
              <a:solidFill>
                <a:srgbClr val="171E46"/>
              </a:solidFill>
              <a:latin typeface="Montserrat ExtraBold"/>
              <a:ea typeface="Montserrat ExtraBold"/>
              <a:cs typeface="Montserrat ExtraBold"/>
              <a:sym typeface="Montserrat ExtraBold"/>
            </a:endParaRPr>
          </a:p>
        </p:txBody>
      </p:sp>
      <p:sp>
        <p:nvSpPr>
          <p:cNvPr id="368" name="Google Shape;368;p35"/>
          <p:cNvSpPr txBox="1"/>
          <p:nvPr/>
        </p:nvSpPr>
        <p:spPr>
          <a:xfrm>
            <a:off x="1234525" y="1118600"/>
            <a:ext cx="4941300" cy="1805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300">
                <a:solidFill>
                  <a:schemeClr val="dk1"/>
                </a:solidFill>
                <a:latin typeface="Montserrat Medium"/>
                <a:ea typeface="Montserrat Medium"/>
                <a:cs typeface="Montserrat Medium"/>
                <a:sym typeface="Montserrat Medium"/>
              </a:rPr>
              <a:t>No momento de louvor da Escola Sabatina, o professor poderá escolher músicas infantis que tenham vídeos com tradução para Libras e ensinar para todas as crianças. Ensinar passo a passo explicando o significado dos sinais. Sugere-se que, de preferência, escolha as músicas que tenham as palavras Jesus, louvar, Espírito Santo, amém e Deus, pois essas palavras são simples de sinalizar, o que facilita o aprendizado por crianças de diferentes faixas etárias.</a:t>
            </a:r>
            <a:endParaRPr sz="1300">
              <a:solidFill>
                <a:schemeClr val="dk1"/>
              </a:solidFill>
              <a:latin typeface="Montserrat Medium"/>
              <a:ea typeface="Montserrat Medium"/>
              <a:cs typeface="Montserrat Medium"/>
              <a:sym typeface="Montserrat Medium"/>
            </a:endParaRPr>
          </a:p>
        </p:txBody>
      </p:sp>
      <p:pic>
        <p:nvPicPr>
          <p:cNvPr id="369" name="Google Shape;369;p35"/>
          <p:cNvPicPr preferRelativeResize="0"/>
          <p:nvPr/>
        </p:nvPicPr>
        <p:blipFill>
          <a:blip r:embed="rId5">
            <a:alphaModFix/>
          </a:blip>
          <a:stretch>
            <a:fillRect/>
          </a:stretch>
        </p:blipFill>
        <p:spPr>
          <a:xfrm rot="7111070">
            <a:off x="-501345" y="2878830"/>
            <a:ext cx="1546631" cy="1546610"/>
          </a:xfrm>
          <a:prstGeom prst="rect">
            <a:avLst/>
          </a:prstGeom>
          <a:noFill/>
          <a:ln>
            <a:noFill/>
          </a:ln>
        </p:spPr>
      </p:pic>
      <p:pic>
        <p:nvPicPr>
          <p:cNvPr id="370" name="Google Shape;370;p35"/>
          <p:cNvPicPr preferRelativeResize="0"/>
          <p:nvPr/>
        </p:nvPicPr>
        <p:blipFill>
          <a:blip r:embed="rId5">
            <a:alphaModFix/>
          </a:blip>
          <a:stretch>
            <a:fillRect/>
          </a:stretch>
        </p:blipFill>
        <p:spPr>
          <a:xfrm rot="-7109003">
            <a:off x="7524406" y="15304"/>
            <a:ext cx="1546627" cy="1546609"/>
          </a:xfrm>
          <a:prstGeom prst="rect">
            <a:avLst/>
          </a:prstGeom>
          <a:noFill/>
          <a:ln>
            <a:noFill/>
          </a:ln>
        </p:spPr>
      </p:pic>
      <p:pic>
        <p:nvPicPr>
          <p:cNvPr id="371" name="Google Shape;371;p35"/>
          <p:cNvPicPr preferRelativeResize="0"/>
          <p:nvPr/>
        </p:nvPicPr>
        <p:blipFill>
          <a:blip r:embed="rId5">
            <a:alphaModFix/>
          </a:blip>
          <a:stretch>
            <a:fillRect/>
          </a:stretch>
        </p:blipFill>
        <p:spPr>
          <a:xfrm rot="-552112">
            <a:off x="8305802" y="3179881"/>
            <a:ext cx="1105623" cy="1105615"/>
          </a:xfrm>
          <a:prstGeom prst="rect">
            <a:avLst/>
          </a:prstGeom>
          <a:noFill/>
          <a:ln>
            <a:noFill/>
          </a:ln>
        </p:spPr>
      </p:pic>
      <p:pic>
        <p:nvPicPr>
          <p:cNvPr id="372" name="Google Shape;372;p35"/>
          <p:cNvPicPr preferRelativeResize="0"/>
          <p:nvPr/>
        </p:nvPicPr>
        <p:blipFill>
          <a:blip r:embed="rId5">
            <a:alphaModFix/>
          </a:blip>
          <a:stretch>
            <a:fillRect/>
          </a:stretch>
        </p:blipFill>
        <p:spPr>
          <a:xfrm rot="-2455811">
            <a:off x="-346274" y="1270830"/>
            <a:ext cx="1105623" cy="1105615"/>
          </a:xfrm>
          <a:prstGeom prst="rect">
            <a:avLst/>
          </a:prstGeom>
          <a:noFill/>
          <a:ln>
            <a:noFill/>
          </a:ln>
        </p:spPr>
      </p:pic>
      <p:pic>
        <p:nvPicPr>
          <p:cNvPr id="373" name="Google Shape;373;p35"/>
          <p:cNvPicPr preferRelativeResize="0"/>
          <p:nvPr/>
        </p:nvPicPr>
        <p:blipFill>
          <a:blip r:embed="rId6">
            <a:alphaModFix/>
          </a:blip>
          <a:stretch>
            <a:fillRect/>
          </a:stretch>
        </p:blipFill>
        <p:spPr>
          <a:xfrm>
            <a:off x="7098025" y="4059750"/>
            <a:ext cx="2235734" cy="1257601"/>
          </a:xfrm>
          <a:prstGeom prst="rect">
            <a:avLst/>
          </a:prstGeom>
          <a:noFill/>
          <a:ln>
            <a:noFill/>
          </a:ln>
        </p:spPr>
      </p:pic>
      <p:sp>
        <p:nvSpPr>
          <p:cNvPr id="374" name="Google Shape;374;p35"/>
          <p:cNvSpPr txBox="1"/>
          <p:nvPr/>
        </p:nvSpPr>
        <p:spPr>
          <a:xfrm>
            <a:off x="6115147" y="3983550"/>
            <a:ext cx="2351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600" b="1">
                <a:solidFill>
                  <a:schemeClr val="dk1"/>
                </a:solidFill>
                <a:latin typeface="Montserrat"/>
                <a:ea typeface="Montserrat"/>
                <a:cs typeface="Montserrat"/>
                <a:sym typeface="Montserrat"/>
              </a:rPr>
              <a:t>Sinais oficiais IASD.</a:t>
            </a:r>
            <a:endParaRPr sz="1200" b="1">
              <a:latin typeface="Montserrat"/>
              <a:ea typeface="Montserrat"/>
              <a:cs typeface="Montserrat"/>
              <a:sym typeface="Montserrat"/>
            </a:endParaRPr>
          </a:p>
        </p:txBody>
      </p:sp>
      <p:sp>
        <p:nvSpPr>
          <p:cNvPr id="375" name="Google Shape;375;p35"/>
          <p:cNvSpPr txBox="1"/>
          <p:nvPr/>
        </p:nvSpPr>
        <p:spPr>
          <a:xfrm>
            <a:off x="1830825" y="3107750"/>
            <a:ext cx="3611400" cy="1217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2000">
                <a:solidFill>
                  <a:schemeClr val="dk1"/>
                </a:solidFill>
                <a:latin typeface="Montserrat Medium"/>
                <a:ea typeface="Montserrat Medium"/>
                <a:cs typeface="Montserrat Medium"/>
                <a:sym typeface="Montserrat Medium"/>
              </a:rPr>
              <a:t>Dicas:</a:t>
            </a:r>
            <a:endParaRPr sz="2800">
              <a:solidFill>
                <a:schemeClr val="dk1"/>
              </a:solidFill>
              <a:latin typeface="Montserrat Medium"/>
              <a:ea typeface="Montserrat Medium"/>
              <a:cs typeface="Montserrat Medium"/>
              <a:sym typeface="Montserrat Medium"/>
            </a:endParaRPr>
          </a:p>
          <a:p>
            <a:pPr marL="228600" lvl="0" indent="-228600" algn="l" rtl="0">
              <a:lnSpc>
                <a:spcPct val="90000"/>
              </a:lnSpc>
              <a:spcBef>
                <a:spcPts val="1000"/>
              </a:spcBef>
              <a:spcAft>
                <a:spcPts val="0"/>
              </a:spcAft>
              <a:buClr>
                <a:schemeClr val="dk1"/>
              </a:buClr>
              <a:buSzPts val="1800"/>
              <a:buFont typeface="Montserrat ExtraBold"/>
              <a:buChar char="•"/>
            </a:pPr>
            <a:r>
              <a:rPr lang="pt-BR" sz="1800">
                <a:solidFill>
                  <a:schemeClr val="dk1"/>
                </a:solidFill>
                <a:latin typeface="Montserrat ExtraBold"/>
                <a:ea typeface="Montserrat ExtraBold"/>
                <a:cs typeface="Montserrat ExtraBold"/>
                <a:sym typeface="Montserrat ExtraBold"/>
              </a:rPr>
              <a:t>Minha vida é uma viagem.</a:t>
            </a:r>
            <a:endParaRPr sz="1800">
              <a:solidFill>
                <a:schemeClr val="dk1"/>
              </a:solidFill>
              <a:latin typeface="Montserrat ExtraBold"/>
              <a:ea typeface="Montserrat ExtraBold"/>
              <a:cs typeface="Montserrat ExtraBold"/>
              <a:sym typeface="Montserrat ExtraBold"/>
            </a:endParaRPr>
          </a:p>
          <a:p>
            <a:pPr marL="228600" lvl="0" indent="-228600" algn="l" rtl="0">
              <a:lnSpc>
                <a:spcPct val="90000"/>
              </a:lnSpc>
              <a:spcBef>
                <a:spcPts val="1000"/>
              </a:spcBef>
              <a:spcAft>
                <a:spcPts val="0"/>
              </a:spcAft>
              <a:buClr>
                <a:schemeClr val="dk1"/>
              </a:buClr>
              <a:buSzPts val="1800"/>
              <a:buFont typeface="Montserrat ExtraBold"/>
              <a:buChar char="•"/>
            </a:pPr>
            <a:r>
              <a:rPr lang="pt-BR" sz="1800">
                <a:solidFill>
                  <a:schemeClr val="dk1"/>
                </a:solidFill>
                <a:latin typeface="Montserrat ExtraBold"/>
                <a:ea typeface="Montserrat ExtraBold"/>
                <a:cs typeface="Montserrat ExtraBold"/>
                <a:sym typeface="Montserrat ExtraBold"/>
              </a:rPr>
              <a:t>3 palavrinhas.</a:t>
            </a:r>
            <a:endParaRPr>
              <a:latin typeface="Montserrat ExtraBold"/>
              <a:ea typeface="Montserrat ExtraBold"/>
              <a:cs typeface="Montserrat ExtraBold"/>
              <a:sym typeface="Montserrat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36"/>
          <p:cNvPicPr preferRelativeResize="0"/>
          <p:nvPr/>
        </p:nvPicPr>
        <p:blipFill>
          <a:blip r:embed="rId3">
            <a:alphaModFix/>
          </a:blip>
          <a:stretch>
            <a:fillRect/>
          </a:stretch>
        </p:blipFill>
        <p:spPr>
          <a:xfrm>
            <a:off x="0" y="0"/>
            <a:ext cx="9143997" cy="5143490"/>
          </a:xfrm>
          <a:prstGeom prst="rect">
            <a:avLst/>
          </a:prstGeom>
          <a:noFill/>
          <a:ln>
            <a:noFill/>
          </a:ln>
        </p:spPr>
      </p:pic>
      <p:sp>
        <p:nvSpPr>
          <p:cNvPr id="381" name="Google Shape;381;p36"/>
          <p:cNvSpPr txBox="1"/>
          <p:nvPr/>
        </p:nvSpPr>
        <p:spPr>
          <a:xfrm>
            <a:off x="669100" y="445550"/>
            <a:ext cx="6732600" cy="1098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300">
                <a:solidFill>
                  <a:srgbClr val="171E46"/>
                </a:solidFill>
                <a:latin typeface="Montserrat ExtraBold"/>
                <a:ea typeface="Montserrat ExtraBold"/>
                <a:cs typeface="Montserrat ExtraBold"/>
                <a:sym typeface="Montserrat ExtraBold"/>
              </a:rPr>
              <a:t>A pessoa surdocega e suas formas de comunicação</a:t>
            </a:r>
            <a:endParaRPr sz="2900">
              <a:solidFill>
                <a:srgbClr val="171E46"/>
              </a:solidFill>
              <a:latin typeface="Montserrat ExtraBold"/>
              <a:ea typeface="Montserrat ExtraBold"/>
              <a:cs typeface="Montserrat ExtraBold"/>
              <a:sym typeface="Montserrat ExtraBold"/>
            </a:endParaRPr>
          </a:p>
        </p:txBody>
      </p:sp>
      <p:sp>
        <p:nvSpPr>
          <p:cNvPr id="382" name="Google Shape;382;p36"/>
          <p:cNvSpPr txBox="1"/>
          <p:nvPr/>
        </p:nvSpPr>
        <p:spPr>
          <a:xfrm>
            <a:off x="1158325" y="1652000"/>
            <a:ext cx="6399600" cy="1736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600">
                <a:solidFill>
                  <a:schemeClr val="dk1"/>
                </a:solidFill>
                <a:latin typeface="Montserrat Medium"/>
                <a:ea typeface="Montserrat Medium"/>
                <a:cs typeface="Montserrat Medium"/>
                <a:sym typeface="Montserrat Medium"/>
              </a:rPr>
              <a:t>Entende-se por pessoa com surdocegueira aquela que apresenta, ao mesmo tempo, perda auditiva e visual em diferentes graus que pode ser uma condição congênita ou adquirida. É uma condição única e singular (e não múltipla), que precisa ter suas necessidades específicas atendidas a fim de assegurar que tenha as mesmas oportunidades que as demais pessoas.</a:t>
            </a:r>
            <a:endParaRPr sz="1600">
              <a:solidFill>
                <a:schemeClr val="dk1"/>
              </a:solidFill>
              <a:latin typeface="Montserrat Medium"/>
              <a:ea typeface="Montserrat Medium"/>
              <a:cs typeface="Montserrat Medium"/>
              <a:sym typeface="Montserrat Medium"/>
            </a:endParaRPr>
          </a:p>
        </p:txBody>
      </p:sp>
      <p:pic>
        <p:nvPicPr>
          <p:cNvPr id="383" name="Google Shape;383;p36"/>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384" name="Google Shape;384;p36"/>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385" name="Google Shape;385;p36"/>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86" name="Google Shape;386;p36"/>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87" name="Google Shape;387;p36"/>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7"/>
          <p:cNvPicPr preferRelativeResize="0"/>
          <p:nvPr/>
        </p:nvPicPr>
        <p:blipFill>
          <a:blip r:embed="rId3">
            <a:alphaModFix/>
          </a:blip>
          <a:stretch>
            <a:fillRect/>
          </a:stretch>
        </p:blipFill>
        <p:spPr>
          <a:xfrm>
            <a:off x="0" y="0"/>
            <a:ext cx="9143997" cy="5143490"/>
          </a:xfrm>
          <a:prstGeom prst="rect">
            <a:avLst/>
          </a:prstGeom>
          <a:noFill/>
          <a:ln>
            <a:noFill/>
          </a:ln>
        </p:spPr>
      </p:pic>
      <p:sp>
        <p:nvSpPr>
          <p:cNvPr id="393" name="Google Shape;393;p37"/>
          <p:cNvSpPr txBox="1"/>
          <p:nvPr/>
        </p:nvSpPr>
        <p:spPr>
          <a:xfrm>
            <a:off x="516700" y="445550"/>
            <a:ext cx="69093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2100">
                <a:solidFill>
                  <a:srgbClr val="171E46"/>
                </a:solidFill>
                <a:latin typeface="Montserrat ExtraBold"/>
                <a:ea typeface="Montserrat ExtraBold"/>
                <a:cs typeface="Montserrat ExtraBold"/>
                <a:sym typeface="Montserrat ExtraBold"/>
              </a:rPr>
              <a:t>Os principais sistemas de comunicação utilizadas por pessoas com surdocegueira são:</a:t>
            </a:r>
            <a:endParaRPr sz="1700">
              <a:solidFill>
                <a:srgbClr val="171E46"/>
              </a:solidFill>
              <a:latin typeface="Montserrat ExtraBold"/>
              <a:ea typeface="Montserrat ExtraBold"/>
              <a:cs typeface="Montserrat ExtraBold"/>
              <a:sym typeface="Montserrat ExtraBold"/>
            </a:endParaRPr>
          </a:p>
        </p:txBody>
      </p:sp>
      <p:sp>
        <p:nvSpPr>
          <p:cNvPr id="394" name="Google Shape;394;p37"/>
          <p:cNvSpPr txBox="1"/>
          <p:nvPr/>
        </p:nvSpPr>
        <p:spPr>
          <a:xfrm>
            <a:off x="1082125" y="1194800"/>
            <a:ext cx="6805500" cy="3283800"/>
          </a:xfrm>
          <a:prstGeom prst="rect">
            <a:avLst/>
          </a:prstGeom>
          <a:noFill/>
          <a:ln>
            <a:noFill/>
          </a:ln>
        </p:spPr>
        <p:txBody>
          <a:bodyPr spcFirstLastPara="1" wrap="square" lIns="91425" tIns="91425" rIns="91425" bIns="91425" anchor="t" anchorCtr="0">
            <a:spAutoFit/>
          </a:bodyPr>
          <a:lstStyle/>
          <a:p>
            <a:pPr marL="342900" lvl="0" indent="-304037" algn="just" rtl="0">
              <a:lnSpc>
                <a:spcPct val="100000"/>
              </a:lnSpc>
              <a:spcBef>
                <a:spcPts val="0"/>
              </a:spcBef>
              <a:spcAft>
                <a:spcPts val="0"/>
              </a:spcAft>
              <a:buClr>
                <a:schemeClr val="dk1"/>
              </a:buClr>
              <a:buSzPts val="1200"/>
              <a:buFont typeface="Noto Sans Symbols"/>
              <a:buChar char="∙"/>
            </a:pPr>
            <a:r>
              <a:rPr lang="pt-BR" sz="1200">
                <a:solidFill>
                  <a:schemeClr val="dk1"/>
                </a:solidFill>
                <a:latin typeface="Montserrat ExtraBold"/>
                <a:ea typeface="Montserrat ExtraBold"/>
                <a:cs typeface="Montserrat ExtraBold"/>
                <a:sym typeface="Montserrat ExtraBold"/>
              </a:rPr>
              <a:t>Libras em campo reduzido:</a:t>
            </a:r>
            <a:r>
              <a:rPr lang="pt-BR" sz="1200">
                <a:solidFill>
                  <a:schemeClr val="dk1"/>
                </a:solidFill>
                <a:latin typeface="Montserrat Medium"/>
                <a:ea typeface="Montserrat Medium"/>
                <a:cs typeface="Montserrat Medium"/>
                <a:sym typeface="Montserrat Medium"/>
              </a:rPr>
              <a:t> língua de sinais em espaço menor e com distância variada de acordo com a condição visual da pessoa surdocega.</a:t>
            </a:r>
            <a:endParaRPr sz="1200">
              <a:solidFill>
                <a:schemeClr val="dk1"/>
              </a:solidFill>
              <a:latin typeface="Montserrat Medium"/>
              <a:ea typeface="Montserrat Medium"/>
              <a:cs typeface="Montserrat Medium"/>
              <a:sym typeface="Montserrat Medium"/>
            </a:endParaRPr>
          </a:p>
          <a:p>
            <a:pPr marL="342900" lvl="0" indent="-304037" algn="just" rtl="0">
              <a:lnSpc>
                <a:spcPct val="100000"/>
              </a:lnSpc>
              <a:spcBef>
                <a:spcPts val="1000"/>
              </a:spcBef>
              <a:spcAft>
                <a:spcPts val="0"/>
              </a:spcAft>
              <a:buClr>
                <a:schemeClr val="dk1"/>
              </a:buClr>
              <a:buSzPts val="1200"/>
              <a:buFont typeface="Noto Sans Symbols"/>
              <a:buChar char="∙"/>
            </a:pPr>
            <a:r>
              <a:rPr lang="pt-BR" sz="1200">
                <a:solidFill>
                  <a:schemeClr val="dk1"/>
                </a:solidFill>
                <a:latin typeface="Montserrat ExtraBold"/>
                <a:ea typeface="Montserrat ExtraBold"/>
                <a:cs typeface="Montserrat ExtraBold"/>
                <a:sym typeface="Montserrat ExtraBold"/>
              </a:rPr>
              <a:t>Libras Tátil:</a:t>
            </a:r>
            <a:r>
              <a:rPr lang="pt-BR" sz="1200">
                <a:solidFill>
                  <a:schemeClr val="dk1"/>
                </a:solidFill>
                <a:latin typeface="Montserrat Medium"/>
                <a:ea typeface="Montserrat Medium"/>
                <a:cs typeface="Montserrat Medium"/>
                <a:sym typeface="Montserrat Medium"/>
              </a:rPr>
              <a:t> Libras adaptada ao tato, é realizada na palma de uma das mãos de pessoas com surdocegueira por meio de um profissional identificado como guia-intérprete.</a:t>
            </a:r>
            <a:endParaRPr sz="1200">
              <a:solidFill>
                <a:schemeClr val="dk1"/>
              </a:solidFill>
              <a:latin typeface="Montserrat Medium"/>
              <a:ea typeface="Montserrat Medium"/>
              <a:cs typeface="Montserrat Medium"/>
              <a:sym typeface="Montserrat Medium"/>
            </a:endParaRPr>
          </a:p>
          <a:p>
            <a:pPr marL="342900" lvl="0" indent="-304037" algn="just" rtl="0">
              <a:lnSpc>
                <a:spcPct val="100000"/>
              </a:lnSpc>
              <a:spcBef>
                <a:spcPts val="1000"/>
              </a:spcBef>
              <a:spcAft>
                <a:spcPts val="0"/>
              </a:spcAft>
              <a:buClr>
                <a:schemeClr val="dk1"/>
              </a:buClr>
              <a:buSzPts val="1200"/>
              <a:buFont typeface="Noto Sans Symbols"/>
              <a:buChar char="∙"/>
            </a:pPr>
            <a:r>
              <a:rPr lang="pt-BR" sz="1200">
                <a:solidFill>
                  <a:schemeClr val="dk1"/>
                </a:solidFill>
                <a:latin typeface="Montserrat ExtraBold"/>
                <a:ea typeface="Montserrat ExtraBold"/>
                <a:cs typeface="Montserrat ExtraBold"/>
                <a:sym typeface="Montserrat ExtraBold"/>
              </a:rPr>
              <a:t>Tadoma:</a:t>
            </a:r>
            <a:r>
              <a:rPr lang="pt-BR" sz="1200">
                <a:solidFill>
                  <a:schemeClr val="dk1"/>
                </a:solidFill>
                <a:latin typeface="Montserrat Medium"/>
                <a:ea typeface="Montserrat Medium"/>
                <a:cs typeface="Montserrat Medium"/>
                <a:sym typeface="Montserrat Medium"/>
              </a:rPr>
              <a:t> também conhecido como leitura labial tátil e consiste em colocar o polegar na boca do falante e os dedos ao longo do queixo. Muitas vezes, o dedo médio cai ao longo da linha do queixo do falante, com o dedo mindinho abaixo, na garganta ou na região abaixo da linha do queixo, para sentir as vibrações da garganta do falante.</a:t>
            </a:r>
            <a:endParaRPr sz="1200">
              <a:solidFill>
                <a:schemeClr val="dk1"/>
              </a:solidFill>
              <a:latin typeface="Montserrat Medium"/>
              <a:ea typeface="Montserrat Medium"/>
              <a:cs typeface="Montserrat Medium"/>
              <a:sym typeface="Montserrat Medium"/>
            </a:endParaRPr>
          </a:p>
          <a:p>
            <a:pPr marL="342900" lvl="0" indent="-304037" algn="just" rtl="0">
              <a:lnSpc>
                <a:spcPct val="100000"/>
              </a:lnSpc>
              <a:spcBef>
                <a:spcPts val="1000"/>
              </a:spcBef>
              <a:spcAft>
                <a:spcPts val="0"/>
              </a:spcAft>
              <a:buClr>
                <a:schemeClr val="dk1"/>
              </a:buClr>
              <a:buSzPts val="1200"/>
              <a:buFont typeface="Noto Sans Symbols"/>
              <a:buChar char="∙"/>
            </a:pPr>
            <a:r>
              <a:rPr lang="pt-BR" sz="1200">
                <a:solidFill>
                  <a:schemeClr val="dk1"/>
                </a:solidFill>
                <a:latin typeface="Montserrat ExtraBold"/>
                <a:ea typeface="Montserrat ExtraBold"/>
                <a:cs typeface="Montserrat ExtraBold"/>
                <a:sym typeface="Montserrat ExtraBold"/>
              </a:rPr>
              <a:t>Escrita na palma da mão: </a:t>
            </a:r>
            <a:r>
              <a:rPr lang="pt-BR" sz="1200">
                <a:solidFill>
                  <a:schemeClr val="dk1"/>
                </a:solidFill>
                <a:latin typeface="Montserrat Medium"/>
                <a:ea typeface="Montserrat Medium"/>
                <a:cs typeface="Montserrat Medium"/>
                <a:sym typeface="Montserrat Medium"/>
              </a:rPr>
              <a:t>consiste no registro das letras do alfabeto em caixa alta (letras maiúsculas) na palma da mão da pessoa com surdocegueira.</a:t>
            </a:r>
            <a:endParaRPr sz="1200">
              <a:solidFill>
                <a:schemeClr val="dk1"/>
              </a:solidFill>
              <a:latin typeface="Montserrat Medium"/>
              <a:ea typeface="Montserrat Medium"/>
              <a:cs typeface="Montserrat Medium"/>
              <a:sym typeface="Montserrat Medium"/>
            </a:endParaRPr>
          </a:p>
          <a:p>
            <a:pPr marL="342900" lvl="0" indent="-304037" algn="l" rtl="0">
              <a:lnSpc>
                <a:spcPct val="100000"/>
              </a:lnSpc>
              <a:spcBef>
                <a:spcPts val="1000"/>
              </a:spcBef>
              <a:spcAft>
                <a:spcPts val="0"/>
              </a:spcAft>
              <a:buClr>
                <a:schemeClr val="dk1"/>
              </a:buClr>
              <a:buSzPts val="1200"/>
              <a:buFont typeface="Noto Sans Symbols"/>
              <a:buChar char="∙"/>
            </a:pPr>
            <a:r>
              <a:rPr lang="pt-BR" sz="1200">
                <a:solidFill>
                  <a:schemeClr val="dk1"/>
                </a:solidFill>
                <a:latin typeface="Montserrat ExtraBold"/>
                <a:ea typeface="Montserrat ExtraBold"/>
                <a:cs typeface="Montserrat ExtraBold"/>
                <a:sym typeface="Montserrat ExtraBold"/>
              </a:rPr>
              <a:t>Comunicação háptica:</a:t>
            </a:r>
            <a:r>
              <a:rPr lang="pt-BR" sz="1200">
                <a:solidFill>
                  <a:schemeClr val="dk1"/>
                </a:solidFill>
                <a:latin typeface="Montserrat Medium"/>
                <a:ea typeface="Montserrat Medium"/>
                <a:cs typeface="Montserrat Medium"/>
                <a:sym typeface="Montserrat Medium"/>
              </a:rPr>
              <a:t> é um sistema de descrição que é usado para suplementar a língua falada ou de sinais, numa situação paralela. </a:t>
            </a:r>
            <a:endParaRPr sz="1200">
              <a:solidFill>
                <a:schemeClr val="dk1"/>
              </a:solidFill>
              <a:latin typeface="Montserrat Medium"/>
              <a:ea typeface="Montserrat Medium"/>
              <a:cs typeface="Montserrat Medium"/>
              <a:sym typeface="Montserrat Medium"/>
            </a:endParaRPr>
          </a:p>
        </p:txBody>
      </p:sp>
      <p:pic>
        <p:nvPicPr>
          <p:cNvPr id="395" name="Google Shape;395;p37"/>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396" name="Google Shape;396;p37"/>
          <p:cNvPicPr preferRelativeResize="0"/>
          <p:nvPr/>
        </p:nvPicPr>
        <p:blipFill>
          <a:blip r:embed="rId4">
            <a:alphaModFix/>
          </a:blip>
          <a:stretch>
            <a:fillRect/>
          </a:stretch>
        </p:blipFill>
        <p:spPr>
          <a:xfrm rot="-7109003">
            <a:off x="7676806" y="15304"/>
            <a:ext cx="1546627" cy="1546609"/>
          </a:xfrm>
          <a:prstGeom prst="rect">
            <a:avLst/>
          </a:prstGeom>
          <a:noFill/>
          <a:ln>
            <a:noFill/>
          </a:ln>
        </p:spPr>
      </p:pic>
      <p:pic>
        <p:nvPicPr>
          <p:cNvPr id="397" name="Google Shape;397;p37"/>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398" name="Google Shape;398;p37"/>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399" name="Google Shape;399;p37"/>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38"/>
          <p:cNvPicPr preferRelativeResize="0"/>
          <p:nvPr/>
        </p:nvPicPr>
        <p:blipFill>
          <a:blip r:embed="rId3">
            <a:alphaModFix/>
          </a:blip>
          <a:stretch>
            <a:fillRect/>
          </a:stretch>
        </p:blipFill>
        <p:spPr>
          <a:xfrm>
            <a:off x="0" y="0"/>
            <a:ext cx="9143997" cy="5143490"/>
          </a:xfrm>
          <a:prstGeom prst="rect">
            <a:avLst/>
          </a:prstGeom>
          <a:noFill/>
          <a:ln>
            <a:noFill/>
          </a:ln>
        </p:spPr>
      </p:pic>
      <p:sp>
        <p:nvSpPr>
          <p:cNvPr id="405" name="Google Shape;405;p38"/>
          <p:cNvSpPr txBox="1"/>
          <p:nvPr/>
        </p:nvSpPr>
        <p:spPr>
          <a:xfrm>
            <a:off x="1127900" y="515250"/>
            <a:ext cx="6197400" cy="4099500"/>
          </a:xfrm>
          <a:prstGeom prst="rect">
            <a:avLst/>
          </a:prstGeom>
          <a:noFill/>
          <a:ln>
            <a:noFill/>
          </a:ln>
        </p:spPr>
        <p:txBody>
          <a:bodyPr spcFirstLastPara="1" wrap="square" lIns="91425" tIns="91425" rIns="91425" bIns="91425" anchor="t" anchorCtr="0">
            <a:spAutoFit/>
          </a:bodyPr>
          <a:lstStyle/>
          <a:p>
            <a:pPr marL="342900" lvl="0" indent="-310387" algn="l" rtl="0">
              <a:lnSpc>
                <a:spcPct val="100000"/>
              </a:lnSpc>
              <a:spcBef>
                <a:spcPts val="1000"/>
              </a:spcBef>
              <a:spcAft>
                <a:spcPts val="0"/>
              </a:spcAft>
              <a:buClr>
                <a:schemeClr val="dk1"/>
              </a:buClr>
              <a:buSzPts val="1300"/>
              <a:buFont typeface="Noto Sans Symbols"/>
              <a:buChar char="∙"/>
            </a:pPr>
            <a:r>
              <a:rPr lang="pt-BR" sz="1300">
                <a:solidFill>
                  <a:schemeClr val="dk1"/>
                </a:solidFill>
                <a:latin typeface="Montserrat ExtraBold"/>
                <a:ea typeface="Montserrat ExtraBold"/>
                <a:cs typeface="Montserrat ExtraBold"/>
                <a:sym typeface="Montserrat ExtraBold"/>
              </a:rPr>
              <a:t>Alfabeto Tátil Dactilológico:</a:t>
            </a:r>
            <a:r>
              <a:rPr lang="pt-BR" sz="1300">
                <a:solidFill>
                  <a:schemeClr val="dk1"/>
                </a:solidFill>
                <a:latin typeface="Montserrat Medium"/>
                <a:ea typeface="Montserrat Medium"/>
                <a:cs typeface="Montserrat Medium"/>
                <a:sym typeface="Montserrat Medium"/>
              </a:rPr>
              <a:t> corresponde ao alfabeto manual usado pelas pessoas com surdez, porém, é feito sobre a palma da mão da pessoa com surdocegueira.</a:t>
            </a:r>
            <a:endParaRPr sz="1300">
              <a:solidFill>
                <a:schemeClr val="dk1"/>
              </a:solidFill>
              <a:latin typeface="Montserrat Medium"/>
              <a:ea typeface="Montserrat Medium"/>
              <a:cs typeface="Montserrat Medium"/>
              <a:sym typeface="Montserrat Medium"/>
            </a:endParaRPr>
          </a:p>
          <a:p>
            <a:pPr marL="342900" lvl="0" indent="-310387" algn="l" rtl="0">
              <a:lnSpc>
                <a:spcPct val="100000"/>
              </a:lnSpc>
              <a:spcBef>
                <a:spcPts val="1000"/>
              </a:spcBef>
              <a:spcAft>
                <a:spcPts val="0"/>
              </a:spcAft>
              <a:buClr>
                <a:schemeClr val="dk1"/>
              </a:buClr>
              <a:buSzPts val="1300"/>
              <a:buFont typeface="Noto Sans Symbols"/>
              <a:buChar char="∙"/>
            </a:pPr>
            <a:r>
              <a:rPr lang="pt-BR" sz="1300">
                <a:solidFill>
                  <a:schemeClr val="dk1"/>
                </a:solidFill>
                <a:latin typeface="Montserrat ExtraBold"/>
                <a:ea typeface="Montserrat ExtraBold"/>
                <a:cs typeface="Montserrat ExtraBold"/>
                <a:sym typeface="Montserrat ExtraBold"/>
              </a:rPr>
              <a:t>Braille Tátil:</a:t>
            </a:r>
            <a:r>
              <a:rPr lang="pt-BR" sz="1300">
                <a:solidFill>
                  <a:schemeClr val="dk1"/>
                </a:solidFill>
                <a:latin typeface="Montserrat Medium"/>
                <a:ea typeface="Montserrat Medium"/>
                <a:cs typeface="Montserrat Medium"/>
                <a:sym typeface="Montserrat Medium"/>
              </a:rPr>
              <a:t> o guia-intérprete por meio de toques em determinadas falanges dos dedos da pessoa com surdocegueira transmite mensagens como se estivesse escrevendo em Braille.</a:t>
            </a:r>
            <a:endParaRPr sz="1300">
              <a:solidFill>
                <a:schemeClr val="dk1"/>
              </a:solidFill>
              <a:latin typeface="Montserrat Medium"/>
              <a:ea typeface="Montserrat Medium"/>
              <a:cs typeface="Montserrat Medium"/>
              <a:sym typeface="Montserrat Medium"/>
            </a:endParaRPr>
          </a:p>
          <a:p>
            <a:pPr marL="342900" lvl="0" indent="-310387" algn="l" rtl="0">
              <a:lnSpc>
                <a:spcPct val="100000"/>
              </a:lnSpc>
              <a:spcBef>
                <a:spcPts val="1000"/>
              </a:spcBef>
              <a:spcAft>
                <a:spcPts val="0"/>
              </a:spcAft>
              <a:buClr>
                <a:schemeClr val="dk1"/>
              </a:buClr>
              <a:buSzPts val="1300"/>
              <a:buFont typeface="Noto Sans Symbols"/>
              <a:buChar char="∙"/>
            </a:pPr>
            <a:r>
              <a:rPr lang="pt-BR" sz="1300">
                <a:solidFill>
                  <a:schemeClr val="dk1"/>
                </a:solidFill>
                <a:latin typeface="Montserrat ExtraBold"/>
                <a:ea typeface="Montserrat ExtraBold"/>
                <a:cs typeface="Montserrat ExtraBold"/>
                <a:sym typeface="Montserrat ExtraBold"/>
              </a:rPr>
              <a:t>Braille:</a:t>
            </a:r>
            <a:r>
              <a:rPr lang="pt-BR" sz="1300">
                <a:solidFill>
                  <a:schemeClr val="dk1"/>
                </a:solidFill>
                <a:latin typeface="Montserrat Medium"/>
                <a:ea typeface="Montserrat Medium"/>
                <a:cs typeface="Montserrat Medium"/>
                <a:sym typeface="Montserrat Medium"/>
              </a:rPr>
              <a:t> sistema de escrita e leitura tátil, com caracteres em relevo impressos em papel, também utilizado por pessoas cegas ou com baixa visão.</a:t>
            </a:r>
            <a:endParaRPr sz="1300">
              <a:solidFill>
                <a:schemeClr val="dk1"/>
              </a:solidFill>
              <a:latin typeface="Montserrat Medium"/>
              <a:ea typeface="Montserrat Medium"/>
              <a:cs typeface="Montserrat Medium"/>
              <a:sym typeface="Montserrat Medium"/>
            </a:endParaRPr>
          </a:p>
          <a:p>
            <a:pPr marL="342900" lvl="0" indent="-310387" algn="l" rtl="0">
              <a:lnSpc>
                <a:spcPct val="100000"/>
              </a:lnSpc>
              <a:spcBef>
                <a:spcPts val="1000"/>
              </a:spcBef>
              <a:spcAft>
                <a:spcPts val="0"/>
              </a:spcAft>
              <a:buClr>
                <a:schemeClr val="dk1"/>
              </a:buClr>
              <a:buSzPts val="1300"/>
              <a:buFont typeface="Noto Sans Symbols"/>
              <a:buChar char="∙"/>
            </a:pPr>
            <a:r>
              <a:rPr lang="pt-BR" sz="1300">
                <a:solidFill>
                  <a:schemeClr val="dk1"/>
                </a:solidFill>
                <a:latin typeface="Montserrat ExtraBold"/>
                <a:ea typeface="Montserrat ExtraBold"/>
                <a:cs typeface="Montserrat ExtraBold"/>
                <a:sym typeface="Montserrat ExtraBold"/>
              </a:rPr>
              <a:t>Escrita ampliada:</a:t>
            </a:r>
            <a:r>
              <a:rPr lang="pt-BR" sz="1300">
                <a:solidFill>
                  <a:schemeClr val="dk1"/>
                </a:solidFill>
                <a:latin typeface="Montserrat Medium"/>
                <a:ea typeface="Montserrat Medium"/>
                <a:cs typeface="Montserrat Medium"/>
                <a:sym typeface="Montserrat Medium"/>
              </a:rPr>
              <a:t> mensagens ou textos utilizando letras em tipos ampliados e de cores contrastantes com o fundo, para o caso de pessoa surdocega com baixa visão.</a:t>
            </a:r>
            <a:endParaRPr sz="1300">
              <a:solidFill>
                <a:schemeClr val="dk1"/>
              </a:solidFill>
              <a:latin typeface="Montserrat Medium"/>
              <a:ea typeface="Montserrat Medium"/>
              <a:cs typeface="Montserrat Medium"/>
              <a:sym typeface="Montserrat Medium"/>
            </a:endParaRPr>
          </a:p>
          <a:p>
            <a:pPr marL="342900" lvl="0" indent="-310387" algn="l" rtl="0">
              <a:lnSpc>
                <a:spcPct val="100000"/>
              </a:lnSpc>
              <a:spcBef>
                <a:spcPts val="1000"/>
              </a:spcBef>
              <a:spcAft>
                <a:spcPts val="0"/>
              </a:spcAft>
              <a:buClr>
                <a:schemeClr val="dk1"/>
              </a:buClr>
              <a:buSzPts val="1300"/>
              <a:buFont typeface="Noto Sans Symbols"/>
              <a:buChar char="∙"/>
            </a:pPr>
            <a:r>
              <a:rPr lang="pt-BR" sz="1300">
                <a:solidFill>
                  <a:schemeClr val="dk1"/>
                </a:solidFill>
                <a:latin typeface="Montserrat ExtraBold"/>
                <a:ea typeface="Montserrat ExtraBold"/>
                <a:cs typeface="Montserrat ExtraBold"/>
                <a:sym typeface="Montserrat ExtraBold"/>
              </a:rPr>
              <a:t>Fala ampliada:</a:t>
            </a:r>
            <a:r>
              <a:rPr lang="pt-BR" sz="1300">
                <a:solidFill>
                  <a:schemeClr val="dk1"/>
                </a:solidFill>
                <a:latin typeface="Montserrat Medium"/>
                <a:ea typeface="Montserrat Medium"/>
                <a:cs typeface="Montserrat Medium"/>
                <a:sym typeface="Montserrat Medium"/>
              </a:rPr>
              <a:t> corresponde à repetição da fala do interlocutor com ou sem a utilização de Aparelho de Amplificação Sonora (Individual-AASI ou Loops-aparelho de amplificação sonora com fones e microfone), para o caso de pessoa surdocega com resíduo auditivo.</a:t>
            </a:r>
            <a:endParaRPr sz="1300">
              <a:solidFill>
                <a:schemeClr val="dk1"/>
              </a:solidFill>
              <a:latin typeface="Montserrat Medium"/>
              <a:ea typeface="Montserrat Medium"/>
              <a:cs typeface="Montserrat Medium"/>
              <a:sym typeface="Montserrat Medium"/>
            </a:endParaRPr>
          </a:p>
        </p:txBody>
      </p:sp>
      <p:pic>
        <p:nvPicPr>
          <p:cNvPr id="406" name="Google Shape;406;p38"/>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407" name="Google Shape;407;p38"/>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408" name="Google Shape;408;p38"/>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409" name="Google Shape;409;p38"/>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410" name="Google Shape;410;p38"/>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9"/>
          <p:cNvPicPr preferRelativeResize="0"/>
          <p:nvPr/>
        </p:nvPicPr>
        <p:blipFill>
          <a:blip r:embed="rId3">
            <a:alphaModFix/>
          </a:blip>
          <a:stretch>
            <a:fillRect/>
          </a:stretch>
        </p:blipFill>
        <p:spPr>
          <a:xfrm>
            <a:off x="0" y="0"/>
            <a:ext cx="9143997" cy="5143490"/>
          </a:xfrm>
          <a:prstGeom prst="rect">
            <a:avLst/>
          </a:prstGeom>
          <a:noFill/>
          <a:ln>
            <a:noFill/>
          </a:ln>
        </p:spPr>
      </p:pic>
      <p:sp>
        <p:nvSpPr>
          <p:cNvPr id="416" name="Google Shape;416;p39"/>
          <p:cNvSpPr txBox="1"/>
          <p:nvPr/>
        </p:nvSpPr>
        <p:spPr>
          <a:xfrm>
            <a:off x="1473050" y="798250"/>
            <a:ext cx="5988600" cy="3417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800"/>
              <a:buFont typeface="Arial"/>
              <a:buNone/>
            </a:pPr>
            <a:r>
              <a:rPr lang="pt-BR" sz="2100">
                <a:solidFill>
                  <a:schemeClr val="dk1"/>
                </a:solidFill>
                <a:latin typeface="Montserrat Medium"/>
                <a:ea typeface="Montserrat Medium"/>
                <a:cs typeface="Montserrat Medium"/>
                <a:sym typeface="Montserrat Medium"/>
              </a:rPr>
              <a:t>As orientações pontuadas aqui são iniciais; sugere-se que as práticas sejam direcionadas respeitando as diferentes configurações de pessoas surdas. </a:t>
            </a:r>
            <a:endParaRPr sz="2100">
              <a:solidFill>
                <a:schemeClr val="dk1"/>
              </a:solidFill>
              <a:latin typeface="Montserrat Medium"/>
              <a:ea typeface="Montserrat Medium"/>
              <a:cs typeface="Montserrat Medium"/>
              <a:sym typeface="Montserrat Medium"/>
            </a:endParaRPr>
          </a:p>
          <a:p>
            <a:pPr marL="0" lvl="0" indent="0" algn="ctr" rtl="0">
              <a:lnSpc>
                <a:spcPct val="100000"/>
              </a:lnSpc>
              <a:spcBef>
                <a:spcPts val="0"/>
              </a:spcBef>
              <a:spcAft>
                <a:spcPts val="0"/>
              </a:spcAft>
              <a:buClr>
                <a:schemeClr val="dk1"/>
              </a:buClr>
              <a:buSzPts val="1800"/>
              <a:buFont typeface="Arial"/>
              <a:buNone/>
            </a:pPr>
            <a:r>
              <a:rPr lang="pt-BR" sz="2100">
                <a:solidFill>
                  <a:schemeClr val="dk1"/>
                </a:solidFill>
                <a:latin typeface="Montserrat Medium"/>
                <a:ea typeface="Montserrat Medium"/>
                <a:cs typeface="Montserrat Medium"/>
                <a:sym typeface="Montserrat Medium"/>
              </a:rPr>
              <a:t>Sugerimos que os professores dialoguem com a comunidade surda local e utilizem estratégias seguindo as necessidades específicas de cada criança e adolescente, respeitando os princípios do </a:t>
            </a:r>
            <a:r>
              <a:rPr lang="pt-BR" sz="2100" b="1">
                <a:solidFill>
                  <a:schemeClr val="dk1"/>
                </a:solidFill>
                <a:latin typeface="Montserrat"/>
                <a:ea typeface="Montserrat"/>
                <a:cs typeface="Montserrat"/>
                <a:sym typeface="Montserrat"/>
              </a:rPr>
              <a:t>Desenho Universal para Aprendizagem – DUA.</a:t>
            </a:r>
            <a:endParaRPr sz="1700" b="1">
              <a:solidFill>
                <a:schemeClr val="dk1"/>
              </a:solidFill>
              <a:latin typeface="Montserrat"/>
              <a:ea typeface="Montserrat"/>
              <a:cs typeface="Montserrat"/>
              <a:sym typeface="Montserrat"/>
            </a:endParaRPr>
          </a:p>
        </p:txBody>
      </p:sp>
      <p:pic>
        <p:nvPicPr>
          <p:cNvPr id="417" name="Google Shape;417;p39"/>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418" name="Google Shape;418;p39"/>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419" name="Google Shape;419;p39"/>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420" name="Google Shape;420;p39"/>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421" name="Google Shape;421;p39"/>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0"/>
          <p:cNvPicPr preferRelativeResize="0"/>
          <p:nvPr/>
        </p:nvPicPr>
        <p:blipFill>
          <a:blip r:embed="rId3">
            <a:alphaModFix/>
          </a:blip>
          <a:stretch>
            <a:fillRect/>
          </a:stretch>
        </p:blipFill>
        <p:spPr>
          <a:xfrm>
            <a:off x="1425325" y="801738"/>
            <a:ext cx="6293352" cy="3540024"/>
          </a:xfrm>
          <a:prstGeom prst="rect">
            <a:avLst/>
          </a:prstGeom>
          <a:noFill/>
          <a:ln>
            <a:noFill/>
          </a:ln>
        </p:spPr>
      </p:pic>
      <p:pic>
        <p:nvPicPr>
          <p:cNvPr id="427" name="Google Shape;427;p40"/>
          <p:cNvPicPr preferRelativeResize="0"/>
          <p:nvPr/>
        </p:nvPicPr>
        <p:blipFill>
          <a:blip r:embed="rId4">
            <a:alphaModFix/>
          </a:blip>
          <a:stretch>
            <a:fillRect/>
          </a:stretch>
        </p:blipFill>
        <p:spPr>
          <a:xfrm rot="3907597">
            <a:off x="7360755" y="3354810"/>
            <a:ext cx="2231872" cy="2231859"/>
          </a:xfrm>
          <a:prstGeom prst="rect">
            <a:avLst/>
          </a:prstGeom>
          <a:noFill/>
          <a:ln>
            <a:noFill/>
          </a:ln>
        </p:spPr>
      </p:pic>
      <p:pic>
        <p:nvPicPr>
          <p:cNvPr id="428" name="Google Shape;428;p40"/>
          <p:cNvPicPr preferRelativeResize="0"/>
          <p:nvPr/>
        </p:nvPicPr>
        <p:blipFill>
          <a:blip r:embed="rId4">
            <a:alphaModFix/>
          </a:blip>
          <a:stretch>
            <a:fillRect/>
          </a:stretch>
        </p:blipFill>
        <p:spPr>
          <a:xfrm rot="1672655">
            <a:off x="-551013" y="-66718"/>
            <a:ext cx="1949455" cy="1949441"/>
          </a:xfrm>
          <a:prstGeom prst="rect">
            <a:avLst/>
          </a:prstGeom>
          <a:noFill/>
          <a:ln>
            <a:noFill/>
          </a:ln>
        </p:spPr>
      </p:pic>
      <p:pic>
        <p:nvPicPr>
          <p:cNvPr id="429" name="Google Shape;429;p40"/>
          <p:cNvPicPr preferRelativeResize="0"/>
          <p:nvPr/>
        </p:nvPicPr>
        <p:blipFill>
          <a:blip r:embed="rId4">
            <a:alphaModFix/>
          </a:blip>
          <a:stretch>
            <a:fillRect/>
          </a:stretch>
        </p:blipFill>
        <p:spPr>
          <a:xfrm rot="-852608">
            <a:off x="-428929" y="3394384"/>
            <a:ext cx="1801582" cy="1801581"/>
          </a:xfrm>
          <a:prstGeom prst="rect">
            <a:avLst/>
          </a:prstGeom>
          <a:noFill/>
          <a:ln>
            <a:noFill/>
          </a:ln>
        </p:spPr>
      </p:pic>
      <p:pic>
        <p:nvPicPr>
          <p:cNvPr id="430" name="Google Shape;430;p40"/>
          <p:cNvPicPr preferRelativeResize="0"/>
          <p:nvPr/>
        </p:nvPicPr>
        <p:blipFill>
          <a:blip r:embed="rId4">
            <a:alphaModFix/>
          </a:blip>
          <a:stretch>
            <a:fillRect/>
          </a:stretch>
        </p:blipFill>
        <p:spPr>
          <a:xfrm rot="-8099954">
            <a:off x="7360422" y="405711"/>
            <a:ext cx="1339959" cy="1339949"/>
          </a:xfrm>
          <a:prstGeom prst="rect">
            <a:avLst/>
          </a:prstGeom>
          <a:noFill/>
          <a:ln>
            <a:noFill/>
          </a:ln>
        </p:spPr>
      </p:pic>
      <p:sp>
        <p:nvSpPr>
          <p:cNvPr id="431" name="Google Shape;431;p40"/>
          <p:cNvSpPr txBox="1"/>
          <p:nvPr/>
        </p:nvSpPr>
        <p:spPr>
          <a:xfrm>
            <a:off x="4661350" y="2988925"/>
            <a:ext cx="994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700">
                <a:solidFill>
                  <a:srgbClr val="1E3E79"/>
                </a:solidFill>
                <a:latin typeface="Montserrat Medium"/>
                <a:ea typeface="Montserrat Medium"/>
                <a:cs typeface="Montserrat Medium"/>
                <a:sym typeface="Montserrat Medium"/>
              </a:rPr>
              <a:t>2023</a:t>
            </a:r>
            <a:endParaRPr sz="1700">
              <a:solidFill>
                <a:srgbClr val="1E3E79"/>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0" y="0"/>
            <a:ext cx="9143997" cy="5143490"/>
          </a:xfrm>
          <a:prstGeom prst="rect">
            <a:avLst/>
          </a:prstGeom>
          <a:noFill/>
          <a:ln>
            <a:noFill/>
          </a:ln>
        </p:spPr>
      </p:pic>
      <p:sp>
        <p:nvSpPr>
          <p:cNvPr id="76" name="Google Shape;76;p15"/>
          <p:cNvSpPr txBox="1"/>
          <p:nvPr/>
        </p:nvSpPr>
        <p:spPr>
          <a:xfrm>
            <a:off x="3364625" y="538100"/>
            <a:ext cx="5289900" cy="2831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a:solidFill>
                  <a:schemeClr val="dk1"/>
                </a:solidFill>
                <a:latin typeface="Montserrat"/>
                <a:ea typeface="Montserrat"/>
                <a:cs typeface="Montserrat"/>
                <a:sym typeface="Montserrat"/>
              </a:rPr>
              <a:t>Por que não é tão comum que crianças com deficiências visuais moderadas e graves participem ativamente nas atividades da igreja? </a:t>
            </a:r>
            <a:endParaRPr>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None/>
            </a:pPr>
            <a:r>
              <a:rPr lang="pt-BR">
                <a:solidFill>
                  <a:schemeClr val="dk1"/>
                </a:solidFill>
                <a:latin typeface="Montserrat"/>
                <a:ea typeface="Montserrat"/>
                <a:cs typeface="Montserrat"/>
                <a:sym typeface="Montserrat"/>
              </a:rPr>
              <a:t>Qual será o motivo? </a:t>
            </a:r>
            <a:endParaRPr>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None/>
            </a:pPr>
            <a:r>
              <a:rPr lang="pt-BR">
                <a:solidFill>
                  <a:schemeClr val="dk1"/>
                </a:solidFill>
                <a:latin typeface="Montserrat"/>
                <a:ea typeface="Montserrat"/>
                <a:cs typeface="Montserrat"/>
                <a:sym typeface="Montserrat"/>
              </a:rPr>
              <a:t>Há uma menor porcentagem de pessoas com este tipo de deficiência? </a:t>
            </a:r>
            <a:endParaRPr>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None/>
            </a:pPr>
            <a:r>
              <a:rPr lang="pt-BR">
                <a:solidFill>
                  <a:schemeClr val="dk1"/>
                </a:solidFill>
                <a:latin typeface="Montserrat"/>
                <a:ea typeface="Montserrat"/>
                <a:cs typeface="Montserrat"/>
                <a:sym typeface="Montserrat"/>
              </a:rPr>
              <a:t>Será que não se sentem incluídos na estrutura e atividades da igreja? </a:t>
            </a:r>
            <a:endParaRPr>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None/>
            </a:pPr>
            <a:r>
              <a:rPr lang="pt-BR">
                <a:solidFill>
                  <a:schemeClr val="dk1"/>
                </a:solidFill>
                <a:latin typeface="Montserrat"/>
                <a:ea typeface="Montserrat"/>
                <a:cs typeface="Montserrat"/>
                <a:sym typeface="Montserrat"/>
              </a:rPr>
              <a:t>Há barreiras que não permitem que a criança ou adolescente tenha independência e protagonismo nas atividades da Escola Sabatina e Culto?</a:t>
            </a:r>
            <a:endParaRPr>
              <a:solidFill>
                <a:schemeClr val="dk1"/>
              </a:solidFill>
              <a:latin typeface="Montserrat"/>
              <a:ea typeface="Montserrat"/>
              <a:cs typeface="Montserrat"/>
              <a:sym typeface="Montserrat"/>
            </a:endParaRPr>
          </a:p>
        </p:txBody>
      </p:sp>
      <p:pic>
        <p:nvPicPr>
          <p:cNvPr id="77" name="Google Shape;77;p15"/>
          <p:cNvPicPr preferRelativeResize="0"/>
          <p:nvPr/>
        </p:nvPicPr>
        <p:blipFill>
          <a:blip r:embed="rId4">
            <a:alphaModFix/>
          </a:blip>
          <a:stretch>
            <a:fillRect/>
          </a:stretch>
        </p:blipFill>
        <p:spPr>
          <a:xfrm rot="7111073">
            <a:off x="-888222" y="1366359"/>
            <a:ext cx="2150734" cy="2150708"/>
          </a:xfrm>
          <a:prstGeom prst="rect">
            <a:avLst/>
          </a:prstGeom>
          <a:noFill/>
          <a:ln>
            <a:noFill/>
          </a:ln>
        </p:spPr>
      </p:pic>
      <p:pic>
        <p:nvPicPr>
          <p:cNvPr id="78" name="Google Shape;78;p15"/>
          <p:cNvPicPr preferRelativeResize="0"/>
          <p:nvPr/>
        </p:nvPicPr>
        <p:blipFill>
          <a:blip r:embed="rId4">
            <a:alphaModFix/>
          </a:blip>
          <a:stretch>
            <a:fillRect/>
          </a:stretch>
        </p:blipFill>
        <p:spPr>
          <a:xfrm rot="-7109003">
            <a:off x="1819881" y="3817504"/>
            <a:ext cx="1546627" cy="1546609"/>
          </a:xfrm>
          <a:prstGeom prst="rect">
            <a:avLst/>
          </a:prstGeom>
          <a:noFill/>
          <a:ln>
            <a:noFill/>
          </a:ln>
        </p:spPr>
      </p:pic>
      <p:pic>
        <p:nvPicPr>
          <p:cNvPr id="79" name="Google Shape;79;p15"/>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80" name="Google Shape;80;p15"/>
          <p:cNvPicPr preferRelativeResize="0"/>
          <p:nvPr/>
        </p:nvPicPr>
        <p:blipFill>
          <a:blip r:embed="rId4">
            <a:alphaModFix/>
          </a:blip>
          <a:stretch>
            <a:fillRect/>
          </a:stretch>
        </p:blipFill>
        <p:spPr>
          <a:xfrm rot="-2455832">
            <a:off x="1584061" y="1878371"/>
            <a:ext cx="1386763" cy="1386752"/>
          </a:xfrm>
          <a:prstGeom prst="rect">
            <a:avLst/>
          </a:prstGeom>
          <a:noFill/>
          <a:ln>
            <a:noFill/>
          </a:ln>
        </p:spPr>
      </p:pic>
      <p:pic>
        <p:nvPicPr>
          <p:cNvPr id="81" name="Google Shape;81;p15"/>
          <p:cNvPicPr preferRelativeResize="0"/>
          <p:nvPr/>
        </p:nvPicPr>
        <p:blipFill>
          <a:blip r:embed="rId5">
            <a:alphaModFix/>
          </a:blip>
          <a:stretch>
            <a:fillRect/>
          </a:stretch>
        </p:blipFill>
        <p:spPr>
          <a:xfrm>
            <a:off x="7098025" y="4059750"/>
            <a:ext cx="2235734" cy="1257601"/>
          </a:xfrm>
          <a:prstGeom prst="rect">
            <a:avLst/>
          </a:prstGeom>
          <a:noFill/>
          <a:ln>
            <a:noFill/>
          </a:ln>
        </p:spPr>
      </p:pic>
      <p:pic>
        <p:nvPicPr>
          <p:cNvPr id="82" name="Google Shape;82;p15"/>
          <p:cNvPicPr preferRelativeResize="0"/>
          <p:nvPr/>
        </p:nvPicPr>
        <p:blipFill rotWithShape="1">
          <a:blip r:embed="rId6">
            <a:alphaModFix/>
          </a:blip>
          <a:srcRect l="24300" t="5294" r="21360"/>
          <a:stretch/>
        </p:blipFill>
        <p:spPr>
          <a:xfrm>
            <a:off x="-152475" y="1057150"/>
            <a:ext cx="3517100" cy="4086350"/>
          </a:xfrm>
          <a:prstGeom prst="rect">
            <a:avLst/>
          </a:prstGeom>
          <a:noFill/>
          <a:ln>
            <a:noFill/>
          </a:ln>
        </p:spPr>
      </p:pic>
      <p:pic>
        <p:nvPicPr>
          <p:cNvPr id="83" name="Google Shape;83;p15"/>
          <p:cNvPicPr preferRelativeResize="0"/>
          <p:nvPr/>
        </p:nvPicPr>
        <p:blipFill>
          <a:blip r:embed="rId4">
            <a:alphaModFix/>
          </a:blip>
          <a:stretch>
            <a:fillRect/>
          </a:stretch>
        </p:blipFill>
        <p:spPr>
          <a:xfrm rot="-2455832">
            <a:off x="-167189" y="-317354"/>
            <a:ext cx="1386763" cy="13867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6"/>
          <p:cNvPicPr preferRelativeResize="0"/>
          <p:nvPr/>
        </p:nvPicPr>
        <p:blipFill>
          <a:blip r:embed="rId3">
            <a:alphaModFix/>
          </a:blip>
          <a:stretch>
            <a:fillRect/>
          </a:stretch>
        </p:blipFill>
        <p:spPr>
          <a:xfrm>
            <a:off x="0" y="0"/>
            <a:ext cx="9143997" cy="5143490"/>
          </a:xfrm>
          <a:prstGeom prst="rect">
            <a:avLst/>
          </a:prstGeom>
          <a:noFill/>
          <a:ln>
            <a:noFill/>
          </a:ln>
        </p:spPr>
      </p:pic>
      <p:sp>
        <p:nvSpPr>
          <p:cNvPr id="89" name="Google Shape;89;p16"/>
          <p:cNvSpPr txBox="1"/>
          <p:nvPr/>
        </p:nvSpPr>
        <p:spPr>
          <a:xfrm>
            <a:off x="819875" y="308475"/>
            <a:ext cx="49413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Cuidado com o capacitismo!</a:t>
            </a:r>
            <a:endParaRPr sz="2700">
              <a:solidFill>
                <a:srgbClr val="171E46"/>
              </a:solidFill>
              <a:latin typeface="Montserrat ExtraBold"/>
              <a:ea typeface="Montserrat ExtraBold"/>
              <a:cs typeface="Montserrat ExtraBold"/>
              <a:sym typeface="Montserrat ExtraBold"/>
            </a:endParaRPr>
          </a:p>
        </p:txBody>
      </p:sp>
      <p:sp>
        <p:nvSpPr>
          <p:cNvPr id="90" name="Google Shape;90;p16"/>
          <p:cNvSpPr txBox="1"/>
          <p:nvPr/>
        </p:nvSpPr>
        <p:spPr>
          <a:xfrm>
            <a:off x="1320650" y="1407850"/>
            <a:ext cx="6399600" cy="2831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a:solidFill>
                  <a:schemeClr val="dk1"/>
                </a:solidFill>
                <a:latin typeface="Montserrat Medium"/>
                <a:ea typeface="Montserrat Medium"/>
                <a:cs typeface="Montserrat Medium"/>
                <a:sym typeface="Montserrat Medium"/>
              </a:rPr>
              <a:t>No relacionamento com a deficiência, parece que tudo o que seja diferente ou desconhecido causa estranheza e temor, se tornando quase que instantaneamente, </a:t>
            </a:r>
            <a:r>
              <a:rPr lang="pt-BR" b="1">
                <a:solidFill>
                  <a:schemeClr val="dk1"/>
                </a:solidFill>
                <a:latin typeface="Montserrat"/>
                <a:ea typeface="Montserrat"/>
                <a:cs typeface="Montserrat"/>
                <a:sym typeface="Montserrat"/>
              </a:rPr>
              <a:t>inferior, desigual e excludente.</a:t>
            </a:r>
            <a:r>
              <a:rPr lang="pt-BR">
                <a:solidFill>
                  <a:schemeClr val="dk1"/>
                </a:solidFill>
                <a:latin typeface="Montserrat Medium"/>
                <a:ea typeface="Montserrat Medium"/>
                <a:cs typeface="Montserrat Medium"/>
                <a:sym typeface="Montserrat Medium"/>
              </a:rPr>
              <a:t> Disso nasce o preconceito; quando se cria um conceito sobre alguém antes mesmo que se conheça, de fato, aquela pessoa.</a:t>
            </a:r>
            <a:endParaRPr>
              <a:solidFill>
                <a:schemeClr val="dk1"/>
              </a:solidFill>
              <a:latin typeface="Montserrat Medium"/>
              <a:ea typeface="Montserrat Medium"/>
              <a:cs typeface="Montserrat Medium"/>
              <a:sym typeface="Montserrat Medium"/>
            </a:endParaRPr>
          </a:p>
          <a:p>
            <a:pPr marL="0" lvl="0" indent="0" algn="l" rtl="0">
              <a:lnSpc>
                <a:spcPct val="90000"/>
              </a:lnSpc>
              <a:spcBef>
                <a:spcPts val="1000"/>
              </a:spcBef>
              <a:spcAft>
                <a:spcPts val="0"/>
              </a:spcAft>
              <a:buClr>
                <a:schemeClr val="dk1"/>
              </a:buClr>
              <a:buSzPts val="1100"/>
              <a:buFont typeface="Arial"/>
              <a:buNone/>
            </a:pPr>
            <a:endParaRPr>
              <a:solidFill>
                <a:schemeClr val="dk1"/>
              </a:solidFill>
              <a:latin typeface="Montserrat Medium"/>
              <a:ea typeface="Montserrat Medium"/>
              <a:cs typeface="Montserrat Medium"/>
              <a:sym typeface="Montserrat Medium"/>
            </a:endParaRPr>
          </a:p>
          <a:p>
            <a:pPr marL="0" lvl="0" indent="0" algn="l" rtl="0">
              <a:lnSpc>
                <a:spcPct val="90000"/>
              </a:lnSpc>
              <a:spcBef>
                <a:spcPts val="1000"/>
              </a:spcBef>
              <a:spcAft>
                <a:spcPts val="0"/>
              </a:spcAft>
              <a:buClr>
                <a:schemeClr val="dk1"/>
              </a:buClr>
              <a:buSzPts val="1100"/>
              <a:buFont typeface="Arial"/>
              <a:buNone/>
            </a:pPr>
            <a:r>
              <a:rPr lang="pt-BR">
                <a:solidFill>
                  <a:schemeClr val="dk1"/>
                </a:solidFill>
                <a:latin typeface="Montserrat Medium"/>
                <a:ea typeface="Montserrat Medium"/>
                <a:cs typeface="Montserrat Medium"/>
                <a:sym typeface="Montserrat Medium"/>
              </a:rPr>
              <a:t>O preconceito contra a pessoa com deficiência chama-se </a:t>
            </a:r>
            <a:r>
              <a:rPr lang="pt-BR" b="1">
                <a:solidFill>
                  <a:schemeClr val="dk1"/>
                </a:solidFill>
                <a:latin typeface="Montserrat"/>
                <a:ea typeface="Montserrat"/>
                <a:cs typeface="Montserrat"/>
                <a:sym typeface="Montserrat"/>
              </a:rPr>
              <a:t>capacitismo </a:t>
            </a:r>
            <a:r>
              <a:rPr lang="pt-BR">
                <a:solidFill>
                  <a:schemeClr val="dk1"/>
                </a:solidFill>
                <a:latin typeface="Montserrat Medium"/>
                <a:ea typeface="Montserrat Medium"/>
                <a:cs typeface="Montserrat Medium"/>
                <a:sym typeface="Montserrat Medium"/>
              </a:rPr>
              <a:t>e todos o trazem consigo de uma forma ou de outra.</a:t>
            </a:r>
            <a:endParaRPr>
              <a:solidFill>
                <a:schemeClr val="dk1"/>
              </a:solidFill>
              <a:latin typeface="Montserrat Medium"/>
              <a:ea typeface="Montserrat Medium"/>
              <a:cs typeface="Montserrat Medium"/>
              <a:sym typeface="Montserrat Medium"/>
            </a:endParaRPr>
          </a:p>
          <a:p>
            <a:pPr marL="0" lvl="0" indent="0" algn="l" rtl="0">
              <a:lnSpc>
                <a:spcPct val="90000"/>
              </a:lnSpc>
              <a:spcBef>
                <a:spcPts val="1000"/>
              </a:spcBef>
              <a:spcAft>
                <a:spcPts val="0"/>
              </a:spcAft>
              <a:buClr>
                <a:schemeClr val="dk1"/>
              </a:buClr>
              <a:buSzPts val="1100"/>
              <a:buFont typeface="Arial"/>
              <a:buNone/>
            </a:pPr>
            <a:endParaRPr>
              <a:solidFill>
                <a:schemeClr val="dk1"/>
              </a:solidFill>
              <a:latin typeface="Montserrat Medium"/>
              <a:ea typeface="Montserrat Medium"/>
              <a:cs typeface="Montserrat Medium"/>
              <a:sym typeface="Montserrat Medium"/>
            </a:endParaRPr>
          </a:p>
          <a:p>
            <a:pPr marL="0" lvl="0" indent="0" algn="l" rtl="0">
              <a:lnSpc>
                <a:spcPct val="90000"/>
              </a:lnSpc>
              <a:spcBef>
                <a:spcPts val="1000"/>
              </a:spcBef>
              <a:spcAft>
                <a:spcPts val="0"/>
              </a:spcAft>
              <a:buNone/>
            </a:pPr>
            <a:r>
              <a:rPr lang="pt-BR">
                <a:solidFill>
                  <a:schemeClr val="dk1"/>
                </a:solidFill>
                <a:latin typeface="Montserrat Medium"/>
                <a:ea typeface="Montserrat Medium"/>
                <a:cs typeface="Montserrat Medium"/>
                <a:sym typeface="Montserrat Medium"/>
              </a:rPr>
              <a:t>O problema não está na pessoa, mas no ambiente hostil que a rodeia.</a:t>
            </a:r>
            <a:endParaRPr>
              <a:solidFill>
                <a:schemeClr val="dk1"/>
              </a:solidFill>
              <a:latin typeface="Montserrat Medium"/>
              <a:ea typeface="Montserrat Medium"/>
              <a:cs typeface="Montserrat Medium"/>
              <a:sym typeface="Montserrat Medium"/>
            </a:endParaRPr>
          </a:p>
        </p:txBody>
      </p:sp>
      <p:pic>
        <p:nvPicPr>
          <p:cNvPr id="91" name="Google Shape;91;p16"/>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92" name="Google Shape;92;p16"/>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93" name="Google Shape;93;p16"/>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94" name="Google Shape;94;p16"/>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95" name="Google Shape;95;p16"/>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0" y="0"/>
            <a:ext cx="9143997" cy="5143490"/>
          </a:xfrm>
          <a:prstGeom prst="rect">
            <a:avLst/>
          </a:prstGeom>
          <a:noFill/>
          <a:ln>
            <a:noFill/>
          </a:ln>
        </p:spPr>
      </p:pic>
      <p:sp>
        <p:nvSpPr>
          <p:cNvPr id="101" name="Google Shape;101;p17"/>
          <p:cNvSpPr txBox="1"/>
          <p:nvPr/>
        </p:nvSpPr>
        <p:spPr>
          <a:xfrm>
            <a:off x="603275" y="-825"/>
            <a:ext cx="1024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600">
                <a:solidFill>
                  <a:srgbClr val="171E46"/>
                </a:solidFill>
                <a:latin typeface="Montserrat Black"/>
                <a:ea typeface="Montserrat Black"/>
                <a:cs typeface="Montserrat Black"/>
                <a:sym typeface="Montserrat Black"/>
              </a:rPr>
              <a:t>1</a:t>
            </a:r>
            <a:endParaRPr sz="9600">
              <a:solidFill>
                <a:srgbClr val="171E46"/>
              </a:solidFill>
              <a:latin typeface="Montserrat Black"/>
              <a:ea typeface="Montserrat Black"/>
              <a:cs typeface="Montserrat Black"/>
              <a:sym typeface="Montserrat Black"/>
            </a:endParaRPr>
          </a:p>
        </p:txBody>
      </p:sp>
      <p:sp>
        <p:nvSpPr>
          <p:cNvPr id="102" name="Google Shape;102;p17"/>
          <p:cNvSpPr txBox="1"/>
          <p:nvPr/>
        </p:nvSpPr>
        <p:spPr>
          <a:xfrm>
            <a:off x="1200350" y="308475"/>
            <a:ext cx="42447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O que é a deficiência visual</a:t>
            </a:r>
            <a:endParaRPr sz="2700">
              <a:solidFill>
                <a:srgbClr val="171E46"/>
              </a:solidFill>
              <a:latin typeface="Montserrat ExtraBold"/>
              <a:ea typeface="Montserrat ExtraBold"/>
              <a:cs typeface="Montserrat ExtraBold"/>
              <a:sym typeface="Montserrat ExtraBold"/>
            </a:endParaRPr>
          </a:p>
        </p:txBody>
      </p:sp>
      <p:sp>
        <p:nvSpPr>
          <p:cNvPr id="103" name="Google Shape;103;p17"/>
          <p:cNvSpPr txBox="1"/>
          <p:nvPr/>
        </p:nvSpPr>
        <p:spPr>
          <a:xfrm>
            <a:off x="1320650" y="1484050"/>
            <a:ext cx="6399600" cy="2987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sz="1200" b="1">
                <a:solidFill>
                  <a:schemeClr val="dk1"/>
                </a:solidFill>
                <a:latin typeface="Montserrat"/>
                <a:ea typeface="Montserrat"/>
                <a:cs typeface="Montserrat"/>
                <a:sym typeface="Montserrat"/>
              </a:rPr>
              <a:t>Condição de ausência total ou parcial do sentido da visão e ela pode estar presente desde a formação do feto no útero materno (congênita), ou ter sido adquirida ao longo da vida. </a:t>
            </a:r>
            <a:endParaRPr sz="1200" b="1">
              <a:solidFill>
                <a:schemeClr val="dk1"/>
              </a:solidFill>
              <a:latin typeface="Montserrat"/>
              <a:ea typeface="Montserrat"/>
              <a:cs typeface="Montserrat"/>
              <a:sym typeface="Montserrat"/>
            </a:endParaRPr>
          </a:p>
          <a:p>
            <a:pPr marL="0" lvl="0" indent="0" algn="l" rtl="0">
              <a:lnSpc>
                <a:spcPct val="90000"/>
              </a:lnSpc>
              <a:spcBef>
                <a:spcPts val="1000"/>
              </a:spcBef>
              <a:spcAft>
                <a:spcPts val="0"/>
              </a:spcAft>
              <a:buClr>
                <a:schemeClr val="dk1"/>
              </a:buClr>
              <a:buSzPts val="1100"/>
              <a:buFont typeface="Arial"/>
              <a:buNone/>
            </a:pPr>
            <a:r>
              <a:rPr lang="pt-BR" sz="1200">
                <a:solidFill>
                  <a:schemeClr val="dk1"/>
                </a:solidFill>
                <a:latin typeface="Montserrat SemiBold"/>
                <a:ea typeface="Montserrat SemiBold"/>
                <a:cs typeface="Montserrat SemiBold"/>
                <a:sym typeface="Montserrat SemiBold"/>
              </a:rPr>
              <a:t>Segundo suas particularidades, as pessoas com deficiência visual podem apresentar:</a:t>
            </a:r>
            <a:endParaRPr sz="1200">
              <a:solidFill>
                <a:schemeClr val="dk1"/>
              </a:solidFill>
              <a:latin typeface="Montserrat SemiBold"/>
              <a:ea typeface="Montserrat SemiBold"/>
              <a:cs typeface="Montserrat SemiBold"/>
              <a:sym typeface="Montserrat SemiBold"/>
            </a:endParaRPr>
          </a:p>
          <a:p>
            <a:pPr marL="457200" lvl="0" indent="-304800" algn="l" rtl="0">
              <a:lnSpc>
                <a:spcPct val="90000"/>
              </a:lnSpc>
              <a:spcBef>
                <a:spcPts val="100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cegueira, </a:t>
            </a:r>
            <a:endParaRPr sz="1200">
              <a:solidFill>
                <a:schemeClr val="dk1"/>
              </a:solidFill>
              <a:latin typeface="Montserrat SemiBold"/>
              <a:ea typeface="Montserrat SemiBold"/>
              <a:cs typeface="Montserrat SemiBold"/>
              <a:sym typeface="Montserrat SemiBold"/>
            </a:endParaRPr>
          </a:p>
          <a:p>
            <a:pPr marL="457200" lvl="0" indent="-304800" algn="l" rtl="0">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baixa visão (visão subnormal),</a:t>
            </a:r>
            <a:endParaRPr sz="1200">
              <a:solidFill>
                <a:schemeClr val="dk1"/>
              </a:solidFill>
              <a:latin typeface="Montserrat SemiBold"/>
              <a:ea typeface="Montserrat SemiBold"/>
              <a:cs typeface="Montserrat SemiBold"/>
              <a:sym typeface="Montserrat SemiBold"/>
            </a:endParaRPr>
          </a:p>
          <a:p>
            <a:pPr marL="457200" lvl="0" indent="-304800" algn="l" rtl="0">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ou visão monocular (cegueira em apenas um dos olhos). </a:t>
            </a:r>
            <a:endParaRPr sz="12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Clr>
                <a:schemeClr val="dk1"/>
              </a:buClr>
              <a:buSzPts val="1100"/>
              <a:buFont typeface="Arial"/>
              <a:buNone/>
            </a:pPr>
            <a:endParaRPr sz="12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Clr>
                <a:schemeClr val="dk1"/>
              </a:buClr>
              <a:buSzPts val="1100"/>
              <a:buFont typeface="Arial"/>
              <a:buNone/>
            </a:pPr>
            <a:r>
              <a:rPr lang="pt-BR" sz="1200">
                <a:solidFill>
                  <a:schemeClr val="dk1"/>
                </a:solidFill>
                <a:latin typeface="Montserrat SemiBold"/>
                <a:ea typeface="Montserrat SemiBold"/>
                <a:cs typeface="Montserrat SemiBold"/>
                <a:sym typeface="Montserrat SemiBold"/>
              </a:rPr>
              <a:t>Sendo assim, não está ligada, necessariamente, a uma total incapacidade de ver.</a:t>
            </a:r>
            <a:endParaRPr sz="12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None/>
            </a:pPr>
            <a:r>
              <a:rPr lang="pt-BR" sz="1200" b="1">
                <a:solidFill>
                  <a:schemeClr val="dk1"/>
                </a:solidFill>
                <a:latin typeface="Montserrat"/>
                <a:ea typeface="Montserrat"/>
                <a:cs typeface="Montserrat"/>
                <a:sym typeface="Montserrat"/>
              </a:rPr>
              <a:t>A deficiência visual pode ser, em linhas gerais, o resultado de uma patologia, de um acidente, trauma ou condição genética.</a:t>
            </a:r>
            <a:endParaRPr sz="1200" b="1">
              <a:solidFill>
                <a:schemeClr val="dk1"/>
              </a:solidFill>
              <a:latin typeface="Montserrat"/>
              <a:ea typeface="Montserrat"/>
              <a:cs typeface="Montserrat"/>
              <a:sym typeface="Montserrat"/>
            </a:endParaRPr>
          </a:p>
        </p:txBody>
      </p:sp>
      <p:pic>
        <p:nvPicPr>
          <p:cNvPr id="104" name="Google Shape;104;p17"/>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05" name="Google Shape;105;p17"/>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06" name="Google Shape;106;p17"/>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07" name="Google Shape;107;p17"/>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08" name="Google Shape;108;p17"/>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p:cNvPicPr preferRelativeResize="0"/>
          <p:nvPr/>
        </p:nvPicPr>
        <p:blipFill>
          <a:blip r:embed="rId3">
            <a:alphaModFix/>
          </a:blip>
          <a:stretch>
            <a:fillRect/>
          </a:stretch>
        </p:blipFill>
        <p:spPr>
          <a:xfrm>
            <a:off x="0" y="0"/>
            <a:ext cx="9143997" cy="5143490"/>
          </a:xfrm>
          <a:prstGeom prst="rect">
            <a:avLst/>
          </a:prstGeom>
          <a:noFill/>
          <a:ln>
            <a:noFill/>
          </a:ln>
        </p:spPr>
      </p:pic>
      <p:sp>
        <p:nvSpPr>
          <p:cNvPr id="114" name="Google Shape;114;p18"/>
          <p:cNvSpPr txBox="1"/>
          <p:nvPr/>
        </p:nvSpPr>
        <p:spPr>
          <a:xfrm>
            <a:off x="679425" y="364150"/>
            <a:ext cx="55788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Termos básicos sobre o funcionamento da visão:</a:t>
            </a:r>
            <a:endParaRPr sz="2700">
              <a:solidFill>
                <a:srgbClr val="171E46"/>
              </a:solidFill>
              <a:latin typeface="Montserrat ExtraBold"/>
              <a:ea typeface="Montserrat ExtraBold"/>
              <a:cs typeface="Montserrat ExtraBold"/>
              <a:sym typeface="Montserrat ExtraBold"/>
            </a:endParaRPr>
          </a:p>
        </p:txBody>
      </p:sp>
      <p:sp>
        <p:nvSpPr>
          <p:cNvPr id="115" name="Google Shape;115;p18"/>
          <p:cNvSpPr txBox="1"/>
          <p:nvPr/>
        </p:nvSpPr>
        <p:spPr>
          <a:xfrm>
            <a:off x="1134825" y="1665450"/>
            <a:ext cx="1800600" cy="2422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sz="1100">
                <a:solidFill>
                  <a:schemeClr val="dk1"/>
                </a:solidFill>
                <a:latin typeface="Montserrat ExtraBold"/>
                <a:ea typeface="Montserrat ExtraBold"/>
                <a:cs typeface="Montserrat ExtraBold"/>
                <a:sym typeface="Montserrat ExtraBold"/>
              </a:rPr>
              <a:t>Acuidade Visual – AV</a:t>
            </a:r>
            <a:endParaRPr sz="1100">
              <a:solidFill>
                <a:schemeClr val="dk1"/>
              </a:solidFill>
              <a:latin typeface="Montserrat ExtraBold"/>
              <a:ea typeface="Montserrat ExtraBold"/>
              <a:cs typeface="Montserrat ExtraBold"/>
              <a:sym typeface="Montserrat ExtraBold"/>
            </a:endParaRPr>
          </a:p>
          <a:p>
            <a:pPr marL="0" lvl="0" indent="0" algn="l" rtl="0">
              <a:lnSpc>
                <a:spcPct val="90000"/>
              </a:lnSpc>
              <a:spcBef>
                <a:spcPts val="1000"/>
              </a:spcBef>
              <a:spcAft>
                <a:spcPts val="0"/>
              </a:spcAft>
              <a:buClr>
                <a:schemeClr val="dk1"/>
              </a:buClr>
              <a:buSzPts val="1100"/>
              <a:buFont typeface="Arial"/>
              <a:buNone/>
            </a:pPr>
            <a:r>
              <a:rPr lang="pt-BR" sz="1100">
                <a:solidFill>
                  <a:schemeClr val="dk1"/>
                </a:solidFill>
                <a:latin typeface="Montserrat SemiBold"/>
                <a:ea typeface="Montserrat SemiBold"/>
                <a:cs typeface="Montserrat SemiBold"/>
                <a:sym typeface="Montserrat SemiBold"/>
              </a:rPr>
              <a:t>Medida da visão central que tem a função de identificar objetos e seus detalhes.</a:t>
            </a:r>
            <a:endParaRPr sz="11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Clr>
                <a:schemeClr val="dk1"/>
              </a:buClr>
              <a:buSzPts val="1100"/>
              <a:buFont typeface="Arial"/>
              <a:buNone/>
            </a:pPr>
            <a:r>
              <a:rPr lang="pt-BR" sz="1100">
                <a:solidFill>
                  <a:schemeClr val="dk1"/>
                </a:solidFill>
                <a:latin typeface="Montserrat SemiBold"/>
                <a:ea typeface="Montserrat SemiBold"/>
                <a:cs typeface="Montserrat SemiBold"/>
                <a:sym typeface="Montserrat SemiBold"/>
              </a:rPr>
              <a:t>Esse exame avalia a capacidade que uma pessoa tem de discernir visualmente o menor objeto a uma determinada distância.</a:t>
            </a:r>
            <a:endParaRPr sz="1100">
              <a:solidFill>
                <a:schemeClr val="dk1"/>
              </a:solidFill>
              <a:latin typeface="Montserrat SemiBold"/>
              <a:ea typeface="Montserrat SemiBold"/>
              <a:cs typeface="Montserrat SemiBold"/>
              <a:sym typeface="Montserrat SemiBold"/>
            </a:endParaRPr>
          </a:p>
        </p:txBody>
      </p:sp>
      <p:pic>
        <p:nvPicPr>
          <p:cNvPr id="116" name="Google Shape;116;p18"/>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17" name="Google Shape;117;p18"/>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18" name="Google Shape;118;p18"/>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19" name="Google Shape;119;p18"/>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20" name="Google Shape;120;p18"/>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121" name="Google Shape;121;p18"/>
          <p:cNvSpPr txBox="1"/>
          <p:nvPr/>
        </p:nvSpPr>
        <p:spPr>
          <a:xfrm>
            <a:off x="2965680" y="1665450"/>
            <a:ext cx="1800600" cy="1532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pt-BR" sz="1100">
                <a:solidFill>
                  <a:schemeClr val="dk1"/>
                </a:solidFill>
                <a:latin typeface="Montserrat ExtraBold"/>
                <a:ea typeface="Montserrat ExtraBold"/>
                <a:cs typeface="Montserrat ExtraBold"/>
                <a:sym typeface="Montserrat ExtraBold"/>
              </a:rPr>
              <a:t>Campo Visual – CV</a:t>
            </a:r>
            <a:endParaRPr sz="1100">
              <a:solidFill>
                <a:schemeClr val="dk1"/>
              </a:solidFill>
              <a:latin typeface="Montserrat ExtraBold"/>
              <a:ea typeface="Montserrat ExtraBold"/>
              <a:cs typeface="Montserrat ExtraBold"/>
              <a:sym typeface="Montserrat ExtraBold"/>
            </a:endParaRPr>
          </a:p>
          <a:p>
            <a:pPr marL="0" lvl="0" indent="0" algn="l" rtl="0">
              <a:lnSpc>
                <a:spcPct val="90000"/>
              </a:lnSpc>
              <a:spcBef>
                <a:spcPts val="1000"/>
              </a:spcBef>
              <a:spcAft>
                <a:spcPts val="0"/>
              </a:spcAft>
              <a:buNone/>
            </a:pPr>
            <a:r>
              <a:rPr lang="pt-BR" sz="1100">
                <a:solidFill>
                  <a:schemeClr val="dk1"/>
                </a:solidFill>
                <a:latin typeface="Montserrat SemiBold"/>
                <a:ea typeface="Montserrat SemiBold"/>
                <a:cs typeface="Montserrat SemiBold"/>
                <a:sym typeface="Montserrat SemiBold"/>
              </a:rPr>
              <a:t>Área na qual os objetos são visualizados de maneira simultânea quando a pessoa dirige o olhar para algo fixo e imóvel.</a:t>
            </a:r>
            <a:endParaRPr sz="1100">
              <a:solidFill>
                <a:schemeClr val="dk1"/>
              </a:solidFill>
              <a:latin typeface="Montserrat SemiBold"/>
              <a:ea typeface="Montserrat SemiBold"/>
              <a:cs typeface="Montserrat SemiBold"/>
              <a:sym typeface="Montserrat SemiBold"/>
            </a:endParaRPr>
          </a:p>
        </p:txBody>
      </p:sp>
      <p:sp>
        <p:nvSpPr>
          <p:cNvPr id="122" name="Google Shape;122;p18"/>
          <p:cNvSpPr txBox="1"/>
          <p:nvPr/>
        </p:nvSpPr>
        <p:spPr>
          <a:xfrm>
            <a:off x="4796535" y="1665450"/>
            <a:ext cx="1800600" cy="1812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100">
                <a:solidFill>
                  <a:schemeClr val="dk1"/>
                </a:solidFill>
                <a:latin typeface="Montserrat ExtraBold"/>
                <a:ea typeface="Montserrat ExtraBold"/>
                <a:cs typeface="Montserrat ExtraBold"/>
                <a:sym typeface="Montserrat ExtraBold"/>
              </a:rPr>
              <a:t>Sensibilidade aos contrastes</a:t>
            </a:r>
            <a:endParaRPr sz="1100">
              <a:solidFill>
                <a:schemeClr val="dk1"/>
              </a:solidFill>
              <a:latin typeface="Montserrat ExtraBold"/>
              <a:ea typeface="Montserrat ExtraBold"/>
              <a:cs typeface="Montserrat ExtraBold"/>
              <a:sym typeface="Montserrat ExtraBold"/>
            </a:endParaRPr>
          </a:p>
          <a:p>
            <a:pPr marL="0" lvl="0" indent="0" algn="l" rtl="0">
              <a:lnSpc>
                <a:spcPct val="90000"/>
              </a:lnSpc>
              <a:spcBef>
                <a:spcPts val="1000"/>
              </a:spcBef>
              <a:spcAft>
                <a:spcPts val="0"/>
              </a:spcAft>
              <a:buNone/>
            </a:pPr>
            <a:r>
              <a:rPr lang="pt-BR" sz="1100">
                <a:solidFill>
                  <a:schemeClr val="dk1"/>
                </a:solidFill>
                <a:latin typeface="Montserrat SemiBold"/>
                <a:ea typeface="Montserrat SemiBold"/>
                <a:cs typeface="Montserrat SemiBold"/>
                <a:sym typeface="Montserrat SemiBold"/>
              </a:rPr>
              <a:t>Capacidade que o sistema visual possui de detectar a diferença de brilho entre duas superfícies sobrepostas.</a:t>
            </a:r>
            <a:endParaRPr sz="1100">
              <a:solidFill>
                <a:schemeClr val="dk1"/>
              </a:solidFill>
              <a:latin typeface="Montserrat SemiBold"/>
              <a:ea typeface="Montserrat SemiBold"/>
              <a:cs typeface="Montserrat SemiBold"/>
              <a:sym typeface="Montserrat SemiBold"/>
            </a:endParaRPr>
          </a:p>
          <a:p>
            <a:pPr marL="0" lvl="0" indent="0" algn="l" rtl="0">
              <a:lnSpc>
                <a:spcPct val="90000"/>
              </a:lnSpc>
              <a:spcBef>
                <a:spcPts val="1000"/>
              </a:spcBef>
              <a:spcAft>
                <a:spcPts val="0"/>
              </a:spcAft>
              <a:buNone/>
            </a:pPr>
            <a:endParaRPr sz="1100">
              <a:solidFill>
                <a:schemeClr val="dk1"/>
              </a:solidFill>
              <a:latin typeface="Montserrat SemiBold"/>
              <a:ea typeface="Montserrat SemiBold"/>
              <a:cs typeface="Montserrat SemiBold"/>
              <a:sym typeface="Montserrat SemiBold"/>
            </a:endParaRPr>
          </a:p>
        </p:txBody>
      </p:sp>
      <p:sp>
        <p:nvSpPr>
          <p:cNvPr id="123" name="Google Shape;123;p18"/>
          <p:cNvSpPr txBox="1"/>
          <p:nvPr/>
        </p:nvSpPr>
        <p:spPr>
          <a:xfrm>
            <a:off x="6491771" y="1665450"/>
            <a:ext cx="1800600" cy="1074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sz="1100">
                <a:solidFill>
                  <a:schemeClr val="dk1"/>
                </a:solidFill>
                <a:latin typeface="Montserrat ExtraBold"/>
                <a:ea typeface="Montserrat ExtraBold"/>
                <a:cs typeface="Montserrat ExtraBold"/>
                <a:sym typeface="Montserrat ExtraBold"/>
              </a:rPr>
              <a:t>Baixa adaptação visual</a:t>
            </a:r>
            <a:endParaRPr sz="1100">
              <a:solidFill>
                <a:schemeClr val="dk1"/>
              </a:solidFill>
              <a:latin typeface="Montserrat ExtraBold"/>
              <a:ea typeface="Montserrat ExtraBold"/>
              <a:cs typeface="Montserrat ExtraBold"/>
              <a:sym typeface="Montserrat ExtraBold"/>
            </a:endParaRPr>
          </a:p>
          <a:p>
            <a:pPr marL="0" lvl="0" indent="0" algn="l" rtl="0">
              <a:lnSpc>
                <a:spcPct val="90000"/>
              </a:lnSpc>
              <a:spcBef>
                <a:spcPts val="1000"/>
              </a:spcBef>
              <a:spcAft>
                <a:spcPts val="0"/>
              </a:spcAft>
              <a:buNone/>
            </a:pPr>
            <a:r>
              <a:rPr lang="pt-BR" sz="1100">
                <a:solidFill>
                  <a:schemeClr val="dk1"/>
                </a:solidFill>
                <a:latin typeface="Montserrat SemiBold"/>
                <a:ea typeface="Montserrat SemiBold"/>
                <a:cs typeface="Montserrat SemiBold"/>
                <a:sym typeface="Montserrat SemiBold"/>
              </a:rPr>
              <a:t>Habilidade de adaptar a visão aos diferentes tipos de iluminação.</a:t>
            </a:r>
            <a:endParaRPr sz="1100">
              <a:solidFill>
                <a:schemeClr val="dk1"/>
              </a:solidFill>
              <a:latin typeface="Montserrat SemiBold"/>
              <a:ea typeface="Montserrat SemiBold"/>
              <a:cs typeface="Montserrat SemiBold"/>
              <a:sym typeface="Montserrat SemiBold"/>
            </a:endParaRPr>
          </a:p>
        </p:txBody>
      </p:sp>
      <p:pic>
        <p:nvPicPr>
          <p:cNvPr id="124" name="Google Shape;124;p18"/>
          <p:cNvPicPr preferRelativeResize="0"/>
          <p:nvPr/>
        </p:nvPicPr>
        <p:blipFill>
          <a:blip r:embed="rId6">
            <a:alphaModFix/>
          </a:blip>
          <a:stretch>
            <a:fillRect/>
          </a:stretch>
        </p:blipFill>
        <p:spPr>
          <a:xfrm>
            <a:off x="3100988" y="2740342"/>
            <a:ext cx="4684924" cy="31232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0" y="0"/>
            <a:ext cx="9143997" cy="5143490"/>
          </a:xfrm>
          <a:prstGeom prst="rect">
            <a:avLst/>
          </a:prstGeom>
          <a:noFill/>
          <a:ln>
            <a:noFill/>
          </a:ln>
        </p:spPr>
      </p:pic>
      <p:sp>
        <p:nvSpPr>
          <p:cNvPr id="130" name="Google Shape;130;p19"/>
          <p:cNvSpPr txBox="1"/>
          <p:nvPr/>
        </p:nvSpPr>
        <p:spPr>
          <a:xfrm>
            <a:off x="591275" y="460875"/>
            <a:ext cx="4941300" cy="808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4500">
                <a:solidFill>
                  <a:srgbClr val="171E46"/>
                </a:solidFill>
                <a:latin typeface="Montserrat ExtraBold"/>
                <a:ea typeface="Montserrat ExtraBold"/>
                <a:cs typeface="Montserrat ExtraBold"/>
                <a:sym typeface="Montserrat ExtraBold"/>
              </a:rPr>
              <a:t>Cegueira</a:t>
            </a:r>
            <a:endParaRPr sz="4100">
              <a:solidFill>
                <a:srgbClr val="171E46"/>
              </a:solidFill>
              <a:latin typeface="Montserrat ExtraBold"/>
              <a:ea typeface="Montserrat ExtraBold"/>
              <a:cs typeface="Montserrat ExtraBold"/>
              <a:sym typeface="Montserrat ExtraBold"/>
            </a:endParaRPr>
          </a:p>
        </p:txBody>
      </p:sp>
      <p:sp>
        <p:nvSpPr>
          <p:cNvPr id="131" name="Google Shape;131;p19"/>
          <p:cNvSpPr txBox="1"/>
          <p:nvPr/>
        </p:nvSpPr>
        <p:spPr>
          <a:xfrm>
            <a:off x="1177600" y="1599925"/>
            <a:ext cx="6399600" cy="2443200"/>
          </a:xfrm>
          <a:prstGeom prst="rect">
            <a:avLst/>
          </a:prstGeom>
          <a:noFill/>
          <a:ln>
            <a:noFill/>
          </a:ln>
        </p:spPr>
        <p:txBody>
          <a:bodyPr spcFirstLastPara="1" wrap="square" lIns="91425" tIns="91425" rIns="91425" bIns="91425" anchor="t" anchorCtr="0">
            <a:spAutoFit/>
          </a:bodyPr>
          <a:lstStyle/>
          <a:p>
            <a:pPr marL="457200" lvl="0" indent="-317500" algn="l" rtl="0">
              <a:lnSpc>
                <a:spcPct val="90000"/>
              </a:lnSpc>
              <a:spcBef>
                <a:spcPts val="1000"/>
              </a:spcBef>
              <a:spcAft>
                <a:spcPts val="0"/>
              </a:spcAft>
              <a:buClr>
                <a:schemeClr val="dk1"/>
              </a:buClr>
              <a:buSzPts val="1400"/>
              <a:buFont typeface="Montserrat SemiBold"/>
              <a:buChar char="●"/>
            </a:pPr>
            <a:r>
              <a:rPr lang="pt-BR">
                <a:solidFill>
                  <a:schemeClr val="dk1"/>
                </a:solidFill>
                <a:latin typeface="Montserrat SemiBold"/>
                <a:ea typeface="Montserrat SemiBold"/>
                <a:cs typeface="Montserrat SemiBold"/>
                <a:sym typeface="Montserrat SemiBold"/>
              </a:rPr>
              <a:t>A cegueira total caracteriza-se pela completa perda de visão sem percepção visual de luz e forma. Esta pode ser congênita ou adquirida.</a:t>
            </a:r>
            <a:endParaRPr>
              <a:solidFill>
                <a:schemeClr val="dk1"/>
              </a:solidFill>
              <a:latin typeface="Montserrat SemiBold"/>
              <a:ea typeface="Montserrat SemiBold"/>
              <a:cs typeface="Montserrat SemiBold"/>
              <a:sym typeface="Montserrat SemiBold"/>
            </a:endParaRPr>
          </a:p>
          <a:p>
            <a:pPr marL="457200" lvl="0" indent="0" algn="l" rtl="0">
              <a:lnSpc>
                <a:spcPct val="90000"/>
              </a:lnSpc>
              <a:spcBef>
                <a:spcPts val="1000"/>
              </a:spcBef>
              <a:spcAft>
                <a:spcPts val="0"/>
              </a:spcAft>
              <a:buNone/>
            </a:pPr>
            <a:endParaRPr>
              <a:solidFill>
                <a:schemeClr val="dk1"/>
              </a:solidFill>
              <a:latin typeface="Montserrat SemiBold"/>
              <a:ea typeface="Montserrat SemiBold"/>
              <a:cs typeface="Montserrat SemiBold"/>
              <a:sym typeface="Montserrat SemiBold"/>
            </a:endParaRPr>
          </a:p>
          <a:p>
            <a:pPr marL="457200" lvl="0" indent="-317500" algn="l" rtl="0">
              <a:lnSpc>
                <a:spcPct val="90000"/>
              </a:lnSpc>
              <a:spcBef>
                <a:spcPts val="1000"/>
              </a:spcBef>
              <a:spcAft>
                <a:spcPts val="0"/>
              </a:spcAft>
              <a:buClr>
                <a:schemeClr val="dk1"/>
              </a:buClr>
              <a:buSzPts val="1400"/>
              <a:buFont typeface="Montserrat SemiBold"/>
              <a:buChar char="●"/>
            </a:pPr>
            <a:r>
              <a:rPr lang="pt-BR">
                <a:solidFill>
                  <a:schemeClr val="dk1"/>
                </a:solidFill>
                <a:latin typeface="Montserrat SemiBold"/>
                <a:ea typeface="Montserrat SemiBold"/>
                <a:cs typeface="Montserrat SemiBold"/>
                <a:sym typeface="Montserrat SemiBold"/>
              </a:rPr>
              <a:t>A falta de percepção visual se deve a fatores fisiológicos ou neurológicos. </a:t>
            </a:r>
            <a:endParaRPr>
              <a:solidFill>
                <a:schemeClr val="dk1"/>
              </a:solidFill>
              <a:latin typeface="Montserrat SemiBold"/>
              <a:ea typeface="Montserrat SemiBold"/>
              <a:cs typeface="Montserrat SemiBold"/>
              <a:sym typeface="Montserrat SemiBold"/>
            </a:endParaRPr>
          </a:p>
          <a:p>
            <a:pPr marL="457200" lvl="0" indent="0" algn="l" rtl="0">
              <a:lnSpc>
                <a:spcPct val="90000"/>
              </a:lnSpc>
              <a:spcBef>
                <a:spcPts val="1000"/>
              </a:spcBef>
              <a:spcAft>
                <a:spcPts val="0"/>
              </a:spcAft>
              <a:buNone/>
            </a:pPr>
            <a:endParaRPr>
              <a:solidFill>
                <a:schemeClr val="dk1"/>
              </a:solidFill>
              <a:latin typeface="Montserrat SemiBold"/>
              <a:ea typeface="Montserrat SemiBold"/>
              <a:cs typeface="Montserrat SemiBold"/>
              <a:sym typeface="Montserrat SemiBold"/>
            </a:endParaRPr>
          </a:p>
          <a:p>
            <a:pPr marL="457200" lvl="0" indent="-317500" algn="l" rtl="0">
              <a:lnSpc>
                <a:spcPct val="90000"/>
              </a:lnSpc>
              <a:spcBef>
                <a:spcPts val="1000"/>
              </a:spcBef>
              <a:spcAft>
                <a:spcPts val="0"/>
              </a:spcAft>
              <a:buClr>
                <a:schemeClr val="dk1"/>
              </a:buClr>
              <a:buSzPts val="1400"/>
              <a:buFont typeface="Montserrat SemiBold"/>
              <a:buChar char="●"/>
            </a:pPr>
            <a:r>
              <a:rPr lang="pt-BR">
                <a:solidFill>
                  <a:schemeClr val="dk1"/>
                </a:solidFill>
                <a:latin typeface="Montserrat SemiBold"/>
                <a:ea typeface="Montserrat SemiBold"/>
                <a:cs typeface="Montserrat SemiBold"/>
                <a:sym typeface="Montserrat SemiBold"/>
              </a:rPr>
              <a:t>Doenças preveníveis são responsáveis por casos de cegueira infantil, assim como a genética.</a:t>
            </a:r>
            <a:endParaRPr>
              <a:solidFill>
                <a:schemeClr val="dk1"/>
              </a:solidFill>
              <a:latin typeface="Montserrat SemiBold"/>
              <a:ea typeface="Montserrat SemiBold"/>
              <a:cs typeface="Montserrat SemiBold"/>
              <a:sym typeface="Montserrat SemiBold"/>
            </a:endParaRPr>
          </a:p>
        </p:txBody>
      </p:sp>
      <p:pic>
        <p:nvPicPr>
          <p:cNvPr id="132" name="Google Shape;132;p19"/>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33" name="Google Shape;133;p19"/>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34" name="Google Shape;134;p19"/>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35" name="Google Shape;135;p19"/>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36" name="Google Shape;136;p19"/>
          <p:cNvPicPr preferRelativeResize="0"/>
          <p:nvPr/>
        </p:nvPicPr>
        <p:blipFill>
          <a:blip r:embed="rId5">
            <a:alphaModFix/>
          </a:blip>
          <a:stretch>
            <a:fillRect/>
          </a:stretch>
        </p:blipFill>
        <p:spPr>
          <a:xfrm>
            <a:off x="7098025" y="4059750"/>
            <a:ext cx="2235734" cy="1257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0" y="0"/>
            <a:ext cx="9143997" cy="5143490"/>
          </a:xfrm>
          <a:prstGeom prst="rect">
            <a:avLst/>
          </a:prstGeom>
          <a:noFill/>
          <a:ln>
            <a:noFill/>
          </a:ln>
        </p:spPr>
      </p:pic>
      <p:sp>
        <p:nvSpPr>
          <p:cNvPr id="142" name="Google Shape;142;p20"/>
          <p:cNvSpPr txBox="1"/>
          <p:nvPr/>
        </p:nvSpPr>
        <p:spPr>
          <a:xfrm>
            <a:off x="720800" y="336025"/>
            <a:ext cx="63996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800"/>
              <a:buFont typeface="Times New Roman"/>
              <a:buNone/>
            </a:pPr>
            <a:r>
              <a:rPr lang="pt-BR" sz="1200">
                <a:solidFill>
                  <a:schemeClr val="dk1"/>
                </a:solidFill>
                <a:latin typeface="Montserrat Medium"/>
                <a:ea typeface="Montserrat Medium"/>
                <a:cs typeface="Montserrat Medium"/>
                <a:sym typeface="Montserrat Medium"/>
              </a:rPr>
              <a:t>Também tem a classificação chamada “baixa visão”,  que é quando a pessoa tem uma perda visual leve à grave, sendo que a redução das funções visuais variam segundo cada caso. </a:t>
            </a:r>
            <a:br>
              <a:rPr lang="pt-BR" sz="1200">
                <a:solidFill>
                  <a:schemeClr val="dk1"/>
                </a:solidFill>
                <a:latin typeface="Montserrat Medium"/>
                <a:ea typeface="Montserrat Medium"/>
                <a:cs typeface="Montserrat Medium"/>
                <a:sym typeface="Montserrat Medium"/>
              </a:rPr>
            </a:br>
            <a:br>
              <a:rPr lang="pt-BR" sz="1200">
                <a:solidFill>
                  <a:schemeClr val="dk1"/>
                </a:solidFill>
                <a:latin typeface="Montserrat Medium"/>
                <a:ea typeface="Montserrat Medium"/>
                <a:cs typeface="Montserrat Medium"/>
                <a:sym typeface="Montserrat Medium"/>
              </a:rPr>
            </a:br>
            <a:r>
              <a:rPr lang="pt-BR" sz="1200">
                <a:solidFill>
                  <a:schemeClr val="dk1"/>
                </a:solidFill>
                <a:latin typeface="Montserrat Medium"/>
                <a:ea typeface="Montserrat Medium"/>
                <a:cs typeface="Montserrat Medium"/>
                <a:sym typeface="Montserrat Medium"/>
              </a:rPr>
              <a:t>Os sintomas são mais notáveis em ambientes de aprendizagem como a escola ou a igreja. Alguns sinais de alerta: </a:t>
            </a:r>
            <a:endParaRPr sz="1200">
              <a:latin typeface="Montserrat Medium"/>
              <a:ea typeface="Montserrat Medium"/>
              <a:cs typeface="Montserrat Medium"/>
              <a:sym typeface="Montserrat Medium"/>
            </a:endParaRPr>
          </a:p>
        </p:txBody>
      </p:sp>
      <p:pic>
        <p:nvPicPr>
          <p:cNvPr id="143" name="Google Shape;143;p20"/>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44" name="Google Shape;144;p20"/>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45" name="Google Shape;145;p20"/>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46" name="Google Shape;146;p20"/>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47" name="Google Shape;147;p20"/>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148" name="Google Shape;148;p20"/>
          <p:cNvSpPr txBox="1"/>
          <p:nvPr/>
        </p:nvSpPr>
        <p:spPr>
          <a:xfrm>
            <a:off x="1115200" y="1734075"/>
            <a:ext cx="3581400" cy="3071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None/>
            </a:pPr>
            <a:r>
              <a:rPr lang="pt-BR" sz="1200" b="1">
                <a:solidFill>
                  <a:srgbClr val="000000"/>
                </a:solidFill>
                <a:latin typeface="Montserrat"/>
                <a:ea typeface="Montserrat"/>
                <a:cs typeface="Montserrat"/>
                <a:sym typeface="Montserrat"/>
              </a:rPr>
              <a:t>Bebê</a:t>
            </a:r>
            <a:endParaRPr sz="1200" b="1">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Porque não enxerga bem, a criancinha brinca pouco.</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Não consegue pegar um objeto, sendo que já tem tônus muscular para pegar aquilo que vê e quer.</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Não se sente atraído por objetos que não emitem som, porque não os enxerga.</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Não segue o rosto do professor ou dos pais com seus olhos.</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Faz movimentos estranhos com os olhos.</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Se incomoda muito com a luz.</a:t>
            </a:r>
            <a:endParaRPr sz="1200">
              <a:solidFill>
                <a:srgbClr val="000000"/>
              </a:solidFill>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solidFill>
                  <a:srgbClr val="000000"/>
                </a:solidFill>
                <a:latin typeface="Montserrat"/>
                <a:ea typeface="Montserrat"/>
                <a:cs typeface="Montserrat"/>
                <a:sym typeface="Montserrat"/>
              </a:rPr>
              <a:t>Coça muito os olhos.</a:t>
            </a:r>
            <a:endParaRPr sz="1200">
              <a:solidFill>
                <a:srgbClr val="000000"/>
              </a:solidFill>
              <a:latin typeface="Montserrat"/>
              <a:ea typeface="Montserrat"/>
              <a:cs typeface="Montserrat"/>
              <a:sym typeface="Montserrat"/>
            </a:endParaRPr>
          </a:p>
        </p:txBody>
      </p:sp>
      <p:sp>
        <p:nvSpPr>
          <p:cNvPr id="149" name="Google Shape;149;p20"/>
          <p:cNvSpPr txBox="1"/>
          <p:nvPr/>
        </p:nvSpPr>
        <p:spPr>
          <a:xfrm>
            <a:off x="4544200" y="1657875"/>
            <a:ext cx="3729600" cy="30711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None/>
            </a:pPr>
            <a:r>
              <a:rPr lang="pt-BR" sz="1200" b="1">
                <a:latin typeface="Montserrat"/>
                <a:ea typeface="Montserrat"/>
                <a:cs typeface="Montserrat"/>
                <a:sym typeface="Montserrat"/>
              </a:rPr>
              <a:t>Criança e adolescente</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Tropeça e bate os braços constantemente nas portas e paredes.</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Olhos avermelhados.</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Dor de cabeça pelo esforço realizado na leitura.</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Coloca o texto para ler muito próximo ao rosto.</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Falta de motivação em atividades que são de ler e/ou escrever.</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Dificuldades para distinguir cores.</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Olhos secos ou lacrimejantes.</a:t>
            </a:r>
            <a:endParaRPr sz="1200">
              <a:latin typeface="Montserrat"/>
              <a:ea typeface="Montserrat"/>
              <a:cs typeface="Montserrat"/>
              <a:sym typeface="Montserrat"/>
            </a:endParaRPr>
          </a:p>
          <a:p>
            <a:pPr marL="228600" lvl="0" indent="-207645" algn="l" rtl="0">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Muita sensibilidade à luz.</a:t>
            </a:r>
            <a:endParaRPr sz="1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1"/>
          <p:cNvPicPr preferRelativeResize="0"/>
          <p:nvPr/>
        </p:nvPicPr>
        <p:blipFill>
          <a:blip r:embed="rId3">
            <a:alphaModFix/>
          </a:blip>
          <a:stretch>
            <a:fillRect/>
          </a:stretch>
        </p:blipFill>
        <p:spPr>
          <a:xfrm>
            <a:off x="0" y="0"/>
            <a:ext cx="9143997" cy="5143490"/>
          </a:xfrm>
          <a:prstGeom prst="rect">
            <a:avLst/>
          </a:prstGeom>
          <a:noFill/>
          <a:ln>
            <a:noFill/>
          </a:ln>
        </p:spPr>
      </p:pic>
      <p:sp>
        <p:nvSpPr>
          <p:cNvPr id="155" name="Google Shape;155;p21"/>
          <p:cNvSpPr txBox="1"/>
          <p:nvPr/>
        </p:nvSpPr>
        <p:spPr>
          <a:xfrm>
            <a:off x="603275" y="-825"/>
            <a:ext cx="1024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600">
                <a:solidFill>
                  <a:srgbClr val="171E46"/>
                </a:solidFill>
                <a:latin typeface="Montserrat Black"/>
                <a:ea typeface="Montserrat Black"/>
                <a:cs typeface="Montserrat Black"/>
                <a:sym typeface="Montserrat Black"/>
              </a:rPr>
              <a:t>2</a:t>
            </a:r>
            <a:endParaRPr sz="9600">
              <a:solidFill>
                <a:srgbClr val="171E46"/>
              </a:solidFill>
              <a:latin typeface="Montserrat Black"/>
              <a:ea typeface="Montserrat Black"/>
              <a:cs typeface="Montserrat Black"/>
              <a:sym typeface="Montserrat Black"/>
            </a:endParaRPr>
          </a:p>
        </p:txBody>
      </p:sp>
      <p:sp>
        <p:nvSpPr>
          <p:cNvPr id="156" name="Google Shape;156;p21"/>
          <p:cNvSpPr txBox="1"/>
          <p:nvPr/>
        </p:nvSpPr>
        <p:spPr>
          <a:xfrm>
            <a:off x="1419600" y="384675"/>
            <a:ext cx="4199100" cy="104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100">
                <a:solidFill>
                  <a:srgbClr val="171E46"/>
                </a:solidFill>
                <a:latin typeface="Montserrat ExtraBold"/>
                <a:ea typeface="Montserrat ExtraBold"/>
                <a:cs typeface="Montserrat ExtraBold"/>
                <a:sym typeface="Montserrat ExtraBold"/>
              </a:rPr>
              <a:t>Técnicas e recursos auxiliares</a:t>
            </a:r>
            <a:endParaRPr sz="2700">
              <a:solidFill>
                <a:srgbClr val="171E46"/>
              </a:solidFill>
              <a:latin typeface="Montserrat ExtraBold"/>
              <a:ea typeface="Montserrat ExtraBold"/>
              <a:cs typeface="Montserrat ExtraBold"/>
              <a:sym typeface="Montserrat ExtraBold"/>
            </a:endParaRPr>
          </a:p>
        </p:txBody>
      </p:sp>
      <p:sp>
        <p:nvSpPr>
          <p:cNvPr id="157" name="Google Shape;157;p21"/>
          <p:cNvSpPr txBox="1"/>
          <p:nvPr/>
        </p:nvSpPr>
        <p:spPr>
          <a:xfrm>
            <a:off x="1320650" y="1407850"/>
            <a:ext cx="63996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pt-BR">
                <a:solidFill>
                  <a:schemeClr val="dk1"/>
                </a:solidFill>
                <a:latin typeface="Montserrat SemiBold"/>
                <a:ea typeface="Montserrat SemiBold"/>
                <a:cs typeface="Montserrat SemiBold"/>
                <a:sym typeface="Montserrat SemiBold"/>
              </a:rPr>
              <a:t>Dentre os tipos de recursos existentes para melhorar a visualização das imagens, no caso de pessoas com baixa visão, encontram-se os:</a:t>
            </a:r>
            <a:endParaRPr>
              <a:solidFill>
                <a:schemeClr val="dk1"/>
              </a:solidFill>
              <a:latin typeface="Montserrat SemiBold"/>
              <a:ea typeface="Montserrat SemiBold"/>
              <a:cs typeface="Montserrat SemiBold"/>
              <a:sym typeface="Montserrat SemiBold"/>
            </a:endParaRPr>
          </a:p>
        </p:txBody>
      </p:sp>
      <p:pic>
        <p:nvPicPr>
          <p:cNvPr id="158" name="Google Shape;158;p21"/>
          <p:cNvPicPr preferRelativeResize="0"/>
          <p:nvPr/>
        </p:nvPicPr>
        <p:blipFill>
          <a:blip r:embed="rId4">
            <a:alphaModFix/>
          </a:blip>
          <a:stretch>
            <a:fillRect/>
          </a:stretch>
        </p:blipFill>
        <p:spPr>
          <a:xfrm rot="7111070">
            <a:off x="-501345" y="2878830"/>
            <a:ext cx="1546631" cy="1546610"/>
          </a:xfrm>
          <a:prstGeom prst="rect">
            <a:avLst/>
          </a:prstGeom>
          <a:noFill/>
          <a:ln>
            <a:noFill/>
          </a:ln>
        </p:spPr>
      </p:pic>
      <p:pic>
        <p:nvPicPr>
          <p:cNvPr id="159" name="Google Shape;159;p21"/>
          <p:cNvPicPr preferRelativeResize="0"/>
          <p:nvPr/>
        </p:nvPicPr>
        <p:blipFill>
          <a:blip r:embed="rId4">
            <a:alphaModFix/>
          </a:blip>
          <a:stretch>
            <a:fillRect/>
          </a:stretch>
        </p:blipFill>
        <p:spPr>
          <a:xfrm rot="-7109003">
            <a:off x="7524406" y="15304"/>
            <a:ext cx="1546627" cy="1546609"/>
          </a:xfrm>
          <a:prstGeom prst="rect">
            <a:avLst/>
          </a:prstGeom>
          <a:noFill/>
          <a:ln>
            <a:noFill/>
          </a:ln>
        </p:spPr>
      </p:pic>
      <p:pic>
        <p:nvPicPr>
          <p:cNvPr id="160" name="Google Shape;160;p21"/>
          <p:cNvPicPr preferRelativeResize="0"/>
          <p:nvPr/>
        </p:nvPicPr>
        <p:blipFill>
          <a:blip r:embed="rId4">
            <a:alphaModFix/>
          </a:blip>
          <a:stretch>
            <a:fillRect/>
          </a:stretch>
        </p:blipFill>
        <p:spPr>
          <a:xfrm rot="-552112">
            <a:off x="8305802" y="3179881"/>
            <a:ext cx="1105623" cy="1105615"/>
          </a:xfrm>
          <a:prstGeom prst="rect">
            <a:avLst/>
          </a:prstGeom>
          <a:noFill/>
          <a:ln>
            <a:noFill/>
          </a:ln>
        </p:spPr>
      </p:pic>
      <p:pic>
        <p:nvPicPr>
          <p:cNvPr id="161" name="Google Shape;161;p21"/>
          <p:cNvPicPr preferRelativeResize="0"/>
          <p:nvPr/>
        </p:nvPicPr>
        <p:blipFill>
          <a:blip r:embed="rId4">
            <a:alphaModFix/>
          </a:blip>
          <a:stretch>
            <a:fillRect/>
          </a:stretch>
        </p:blipFill>
        <p:spPr>
          <a:xfrm rot="-2455811">
            <a:off x="-346274" y="1270830"/>
            <a:ext cx="1105623" cy="1105615"/>
          </a:xfrm>
          <a:prstGeom prst="rect">
            <a:avLst/>
          </a:prstGeom>
          <a:noFill/>
          <a:ln>
            <a:noFill/>
          </a:ln>
        </p:spPr>
      </p:pic>
      <p:pic>
        <p:nvPicPr>
          <p:cNvPr id="162" name="Google Shape;162;p21"/>
          <p:cNvPicPr preferRelativeResize="0"/>
          <p:nvPr/>
        </p:nvPicPr>
        <p:blipFill>
          <a:blip r:embed="rId5">
            <a:alphaModFix/>
          </a:blip>
          <a:stretch>
            <a:fillRect/>
          </a:stretch>
        </p:blipFill>
        <p:spPr>
          <a:xfrm>
            <a:off x="7098025" y="4059750"/>
            <a:ext cx="2235734" cy="1257601"/>
          </a:xfrm>
          <a:prstGeom prst="rect">
            <a:avLst/>
          </a:prstGeom>
          <a:noFill/>
          <a:ln>
            <a:noFill/>
          </a:ln>
        </p:spPr>
      </p:pic>
      <p:sp>
        <p:nvSpPr>
          <p:cNvPr id="163" name="Google Shape;163;p21"/>
          <p:cNvSpPr txBox="1"/>
          <p:nvPr/>
        </p:nvSpPr>
        <p:spPr>
          <a:xfrm>
            <a:off x="986350" y="2180975"/>
            <a:ext cx="2430300" cy="2216400"/>
          </a:xfrm>
          <a:prstGeom prst="rect">
            <a:avLst/>
          </a:prstGeom>
          <a:noFill/>
          <a:ln>
            <a:noFill/>
          </a:ln>
        </p:spPr>
        <p:txBody>
          <a:bodyPr spcFirstLastPara="1" wrap="square" lIns="91425" tIns="91425" rIns="91425" bIns="91425" anchor="t" anchorCtr="0">
            <a:spAutoFit/>
          </a:bodyPr>
          <a:lstStyle/>
          <a:p>
            <a:pPr marL="0" marR="71755" lvl="0" indent="0" algn="ctr" rtl="0">
              <a:spcBef>
                <a:spcPts val="0"/>
              </a:spcBef>
              <a:spcAft>
                <a:spcPts val="0"/>
              </a:spcAft>
              <a:buNone/>
            </a:pPr>
            <a:r>
              <a:rPr lang="pt-BR" sz="1200" b="1">
                <a:solidFill>
                  <a:schemeClr val="dk1"/>
                </a:solidFill>
                <a:latin typeface="Montserrat"/>
                <a:ea typeface="Montserrat"/>
                <a:cs typeface="Montserrat"/>
                <a:sym typeface="Montserrat"/>
              </a:rPr>
              <a:t>Ópticos</a:t>
            </a:r>
            <a:endParaRPr sz="1200" b="1">
              <a:solidFill>
                <a:schemeClr val="dk1"/>
              </a:solidFill>
              <a:latin typeface="Montserrat"/>
              <a:ea typeface="Montserrat"/>
              <a:cs typeface="Montserrat"/>
              <a:sym typeface="Montserrat"/>
            </a:endParaRPr>
          </a:p>
          <a:p>
            <a:pPr marL="0" marR="71755" lvl="0" indent="0" algn="ctr" rtl="0">
              <a:spcBef>
                <a:spcPts val="0"/>
              </a:spcBef>
              <a:spcAft>
                <a:spcPts val="0"/>
              </a:spcAft>
              <a:buNone/>
            </a:pPr>
            <a:r>
              <a:rPr lang="pt-BR"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marL="0" lvl="0" indent="0" algn="ctr" rtl="0">
              <a:spcBef>
                <a:spcPts val="0"/>
              </a:spcBef>
              <a:spcAft>
                <a:spcPts val="0"/>
              </a:spcAft>
              <a:buNone/>
            </a:pPr>
            <a:r>
              <a:rPr lang="pt-BR" sz="1200">
                <a:solidFill>
                  <a:schemeClr val="dk1"/>
                </a:solidFill>
                <a:latin typeface="Montserrat"/>
                <a:ea typeface="Montserrat"/>
                <a:cs typeface="Montserrat"/>
                <a:sym typeface="Montserrat"/>
              </a:rPr>
              <a:t>São instrumentos, produtos e tecnologias que são especialmente desenvolvidos para melhorar o dia a dia de uma pessoa com deficiência visual. Requerem conhecimento técnico para avaliação e uma correta indicação</a:t>
            </a:r>
            <a:endParaRPr sz="1200">
              <a:latin typeface="Montserrat"/>
              <a:ea typeface="Montserrat"/>
              <a:cs typeface="Montserrat"/>
              <a:sym typeface="Montserrat"/>
            </a:endParaRPr>
          </a:p>
        </p:txBody>
      </p:sp>
      <p:sp>
        <p:nvSpPr>
          <p:cNvPr id="164" name="Google Shape;164;p21"/>
          <p:cNvSpPr txBox="1"/>
          <p:nvPr/>
        </p:nvSpPr>
        <p:spPr>
          <a:xfrm>
            <a:off x="3424750" y="2333375"/>
            <a:ext cx="2430300" cy="1662300"/>
          </a:xfrm>
          <a:prstGeom prst="rect">
            <a:avLst/>
          </a:prstGeom>
          <a:noFill/>
          <a:ln>
            <a:noFill/>
          </a:ln>
        </p:spPr>
        <p:txBody>
          <a:bodyPr spcFirstLastPara="1" wrap="square" lIns="91425" tIns="91425" rIns="91425" bIns="91425" anchor="t" anchorCtr="0">
            <a:spAutoFit/>
          </a:bodyPr>
          <a:lstStyle/>
          <a:p>
            <a:pPr marL="0" marR="71755" lvl="0" indent="0" algn="ctr" rtl="0">
              <a:spcBef>
                <a:spcPts val="0"/>
              </a:spcBef>
              <a:spcAft>
                <a:spcPts val="0"/>
              </a:spcAft>
              <a:buNone/>
            </a:pPr>
            <a:r>
              <a:rPr lang="pt-BR" sz="1200" b="1">
                <a:solidFill>
                  <a:schemeClr val="dk1"/>
                </a:solidFill>
                <a:latin typeface="Montserrat"/>
                <a:ea typeface="Montserrat"/>
                <a:cs typeface="Montserrat"/>
                <a:sym typeface="Montserrat"/>
              </a:rPr>
              <a:t>Não-ópticos</a:t>
            </a:r>
            <a:endParaRPr sz="1200" b="1">
              <a:solidFill>
                <a:schemeClr val="dk1"/>
              </a:solidFill>
              <a:latin typeface="Montserrat"/>
              <a:ea typeface="Montserrat"/>
              <a:cs typeface="Montserrat"/>
              <a:sym typeface="Montserrat"/>
            </a:endParaRPr>
          </a:p>
          <a:p>
            <a:pPr marL="0" marR="71755" lvl="0" indent="0" algn="ctr" rtl="0">
              <a:spcBef>
                <a:spcPts val="0"/>
              </a:spcBef>
              <a:spcAft>
                <a:spcPts val="0"/>
              </a:spcAft>
              <a:buNone/>
            </a:pPr>
            <a:endParaRPr sz="1200" b="1">
              <a:solidFill>
                <a:schemeClr val="dk1"/>
              </a:solidFill>
              <a:latin typeface="Montserrat"/>
              <a:ea typeface="Montserrat"/>
              <a:cs typeface="Montserrat"/>
              <a:sym typeface="Montserrat"/>
            </a:endParaRPr>
          </a:p>
          <a:p>
            <a:pPr marL="0" lvl="0" indent="0" algn="ctr" rtl="0">
              <a:spcBef>
                <a:spcPts val="0"/>
              </a:spcBef>
              <a:spcAft>
                <a:spcPts val="0"/>
              </a:spcAft>
              <a:buNone/>
            </a:pPr>
            <a:r>
              <a:rPr lang="pt-BR" sz="1200">
                <a:solidFill>
                  <a:schemeClr val="dk1"/>
                </a:solidFill>
                <a:latin typeface="Montserrat"/>
                <a:ea typeface="Montserrat"/>
                <a:cs typeface="Montserrat"/>
                <a:sym typeface="Montserrat"/>
              </a:rPr>
              <a:t>São modificações em materiais e no ambiente. São mais simples e acessíveis e podem ser utilizados juntamente com os recursos ópticos</a:t>
            </a:r>
            <a:endParaRPr sz="1200">
              <a:latin typeface="Montserrat"/>
              <a:ea typeface="Montserrat"/>
              <a:cs typeface="Montserrat"/>
              <a:sym typeface="Montserrat"/>
            </a:endParaRPr>
          </a:p>
        </p:txBody>
      </p:sp>
      <p:sp>
        <p:nvSpPr>
          <p:cNvPr id="165" name="Google Shape;165;p21"/>
          <p:cNvSpPr txBox="1"/>
          <p:nvPr/>
        </p:nvSpPr>
        <p:spPr>
          <a:xfrm>
            <a:off x="6015550" y="2485775"/>
            <a:ext cx="2057700" cy="1477500"/>
          </a:xfrm>
          <a:prstGeom prst="rect">
            <a:avLst/>
          </a:prstGeom>
          <a:noFill/>
          <a:ln>
            <a:noFill/>
          </a:ln>
        </p:spPr>
        <p:txBody>
          <a:bodyPr spcFirstLastPara="1" wrap="square" lIns="91425" tIns="91425" rIns="91425" bIns="91425" anchor="t" anchorCtr="0">
            <a:spAutoFit/>
          </a:bodyPr>
          <a:lstStyle/>
          <a:p>
            <a:pPr marL="0" marR="71755" lvl="0" indent="0" algn="ctr" rtl="0">
              <a:spcBef>
                <a:spcPts val="0"/>
              </a:spcBef>
              <a:spcAft>
                <a:spcPts val="0"/>
              </a:spcAft>
              <a:buNone/>
            </a:pPr>
            <a:r>
              <a:rPr lang="pt-BR" sz="1200" b="1">
                <a:solidFill>
                  <a:schemeClr val="dk1"/>
                </a:solidFill>
                <a:latin typeface="Montserrat"/>
                <a:ea typeface="Montserrat"/>
                <a:cs typeface="Montserrat"/>
                <a:sym typeface="Montserrat"/>
              </a:rPr>
              <a:t>Auxílios Eletrônicos</a:t>
            </a:r>
            <a:endParaRPr sz="1200" b="1">
              <a:solidFill>
                <a:schemeClr val="dk1"/>
              </a:solidFill>
              <a:latin typeface="Montserrat"/>
              <a:ea typeface="Montserrat"/>
              <a:cs typeface="Montserrat"/>
              <a:sym typeface="Montserrat"/>
            </a:endParaRPr>
          </a:p>
          <a:p>
            <a:pPr marL="0" lvl="0" indent="0" algn="ctr" rtl="0">
              <a:spcBef>
                <a:spcPts val="0"/>
              </a:spcBef>
              <a:spcAft>
                <a:spcPts val="0"/>
              </a:spcAft>
              <a:buNone/>
            </a:pPr>
            <a:endParaRPr sz="1200">
              <a:solidFill>
                <a:schemeClr val="dk1"/>
              </a:solidFill>
              <a:latin typeface="Montserrat"/>
              <a:ea typeface="Montserrat"/>
              <a:cs typeface="Montserrat"/>
              <a:sym typeface="Montserrat"/>
            </a:endParaRPr>
          </a:p>
          <a:p>
            <a:pPr marL="0" lvl="0" indent="0" algn="ctr" rtl="0">
              <a:spcBef>
                <a:spcPts val="0"/>
              </a:spcBef>
              <a:spcAft>
                <a:spcPts val="0"/>
              </a:spcAft>
              <a:buNone/>
            </a:pPr>
            <a:r>
              <a:rPr lang="pt-BR" sz="1200">
                <a:solidFill>
                  <a:schemeClr val="dk1"/>
                </a:solidFill>
                <a:latin typeface="Montserrat"/>
                <a:ea typeface="Montserrat"/>
                <a:cs typeface="Montserrat"/>
                <a:sym typeface="Montserrat"/>
              </a:rPr>
              <a:t>Associação de sistemas ópticos e eletrônicos (video ampliação e tecnologia de informática)</a:t>
            </a:r>
            <a:endParaRPr sz="12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EA5E59716CA04482326D7D6394CBC5" ma:contentTypeVersion="15" ma:contentTypeDescription="Crie um novo documento." ma:contentTypeScope="" ma:versionID="d743f63d9048a2c2466c5882d752e8aa">
  <xsd:schema xmlns:xsd="http://www.w3.org/2001/XMLSchema" xmlns:xs="http://www.w3.org/2001/XMLSchema" xmlns:p="http://schemas.microsoft.com/office/2006/metadata/properties" xmlns:ns2="546f6921-c430-45e7-8b30-d6d9b86d8f0f" xmlns:ns3="364167a4-bc77-49ec-93f2-879d4481bae7" targetNamespace="http://schemas.microsoft.com/office/2006/metadata/properties" ma:root="true" ma:fieldsID="4525af9c7396acef62ddbec502432767" ns2:_="" ns3:_="">
    <xsd:import namespace="546f6921-c430-45e7-8b30-d6d9b86d8f0f"/>
    <xsd:import namespace="364167a4-bc77-49ec-93f2-879d4481b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f6921-c430-45e7-8b30-d6d9b86d8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167a4-bc77-49ec-93f2-879d4481bae7"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c6843a21-b43c-449c-ad71-8656eb5ff423}" ma:internalName="TaxCatchAll" ma:showField="CatchAllData" ma:web="364167a4-bc77-49ec-93f2-879d4481b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6f6921-c430-45e7-8b30-d6d9b86d8f0f">
      <Terms xmlns="http://schemas.microsoft.com/office/infopath/2007/PartnerControls"/>
    </lcf76f155ced4ddcb4097134ff3c332f>
    <TaxCatchAll xmlns="364167a4-bc77-49ec-93f2-879d4481bae7" xsi:nil="true"/>
  </documentManagement>
</p:properties>
</file>

<file path=customXml/itemProps1.xml><?xml version="1.0" encoding="utf-8"?>
<ds:datastoreItem xmlns:ds="http://schemas.openxmlformats.org/officeDocument/2006/customXml" ds:itemID="{09ABF7E6-46A5-44F1-961F-EBBB3F8C25DE}"/>
</file>

<file path=customXml/itemProps2.xml><?xml version="1.0" encoding="utf-8"?>
<ds:datastoreItem xmlns:ds="http://schemas.openxmlformats.org/officeDocument/2006/customXml" ds:itemID="{8B2F7F0C-3499-472C-9E49-867A60420E74}"/>
</file>

<file path=customXml/itemProps3.xml><?xml version="1.0" encoding="utf-8"?>
<ds:datastoreItem xmlns:ds="http://schemas.openxmlformats.org/officeDocument/2006/customXml" ds:itemID="{E66FB20C-7FEA-4F04-BD39-049846C1816C}"/>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Apresentação na tela (16:9)</PresentationFormat>
  <Paragraphs>160</Paragraphs>
  <Slides>28</Slides>
  <Notes>28</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28</vt:i4>
      </vt:variant>
    </vt:vector>
  </HeadingPairs>
  <TitlesOfParts>
    <vt:vector size="37" baseType="lpstr">
      <vt:lpstr>Arial</vt:lpstr>
      <vt:lpstr>Times New Roman</vt:lpstr>
      <vt:lpstr>Montserrat Black</vt:lpstr>
      <vt:lpstr>Montserrat Medium</vt:lpstr>
      <vt:lpstr>Montserrat ExtraBold</vt:lpstr>
      <vt:lpstr>Noto Sans Symbols</vt:lpstr>
      <vt:lpstr>Montserrat</vt:lpstr>
      <vt:lpstr>Montserrat SemiBold</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Matheus xavier</dc:creator>
  <cp:lastModifiedBy>EA - Matheus Xavier De Ramos</cp:lastModifiedBy>
  <cp:revision>1</cp:revision>
  <dcterms:modified xsi:type="dcterms:W3CDTF">2023-01-12T17:35:01Z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0x010100F9EA5E59716CA04482326D7D6394CBC5</vt:lpwstr>
  </property>
</Properties>
</file>