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SemiBold"/>
      <p:regular r:id="rId23"/>
      <p:bold r:id="rId24"/>
      <p:italic r:id="rId25"/>
      <p:boldItalic r:id="rId26"/>
    </p:embeddedFont>
    <p:embeddedFont>
      <p:font typeface="Montserrat Black"/>
      <p:bold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
      <p:font typeface="Montserrat Light"/>
      <p:regular r:id="rId37"/>
      <p:bold r:id="rId38"/>
      <p:italic r:id="rId39"/>
      <p:boldItalic r:id="rId40"/>
    </p:embeddedFont>
    <p:embeddedFont>
      <p:font typeface="Montserrat ExtraBold"/>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3" roundtripDataSignature="AMtx7mj8pcVFGg1stB+bN2QriR3edkfA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MontserratSemiBold-boldItalic.fntdata"/><Relationship Id="rId13" Type="http://schemas.openxmlformats.org/officeDocument/2006/relationships/slide" Target="slides/slide8.xml"/><Relationship Id="rId39" Type="http://schemas.openxmlformats.org/officeDocument/2006/relationships/font" Target="fonts/MontserratLight-italic.fntdata"/><Relationship Id="rId18" Type="http://schemas.openxmlformats.org/officeDocument/2006/relationships/slide" Target="slides/slide13.xml"/><Relationship Id="rId42" Type="http://schemas.openxmlformats.org/officeDocument/2006/relationships/font" Target="fonts/MontserratExtraBold-boldItalic.fntdata"/><Relationship Id="rId21" Type="http://schemas.openxmlformats.org/officeDocument/2006/relationships/slide" Target="slides/slide16.xml"/><Relationship Id="rId34" Type="http://schemas.openxmlformats.org/officeDocument/2006/relationships/font" Target="fonts/MontserratMedium-bold.fntdata"/><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font" Target="fonts/Montserrat-regular.fntdata"/><Relationship Id="rId16" Type="http://schemas.openxmlformats.org/officeDocument/2006/relationships/slide" Target="slides/slide11.xml"/><Relationship Id="rId40" Type="http://schemas.openxmlformats.org/officeDocument/2006/relationships/font" Target="fonts/MontserratLight-boldItalic.fntdata"/><Relationship Id="rId24" Type="http://schemas.openxmlformats.org/officeDocument/2006/relationships/font" Target="fonts/MontserratSemiBold-bold.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Montserrat-boldItalic.fntdata"/><Relationship Id="rId37" Type="http://schemas.openxmlformats.org/officeDocument/2006/relationships/font" Target="fonts/MontserratLight-regular.fntdata"/><Relationship Id="rId45" Type="http://schemas.openxmlformats.org/officeDocument/2006/relationships/customXml" Target="../customXml/item2.xml"/><Relationship Id="rId23" Type="http://schemas.openxmlformats.org/officeDocument/2006/relationships/font" Target="fonts/MontserratSemiBold-regular.fntdata"/><Relationship Id="rId28" Type="http://schemas.openxmlformats.org/officeDocument/2006/relationships/font" Target="fonts/MontserratBlack-boldItalic.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MontserratMedium-boldItalic.fntdata"/><Relationship Id="rId31" Type="http://schemas.openxmlformats.org/officeDocument/2006/relationships/font" Target="fonts/Montserrat-italic.fntdata"/><Relationship Id="rId10" Type="http://schemas.openxmlformats.org/officeDocument/2006/relationships/slide" Target="slides/slide5.xml"/><Relationship Id="rId19" Type="http://schemas.openxmlformats.org/officeDocument/2006/relationships/slide" Target="slides/slide14.xml"/><Relationship Id="rId44" Type="http://schemas.openxmlformats.org/officeDocument/2006/relationships/customXml" Target="../customXml/item1.xml"/><Relationship Id="rId22" Type="http://schemas.openxmlformats.org/officeDocument/2006/relationships/slide" Target="slides/slide17.xml"/><Relationship Id="rId43"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MontserratBlack-bold.fntdata"/><Relationship Id="rId30" Type="http://schemas.openxmlformats.org/officeDocument/2006/relationships/font" Target="fonts/Montserrat-bold.fntdata"/><Relationship Id="rId35" Type="http://schemas.openxmlformats.org/officeDocument/2006/relationships/font" Target="fonts/MontserratMedium-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25" Type="http://schemas.openxmlformats.org/officeDocument/2006/relationships/font" Target="fonts/MontserratSemiBold-italic.fntdata"/><Relationship Id="rId33" Type="http://schemas.openxmlformats.org/officeDocument/2006/relationships/font" Target="fonts/MontserratMedium-regular.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font" Target="fonts/MontserratLight-bold.fntdata"/><Relationship Id="rId46"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font" Target="fonts/Montserrat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2"/>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92" name="Google Shape;192;p10"/>
          <p:cNvSpPr txBox="1"/>
          <p:nvPr/>
        </p:nvSpPr>
        <p:spPr>
          <a:xfrm>
            <a:off x="5270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3</a:t>
            </a:r>
            <a:endParaRPr b="0" i="0" sz="9600" u="none" cap="none" strike="noStrike">
              <a:solidFill>
                <a:srgbClr val="171E46"/>
              </a:solidFill>
              <a:latin typeface="Montserrat Black"/>
              <a:ea typeface="Montserrat Black"/>
              <a:cs typeface="Montserrat Black"/>
              <a:sym typeface="Montserrat Black"/>
            </a:endParaRPr>
          </a:p>
        </p:txBody>
      </p:sp>
      <p:sp>
        <p:nvSpPr>
          <p:cNvPr id="193" name="Google Shape;193;p10"/>
          <p:cNvSpPr txBox="1"/>
          <p:nvPr/>
        </p:nvSpPr>
        <p:spPr>
          <a:xfrm>
            <a:off x="1343400" y="308475"/>
            <a:ext cx="59820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Torne o ambiente de aprendizagem reforçador</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94" name="Google Shape;194;p10"/>
          <p:cNvSpPr txBox="1"/>
          <p:nvPr/>
        </p:nvSpPr>
        <p:spPr>
          <a:xfrm>
            <a:off x="1151800" y="1407850"/>
            <a:ext cx="6720900" cy="16254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90000"/>
              </a:lnSpc>
              <a:spcBef>
                <a:spcPts val="1000"/>
              </a:spcBef>
              <a:spcAft>
                <a:spcPts val="0"/>
              </a:spcAft>
              <a:buClr>
                <a:schemeClr val="dk1"/>
              </a:buClr>
              <a:buSzPts val="1300"/>
              <a:buFont typeface="Montserrat SemiBold"/>
              <a:buChar char="●"/>
            </a:pPr>
            <a:r>
              <a:rPr b="0" i="0" lang="pt-BR" sz="1300" u="none" cap="none" strike="noStrike">
                <a:solidFill>
                  <a:schemeClr val="dk1"/>
                </a:solidFill>
                <a:latin typeface="Montserrat SemiBold"/>
                <a:ea typeface="Montserrat SemiBold"/>
                <a:cs typeface="Montserrat SemiBold"/>
                <a:sym typeface="Montserrat SemiBold"/>
              </a:rPr>
              <a:t>Antes de tentar ensinar qualquer coisa para a criança/adolescente, gaste um bom tempo apenas ficando com ela e pareando-se com reforçadores. Isso significa associar e reproduzir um padrão.</a:t>
            </a:r>
            <a:endParaRPr b="0" i="0" sz="1300" u="none" cap="none" strike="noStrike">
              <a:solidFill>
                <a:schemeClr val="dk1"/>
              </a:solidFill>
              <a:latin typeface="Montserrat SemiBold"/>
              <a:ea typeface="Montserrat SemiBold"/>
              <a:cs typeface="Montserrat SemiBold"/>
              <a:sym typeface="Montserrat SemiBold"/>
            </a:endParaRPr>
          </a:p>
          <a:p>
            <a:pPr indent="-311150" lvl="0" marL="457200" marR="0" rtl="0" algn="l">
              <a:lnSpc>
                <a:spcPct val="90000"/>
              </a:lnSpc>
              <a:spcBef>
                <a:spcPts val="0"/>
              </a:spcBef>
              <a:spcAft>
                <a:spcPts val="0"/>
              </a:spcAft>
              <a:buClr>
                <a:schemeClr val="dk1"/>
              </a:buClr>
              <a:buSzPts val="1300"/>
              <a:buFont typeface="Montserrat SemiBold"/>
              <a:buChar char="●"/>
            </a:pPr>
            <a:r>
              <a:rPr b="0" i="0" lang="pt-BR" sz="1300" u="none" cap="none" strike="noStrike">
                <a:solidFill>
                  <a:schemeClr val="dk1"/>
                </a:solidFill>
                <a:latin typeface="Montserrat SemiBold"/>
                <a:ea typeface="Montserrat SemiBold"/>
                <a:cs typeface="Montserrat SemiBold"/>
                <a:sym typeface="Montserrat SemiBold"/>
              </a:rPr>
              <a:t>Exemplo: se ela ama brincadeiras movimentadas, seja a pessoa que fará a brincadeira acontecer. A meta é reconhecer os interesses da criança e criar vínculos com ela. </a:t>
            </a:r>
            <a:endParaRPr b="0" i="0" sz="1300" u="none" cap="none" strike="noStrike">
              <a:solidFill>
                <a:schemeClr val="dk1"/>
              </a:solidFill>
              <a:latin typeface="Montserrat SemiBold"/>
              <a:ea typeface="Montserrat SemiBold"/>
              <a:cs typeface="Montserrat SemiBold"/>
              <a:sym typeface="Montserrat SemiBold"/>
            </a:endParaRPr>
          </a:p>
          <a:p>
            <a:pPr indent="-311150" lvl="0" marL="457200" marR="0" rtl="0" algn="l">
              <a:lnSpc>
                <a:spcPct val="90000"/>
              </a:lnSpc>
              <a:spcBef>
                <a:spcPts val="0"/>
              </a:spcBef>
              <a:spcAft>
                <a:spcPts val="0"/>
              </a:spcAft>
              <a:buClr>
                <a:schemeClr val="dk1"/>
              </a:buClr>
              <a:buSzPts val="1300"/>
              <a:buFont typeface="Montserrat SemiBold"/>
              <a:buChar char="●"/>
            </a:pPr>
            <a:r>
              <a:rPr b="0" i="0" lang="pt-BR" sz="1300" u="none" cap="none" strike="noStrike">
                <a:solidFill>
                  <a:schemeClr val="dk1"/>
                </a:solidFill>
                <a:latin typeface="Montserrat SemiBold"/>
                <a:ea typeface="Montserrat SemiBold"/>
                <a:cs typeface="Montserrat SemiBold"/>
                <a:sym typeface="Montserrat SemiBold"/>
              </a:rPr>
              <a:t>O que pode ser um reforçador? Um quebra-cabeça, um livro de colorir, um livro de figurinhas adesivas, massinha de modelar, um jogo, etc.</a:t>
            </a:r>
            <a:endParaRPr b="0" i="0" sz="1300" u="none" cap="none" strike="noStrike">
              <a:solidFill>
                <a:schemeClr val="dk1"/>
              </a:solidFill>
              <a:latin typeface="Montserrat SemiBold"/>
              <a:ea typeface="Montserrat SemiBold"/>
              <a:cs typeface="Montserrat SemiBold"/>
              <a:sym typeface="Montserrat SemiBold"/>
            </a:endParaRPr>
          </a:p>
        </p:txBody>
      </p:sp>
      <p:pic>
        <p:nvPicPr>
          <p:cNvPr id="195" name="Google Shape;195;p10"/>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96" name="Google Shape;196;p10"/>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97" name="Google Shape;197;p10"/>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98" name="Google Shape;198;p10"/>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199" name="Google Shape;199;p10"/>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200" name="Google Shape;200;p10"/>
          <p:cNvSpPr txBox="1"/>
          <p:nvPr/>
        </p:nvSpPr>
        <p:spPr>
          <a:xfrm>
            <a:off x="2333125" y="3159600"/>
            <a:ext cx="4900200" cy="1605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chemeClr val="dk1"/>
              </a:buClr>
              <a:buSzPts val="1800"/>
              <a:buFont typeface="Arial"/>
              <a:buNone/>
            </a:pPr>
            <a:r>
              <a:rPr b="0" i="1" lang="pt-BR" sz="1400" u="none" cap="none" strike="noStrike">
                <a:solidFill>
                  <a:schemeClr val="dk1"/>
                </a:solidFill>
                <a:latin typeface="Montserrat Light"/>
                <a:ea typeface="Montserrat Light"/>
                <a:cs typeface="Montserrat Light"/>
                <a:sym typeface="Montserrat Light"/>
              </a:rPr>
              <a:t>Torne o ambiente de aprendizagem divertido. Não tenha medo de parecer ridículo, fazer barulho, </a:t>
            </a:r>
            <a:endParaRPr b="0" i="1" sz="1400" u="none" cap="none" strike="noStrike">
              <a:solidFill>
                <a:schemeClr val="dk1"/>
              </a:solidFill>
              <a:latin typeface="Montserrat Light"/>
              <a:ea typeface="Montserrat Light"/>
              <a:cs typeface="Montserrat Light"/>
              <a:sym typeface="Montserrat Light"/>
            </a:endParaRPr>
          </a:p>
          <a:p>
            <a:pPr indent="0" lvl="0" marL="0" marR="0" rtl="0" algn="ctr">
              <a:lnSpc>
                <a:spcPct val="90000"/>
              </a:lnSpc>
              <a:spcBef>
                <a:spcPts val="1000"/>
              </a:spcBef>
              <a:spcAft>
                <a:spcPts val="0"/>
              </a:spcAft>
              <a:buClr>
                <a:schemeClr val="dk1"/>
              </a:buClr>
              <a:buSzPts val="1800"/>
              <a:buFont typeface="Arial"/>
              <a:buNone/>
            </a:pPr>
            <a:r>
              <a:rPr b="0" i="1" lang="pt-BR" sz="1400" u="none" cap="none" strike="noStrike">
                <a:solidFill>
                  <a:schemeClr val="dk1"/>
                </a:solidFill>
                <a:latin typeface="Montserrat Light"/>
                <a:ea typeface="Montserrat Light"/>
                <a:cs typeface="Montserrat Light"/>
                <a:sym typeface="Montserrat Light"/>
              </a:rPr>
              <a:t>cantar, dançar, sujar-se e rolar pelo chão. A criança/adolescente terá menos vontade </a:t>
            </a:r>
            <a:endParaRPr b="0" i="1" sz="1400" u="none" cap="none" strike="noStrike">
              <a:solidFill>
                <a:schemeClr val="dk1"/>
              </a:solidFill>
              <a:latin typeface="Montserrat Light"/>
              <a:ea typeface="Montserrat Light"/>
              <a:cs typeface="Montserrat Light"/>
              <a:sym typeface="Montserrat Light"/>
            </a:endParaRPr>
          </a:p>
          <a:p>
            <a:pPr indent="0" lvl="0" marL="0" marR="0" rtl="0" algn="ctr">
              <a:lnSpc>
                <a:spcPct val="90000"/>
              </a:lnSpc>
              <a:spcBef>
                <a:spcPts val="1000"/>
              </a:spcBef>
              <a:spcAft>
                <a:spcPts val="0"/>
              </a:spcAft>
              <a:buClr>
                <a:schemeClr val="dk1"/>
              </a:buClr>
              <a:buSzPts val="1800"/>
              <a:buFont typeface="Arial"/>
              <a:buNone/>
            </a:pPr>
            <a:r>
              <a:rPr b="0" i="1" lang="pt-BR" sz="1400" u="none" cap="none" strike="noStrike">
                <a:solidFill>
                  <a:schemeClr val="dk1"/>
                </a:solidFill>
                <a:latin typeface="Montserrat Light"/>
                <a:ea typeface="Montserrat Light"/>
                <a:cs typeface="Montserrat Light"/>
                <a:sym typeface="Montserrat Light"/>
              </a:rPr>
              <a:t>de escapar daquela situação se ela for divertida e reforçadora.</a:t>
            </a:r>
            <a:endParaRPr b="0" i="0" sz="1000" u="none" cap="none" strike="noStrike">
              <a:solidFill>
                <a:srgbClr val="000000"/>
              </a:solidFill>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1"/>
          <p:cNvPicPr preferRelativeResize="0"/>
          <p:nvPr/>
        </p:nvPicPr>
        <p:blipFill rotWithShape="1">
          <a:blip r:embed="rId3">
            <a:alphaModFix/>
          </a:blip>
          <a:srcRect b="0" l="0" r="0" t="0"/>
          <a:stretch/>
        </p:blipFill>
        <p:spPr>
          <a:xfrm>
            <a:off x="0" y="0"/>
            <a:ext cx="9143997" cy="5143490"/>
          </a:xfrm>
          <a:prstGeom prst="rect">
            <a:avLst/>
          </a:prstGeom>
          <a:noFill/>
          <a:ln>
            <a:noFill/>
          </a:ln>
        </p:spPr>
      </p:pic>
      <p:pic>
        <p:nvPicPr>
          <p:cNvPr id="206" name="Google Shape;206;p11"/>
          <p:cNvPicPr preferRelativeResize="0"/>
          <p:nvPr/>
        </p:nvPicPr>
        <p:blipFill rotWithShape="1">
          <a:blip r:embed="rId4">
            <a:alphaModFix/>
          </a:blip>
          <a:srcRect b="0" l="0" r="0" t="0"/>
          <a:stretch/>
        </p:blipFill>
        <p:spPr>
          <a:xfrm rot="-2455811">
            <a:off x="-468549" y="1978855"/>
            <a:ext cx="1105623" cy="1105615"/>
          </a:xfrm>
          <a:prstGeom prst="rect">
            <a:avLst/>
          </a:prstGeom>
          <a:noFill/>
          <a:ln>
            <a:noFill/>
          </a:ln>
        </p:spPr>
      </p:pic>
      <p:pic>
        <p:nvPicPr>
          <p:cNvPr id="207" name="Google Shape;207;p11"/>
          <p:cNvPicPr preferRelativeResize="0"/>
          <p:nvPr/>
        </p:nvPicPr>
        <p:blipFill rotWithShape="1">
          <a:blip r:embed="rId4">
            <a:alphaModFix/>
          </a:blip>
          <a:srcRect b="0" l="0" r="0" t="0"/>
          <a:stretch/>
        </p:blipFill>
        <p:spPr>
          <a:xfrm rot="7111070">
            <a:off x="979605" y="3756505"/>
            <a:ext cx="1546631" cy="1546610"/>
          </a:xfrm>
          <a:prstGeom prst="rect">
            <a:avLst/>
          </a:prstGeom>
          <a:noFill/>
          <a:ln>
            <a:noFill/>
          </a:ln>
        </p:spPr>
      </p:pic>
      <p:pic>
        <p:nvPicPr>
          <p:cNvPr id="208" name="Google Shape;208;p11"/>
          <p:cNvPicPr preferRelativeResize="0"/>
          <p:nvPr/>
        </p:nvPicPr>
        <p:blipFill rotWithShape="1">
          <a:blip r:embed="rId5">
            <a:alphaModFix/>
          </a:blip>
          <a:srcRect b="0" l="0" r="0" t="0"/>
          <a:stretch/>
        </p:blipFill>
        <p:spPr>
          <a:xfrm flipH="1">
            <a:off x="-632871" y="1540175"/>
            <a:ext cx="2449198" cy="4044125"/>
          </a:xfrm>
          <a:prstGeom prst="rect">
            <a:avLst/>
          </a:prstGeom>
          <a:noFill/>
          <a:ln>
            <a:noFill/>
          </a:ln>
        </p:spPr>
      </p:pic>
      <p:sp>
        <p:nvSpPr>
          <p:cNvPr id="209" name="Google Shape;209;p11"/>
          <p:cNvSpPr txBox="1"/>
          <p:nvPr/>
        </p:nvSpPr>
        <p:spPr>
          <a:xfrm>
            <a:off x="374675" y="22777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4</a:t>
            </a:r>
            <a:endParaRPr b="0" i="0" sz="9600" u="none" cap="none" strike="noStrike">
              <a:solidFill>
                <a:srgbClr val="171E46"/>
              </a:solidFill>
              <a:latin typeface="Montserrat Black"/>
              <a:ea typeface="Montserrat Black"/>
              <a:cs typeface="Montserrat Black"/>
              <a:sym typeface="Montserrat Black"/>
            </a:endParaRPr>
          </a:p>
        </p:txBody>
      </p:sp>
      <p:sp>
        <p:nvSpPr>
          <p:cNvPr id="210" name="Google Shape;210;p11"/>
          <p:cNvSpPr txBox="1"/>
          <p:nvPr/>
        </p:nvSpPr>
        <p:spPr>
          <a:xfrm>
            <a:off x="1385125" y="613275"/>
            <a:ext cx="63996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Escolhendo reforçadores que funcionem com a criança</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211" name="Google Shape;211;p11"/>
          <p:cNvSpPr txBox="1"/>
          <p:nvPr/>
        </p:nvSpPr>
        <p:spPr>
          <a:xfrm>
            <a:off x="2030575" y="1904250"/>
            <a:ext cx="6171300" cy="2086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600"/>
              <a:buFont typeface="Arial"/>
              <a:buNone/>
            </a:pPr>
            <a:r>
              <a:rPr b="0" i="0" lang="pt-BR" sz="1600" u="none" cap="none" strike="noStrike">
                <a:solidFill>
                  <a:schemeClr val="dk1"/>
                </a:solidFill>
                <a:latin typeface="Montserrat SemiBold"/>
                <a:ea typeface="Montserrat SemiBold"/>
                <a:cs typeface="Montserrat SemiBold"/>
                <a:sym typeface="Montserrat SemiBold"/>
              </a:rPr>
              <a:t>Como descobrir quais devem ser estes reforçadores?</a:t>
            </a:r>
            <a:endParaRPr b="0" i="0" sz="1600" u="none" cap="none" strike="noStrike">
              <a:solidFill>
                <a:schemeClr val="dk1"/>
              </a:solidFill>
              <a:latin typeface="Montserrat SemiBold"/>
              <a:ea typeface="Montserrat SemiBold"/>
              <a:cs typeface="Montserrat SemiBold"/>
              <a:sym typeface="Montserrat SemiBold"/>
            </a:endParaRPr>
          </a:p>
          <a:p>
            <a:pPr indent="-330200" lvl="0" marL="457200" marR="0" rtl="0" algn="l">
              <a:lnSpc>
                <a:spcPct val="90000"/>
              </a:lnSpc>
              <a:spcBef>
                <a:spcPts val="1000"/>
              </a:spcBef>
              <a:spcAft>
                <a:spcPts val="0"/>
              </a:spcAft>
              <a:buClr>
                <a:schemeClr val="dk1"/>
              </a:buClr>
              <a:buSzPts val="1600"/>
              <a:buFont typeface="Montserrat SemiBold"/>
              <a:buChar char="●"/>
            </a:pPr>
            <a:r>
              <a:rPr b="0" i="0" lang="pt-BR" sz="1600" u="none" cap="none" strike="noStrike">
                <a:solidFill>
                  <a:schemeClr val="dk1"/>
                </a:solidFill>
                <a:latin typeface="Montserrat SemiBold"/>
                <a:ea typeface="Montserrat SemiBold"/>
                <a:cs typeface="Montserrat SemiBold"/>
                <a:sym typeface="Montserrat SemiBold"/>
              </a:rPr>
              <a:t>Pergunte à própria criança, mãe, pai, irmãos, etc.</a:t>
            </a:r>
            <a:endParaRPr b="0" i="0" sz="1600" u="none" cap="none" strike="noStrike">
              <a:solidFill>
                <a:schemeClr val="dk1"/>
              </a:solidFill>
              <a:latin typeface="Montserrat SemiBold"/>
              <a:ea typeface="Montserrat SemiBold"/>
              <a:cs typeface="Montserrat SemiBold"/>
              <a:sym typeface="Montserrat SemiBold"/>
            </a:endParaRPr>
          </a:p>
          <a:p>
            <a:pPr indent="-330200" lvl="0" marL="457200" marR="0" rtl="0" algn="l">
              <a:lnSpc>
                <a:spcPct val="90000"/>
              </a:lnSpc>
              <a:spcBef>
                <a:spcPts val="0"/>
              </a:spcBef>
              <a:spcAft>
                <a:spcPts val="0"/>
              </a:spcAft>
              <a:buClr>
                <a:schemeClr val="dk1"/>
              </a:buClr>
              <a:buSzPts val="1600"/>
              <a:buFont typeface="Montserrat SemiBold"/>
              <a:buChar char="●"/>
            </a:pPr>
            <a:r>
              <a:rPr b="0" i="0" lang="pt-BR" sz="1600" u="none" cap="none" strike="noStrike">
                <a:solidFill>
                  <a:schemeClr val="dk1"/>
                </a:solidFill>
                <a:latin typeface="Montserrat SemiBold"/>
                <a:ea typeface="Montserrat SemiBold"/>
                <a:cs typeface="Montserrat SemiBold"/>
                <a:sym typeface="Montserrat SemiBold"/>
              </a:rPr>
              <a:t>Deixe a criança/adolescente escolher entre diferentes itens legais de uma caixa.</a:t>
            </a:r>
            <a:endParaRPr b="0" i="0" sz="1600" u="none" cap="none" strike="noStrike">
              <a:solidFill>
                <a:schemeClr val="dk1"/>
              </a:solidFill>
              <a:latin typeface="Montserrat SemiBold"/>
              <a:ea typeface="Montserrat SemiBold"/>
              <a:cs typeface="Montserrat SemiBold"/>
              <a:sym typeface="Montserrat SemiBold"/>
            </a:endParaRPr>
          </a:p>
          <a:p>
            <a:pPr indent="-330200" lvl="0" marL="457200" marR="0" rtl="0" algn="l">
              <a:lnSpc>
                <a:spcPct val="90000"/>
              </a:lnSpc>
              <a:spcBef>
                <a:spcPts val="0"/>
              </a:spcBef>
              <a:spcAft>
                <a:spcPts val="0"/>
              </a:spcAft>
              <a:buClr>
                <a:schemeClr val="dk1"/>
              </a:buClr>
              <a:buSzPts val="1600"/>
              <a:buFont typeface="Montserrat SemiBold"/>
              <a:buChar char="●"/>
            </a:pPr>
            <a:r>
              <a:rPr b="0" i="0" lang="pt-BR" sz="1600" u="none" cap="none" strike="noStrike">
                <a:solidFill>
                  <a:schemeClr val="dk1"/>
                </a:solidFill>
                <a:latin typeface="Montserrat SemiBold"/>
                <a:ea typeface="Montserrat SemiBold"/>
                <a:cs typeface="Montserrat SemiBold"/>
                <a:sym typeface="Montserrat SemiBold"/>
              </a:rPr>
              <a:t>Permita que a criança/adolescente escolha entre duas opções: – “Você quer figurinhas ou brinquedo?”</a:t>
            </a:r>
            <a:endParaRPr b="0" i="0" sz="1600" u="none" cap="none" strike="noStrike">
              <a:solidFill>
                <a:schemeClr val="dk1"/>
              </a:solidFill>
              <a:latin typeface="Montserrat SemiBold"/>
              <a:ea typeface="Montserrat SemiBold"/>
              <a:cs typeface="Montserrat SemiBold"/>
              <a:sym typeface="Montserrat SemiBold"/>
            </a:endParaRPr>
          </a:p>
          <a:p>
            <a:pPr indent="-330200" lvl="0" marL="457200" marR="0" rtl="0" algn="l">
              <a:lnSpc>
                <a:spcPct val="90000"/>
              </a:lnSpc>
              <a:spcBef>
                <a:spcPts val="0"/>
              </a:spcBef>
              <a:spcAft>
                <a:spcPts val="0"/>
              </a:spcAft>
              <a:buClr>
                <a:schemeClr val="dk1"/>
              </a:buClr>
              <a:buSzPts val="1600"/>
              <a:buFont typeface="Montserrat SemiBold"/>
              <a:buChar char="●"/>
            </a:pPr>
            <a:r>
              <a:rPr b="0" i="0" lang="pt-BR" sz="1600" u="none" cap="none" strike="noStrike">
                <a:solidFill>
                  <a:schemeClr val="dk1"/>
                </a:solidFill>
                <a:latin typeface="Montserrat SemiBold"/>
                <a:ea typeface="Montserrat SemiBold"/>
                <a:cs typeface="Montserrat SemiBold"/>
                <a:sym typeface="Montserrat SemiBold"/>
              </a:rPr>
              <a:t>Tente coisas diferentes e observe qual é o mais eficaz e convidativo.</a:t>
            </a:r>
            <a:endParaRPr b="0" i="0" sz="1600" u="none" cap="none" strike="noStrike">
              <a:solidFill>
                <a:schemeClr val="dk1"/>
              </a:solidFill>
              <a:latin typeface="Montserrat SemiBold"/>
              <a:ea typeface="Montserrat SemiBold"/>
              <a:cs typeface="Montserrat SemiBold"/>
              <a:sym typeface="Montserrat SemiBold"/>
            </a:endParaRPr>
          </a:p>
        </p:txBody>
      </p:sp>
      <p:pic>
        <p:nvPicPr>
          <p:cNvPr id="212" name="Google Shape;212;p11"/>
          <p:cNvPicPr preferRelativeResize="0"/>
          <p:nvPr/>
        </p:nvPicPr>
        <p:blipFill rotWithShape="1">
          <a:blip r:embed="rId4">
            <a:alphaModFix/>
          </a:blip>
          <a:srcRect b="0" l="0" r="0" t="0"/>
          <a:stretch/>
        </p:blipFill>
        <p:spPr>
          <a:xfrm rot="-7109003">
            <a:off x="7579631" y="-148371"/>
            <a:ext cx="1546627" cy="1546609"/>
          </a:xfrm>
          <a:prstGeom prst="rect">
            <a:avLst/>
          </a:prstGeom>
          <a:noFill/>
          <a:ln>
            <a:noFill/>
          </a:ln>
        </p:spPr>
      </p:pic>
      <p:pic>
        <p:nvPicPr>
          <p:cNvPr id="213" name="Google Shape;213;p11"/>
          <p:cNvPicPr preferRelativeResize="0"/>
          <p:nvPr/>
        </p:nvPicPr>
        <p:blipFill rotWithShape="1">
          <a:blip r:embed="rId4">
            <a:alphaModFix/>
          </a:blip>
          <a:srcRect b="0" l="0" r="0" t="0"/>
          <a:stretch/>
        </p:blipFill>
        <p:spPr>
          <a:xfrm rot="-552105">
            <a:off x="8021700" y="2666238"/>
            <a:ext cx="1285224" cy="1285197"/>
          </a:xfrm>
          <a:prstGeom prst="rect">
            <a:avLst/>
          </a:prstGeom>
          <a:noFill/>
          <a:ln>
            <a:noFill/>
          </a:ln>
        </p:spPr>
      </p:pic>
      <p:pic>
        <p:nvPicPr>
          <p:cNvPr id="214" name="Google Shape;214;p11"/>
          <p:cNvPicPr preferRelativeResize="0"/>
          <p:nvPr/>
        </p:nvPicPr>
        <p:blipFill rotWithShape="1">
          <a:blip r:embed="rId6">
            <a:alphaModFix/>
          </a:blip>
          <a:srcRect b="0" l="0" r="0" t="0"/>
          <a:stretch/>
        </p:blipFill>
        <p:spPr>
          <a:xfrm>
            <a:off x="7098025" y="4059750"/>
            <a:ext cx="2235734" cy="1257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2"/>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20" name="Google Shape;220;p12"/>
          <p:cNvSpPr txBox="1"/>
          <p:nvPr/>
        </p:nvSpPr>
        <p:spPr>
          <a:xfrm>
            <a:off x="152400" y="-825"/>
            <a:ext cx="20973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4.1</a:t>
            </a:r>
            <a:endParaRPr b="0" i="0" sz="9600" u="none" cap="none" strike="noStrike">
              <a:solidFill>
                <a:srgbClr val="171E46"/>
              </a:solidFill>
              <a:latin typeface="Montserrat Black"/>
              <a:ea typeface="Montserrat Black"/>
              <a:cs typeface="Montserrat Black"/>
              <a:sym typeface="Montserrat Black"/>
            </a:endParaRPr>
          </a:p>
        </p:txBody>
      </p:sp>
      <p:sp>
        <p:nvSpPr>
          <p:cNvPr id="221" name="Google Shape;221;p12"/>
          <p:cNvSpPr txBox="1"/>
          <p:nvPr/>
        </p:nvSpPr>
        <p:spPr>
          <a:xfrm>
            <a:off x="1921450" y="460875"/>
            <a:ext cx="6087900" cy="84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400"/>
              <a:buFont typeface="Arial"/>
              <a:buNone/>
            </a:pPr>
            <a:r>
              <a:rPr b="0" i="0" lang="pt-BR" sz="2400" u="none" cap="none" strike="noStrike">
                <a:solidFill>
                  <a:srgbClr val="171E46"/>
                </a:solidFill>
                <a:latin typeface="Montserrat ExtraBold"/>
                <a:ea typeface="Montserrat ExtraBold"/>
                <a:cs typeface="Montserrat ExtraBold"/>
                <a:sym typeface="Montserrat ExtraBold"/>
              </a:rPr>
              <a:t>Usando Reforçamento Positivo para Ensinar Diferentes Conteúdos</a:t>
            </a:r>
            <a:endParaRPr b="0" i="0" sz="2400" u="none" cap="none" strike="noStrike">
              <a:solidFill>
                <a:srgbClr val="171E46"/>
              </a:solidFill>
              <a:latin typeface="Montserrat ExtraBold"/>
              <a:ea typeface="Montserrat ExtraBold"/>
              <a:cs typeface="Montserrat ExtraBold"/>
              <a:sym typeface="Montserrat ExtraBold"/>
            </a:endParaRPr>
          </a:p>
        </p:txBody>
      </p:sp>
      <p:sp>
        <p:nvSpPr>
          <p:cNvPr id="222" name="Google Shape;222;p12"/>
          <p:cNvSpPr txBox="1"/>
          <p:nvPr/>
        </p:nvSpPr>
        <p:spPr>
          <a:xfrm>
            <a:off x="1320650" y="1484050"/>
            <a:ext cx="6399600" cy="3219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Quando você for ensinar qualquer conteúdo pela primeira vez, a recompensa deve ser dada depois de cada tentativa bem-sucedida. Isto é chamado de esquema de reforçamento contínuo.</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À medida que a criança domina cada atividade, gradualmente reduzimos nosso reforçamento, passando de contínuo (toda vez que ela faz alguma coisa) para intermitente (de vez em quando).</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Por que diminuir o reforçamento? Porque não queremos que a criança fique dependente de nosso reforçamento para fazer algo. Queremos que ela o queira fazer por si mesma.</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223" name="Google Shape;223;p12"/>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24" name="Google Shape;224;p12"/>
          <p:cNvPicPr preferRelativeResize="0"/>
          <p:nvPr/>
        </p:nvPicPr>
        <p:blipFill rotWithShape="1">
          <a:blip r:embed="rId4">
            <a:alphaModFix/>
          </a:blip>
          <a:srcRect b="0" l="0" r="0" t="0"/>
          <a:stretch/>
        </p:blipFill>
        <p:spPr>
          <a:xfrm rot="-7109003">
            <a:off x="8133106" y="736079"/>
            <a:ext cx="1546627" cy="1546609"/>
          </a:xfrm>
          <a:prstGeom prst="rect">
            <a:avLst/>
          </a:prstGeom>
          <a:noFill/>
          <a:ln>
            <a:noFill/>
          </a:ln>
        </p:spPr>
      </p:pic>
      <p:pic>
        <p:nvPicPr>
          <p:cNvPr id="225" name="Google Shape;225;p12"/>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26" name="Google Shape;226;p12"/>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27" name="Google Shape;227;p12"/>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3"/>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33" name="Google Shape;233;p13"/>
          <p:cNvSpPr txBox="1"/>
          <p:nvPr/>
        </p:nvSpPr>
        <p:spPr>
          <a:xfrm>
            <a:off x="1244450" y="1636450"/>
            <a:ext cx="6399600" cy="2828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Dê a recompensa imediatamente! </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Faça uma festa quando a criança fizer algo certo ao primeiro pedido!</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Varie sua voz, tom e frases usadas.</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Seja específico sobre o que você está reforçando.</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234" name="Google Shape;234;p13"/>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35" name="Google Shape;235;p13"/>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36" name="Google Shape;236;p13"/>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37" name="Google Shape;237;p13"/>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38" name="Google Shape;238;p13"/>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239" name="Google Shape;239;p13"/>
          <p:cNvSpPr txBox="1"/>
          <p:nvPr/>
        </p:nvSpPr>
        <p:spPr>
          <a:xfrm>
            <a:off x="135725" y="48963"/>
            <a:ext cx="23904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400"/>
              <a:buFont typeface="Arial"/>
              <a:buNone/>
            </a:pPr>
            <a:r>
              <a:rPr b="0" i="0" lang="pt-BR" sz="9400" u="none" cap="none" strike="noStrike">
                <a:solidFill>
                  <a:srgbClr val="171E46"/>
                </a:solidFill>
                <a:latin typeface="Montserrat Black"/>
                <a:ea typeface="Montserrat Black"/>
                <a:cs typeface="Montserrat Black"/>
                <a:sym typeface="Montserrat Black"/>
              </a:rPr>
              <a:t>4.2</a:t>
            </a:r>
            <a:endParaRPr b="0" i="0" sz="9400" u="none" cap="none" strike="noStrike">
              <a:solidFill>
                <a:srgbClr val="171E46"/>
              </a:solidFill>
              <a:latin typeface="Montserrat Black"/>
              <a:ea typeface="Montserrat Black"/>
              <a:cs typeface="Montserrat Black"/>
              <a:sym typeface="Montserrat Black"/>
            </a:endParaRPr>
          </a:p>
        </p:txBody>
      </p:sp>
      <p:sp>
        <p:nvSpPr>
          <p:cNvPr id="240" name="Google Shape;240;p13"/>
          <p:cNvSpPr txBox="1"/>
          <p:nvPr/>
        </p:nvSpPr>
        <p:spPr>
          <a:xfrm>
            <a:off x="2150050" y="765675"/>
            <a:ext cx="60879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800"/>
              <a:buFont typeface="Arial"/>
              <a:buNone/>
            </a:pPr>
            <a:r>
              <a:rPr b="0" i="0" lang="pt-BR" sz="2800" u="none" cap="none" strike="noStrike">
                <a:solidFill>
                  <a:srgbClr val="171E46"/>
                </a:solidFill>
                <a:latin typeface="Montserrat ExtraBold"/>
                <a:ea typeface="Montserrat ExtraBold"/>
                <a:cs typeface="Montserrat ExtraBold"/>
                <a:sym typeface="Montserrat ExtraBold"/>
              </a:rPr>
              <a:t>Como usar os Reforçadores</a:t>
            </a:r>
            <a:endParaRPr b="0" i="0" sz="2800" u="none" cap="none" strike="noStrike">
              <a:solidFill>
                <a:srgbClr val="171E46"/>
              </a:solidFill>
              <a:latin typeface="Montserrat ExtraBold"/>
              <a:ea typeface="Montserrat ExtraBold"/>
              <a:cs typeface="Montserrat ExtraBold"/>
              <a:sym typeface="Montserrat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4"/>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46" name="Google Shape;246;p14"/>
          <p:cNvSpPr txBox="1"/>
          <p:nvPr/>
        </p:nvSpPr>
        <p:spPr>
          <a:xfrm>
            <a:off x="2565975" y="488950"/>
            <a:ext cx="49413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Monitorando os Reforçadores</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247" name="Google Shape;247;p14"/>
          <p:cNvSpPr txBox="1"/>
          <p:nvPr/>
        </p:nvSpPr>
        <p:spPr>
          <a:xfrm>
            <a:off x="1320650" y="1712650"/>
            <a:ext cx="6404400" cy="1542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b="0" i="0" lang="pt-BR" sz="1400" u="none" cap="none" strike="noStrike">
                <a:solidFill>
                  <a:schemeClr val="dk1"/>
                </a:solidFill>
                <a:latin typeface="Montserrat SemiBold"/>
                <a:ea typeface="Montserrat SemiBold"/>
                <a:cs typeface="Montserrat SemiBold"/>
                <a:sym typeface="Montserrat SemiBold"/>
              </a:rPr>
              <a:t>Os reforçadores funcionam melhor quando a criança/adolescente não os tem à disposição o tempo todo. Uma vez que a criança/adolescente atingiu o limite para uma coisa que antes lhe era prazerosa, este vai perder sua eficácia como reforçador. Isto é chamado “saciedade”. Frequentemente, os educadores reservam coisas de interesse e brinquedos especiais para a aula e, assim, o interesse neles e a motivação será alta.</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248" name="Google Shape;248;p14"/>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49" name="Google Shape;249;p14"/>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50" name="Google Shape;250;p14"/>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51" name="Google Shape;251;p14"/>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52" name="Google Shape;252;p14"/>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253" name="Google Shape;253;p14"/>
          <p:cNvSpPr txBox="1"/>
          <p:nvPr/>
        </p:nvSpPr>
        <p:spPr>
          <a:xfrm>
            <a:off x="2203200" y="3768125"/>
            <a:ext cx="4737600" cy="93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800"/>
              <a:buFont typeface="Arial"/>
              <a:buNone/>
            </a:pPr>
            <a:r>
              <a:rPr b="0" i="0" lang="pt-BR" sz="1800" u="none" cap="none" strike="noStrike">
                <a:solidFill>
                  <a:schemeClr val="dk1"/>
                </a:solidFill>
                <a:latin typeface="Montserrat ExtraBold"/>
                <a:ea typeface="Montserrat ExtraBold"/>
                <a:cs typeface="Montserrat ExtraBold"/>
                <a:sym typeface="Montserrat ExtraBold"/>
              </a:rPr>
              <a:t>Esteja preparado para mudar de reforçador imediatamente se ele não for mais eficaz.</a:t>
            </a:r>
            <a:endParaRPr b="0" i="0" sz="1400" u="none" cap="none" strike="noStrike">
              <a:solidFill>
                <a:srgbClr val="000000"/>
              </a:solidFill>
              <a:latin typeface="Montserrat ExtraBold"/>
              <a:ea typeface="Montserrat ExtraBold"/>
              <a:cs typeface="Montserrat ExtraBold"/>
              <a:sym typeface="Montserrat ExtraBold"/>
            </a:endParaRPr>
          </a:p>
        </p:txBody>
      </p:sp>
      <p:sp>
        <p:nvSpPr>
          <p:cNvPr id="254" name="Google Shape;254;p14"/>
          <p:cNvSpPr txBox="1"/>
          <p:nvPr/>
        </p:nvSpPr>
        <p:spPr>
          <a:xfrm>
            <a:off x="516725" y="125163"/>
            <a:ext cx="23904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400"/>
              <a:buFont typeface="Arial"/>
              <a:buNone/>
            </a:pPr>
            <a:r>
              <a:rPr b="0" i="0" lang="pt-BR" sz="9400" u="none" cap="none" strike="noStrike">
                <a:solidFill>
                  <a:srgbClr val="171E46"/>
                </a:solidFill>
                <a:latin typeface="Montserrat Black"/>
                <a:ea typeface="Montserrat Black"/>
                <a:cs typeface="Montserrat Black"/>
                <a:sym typeface="Montserrat Black"/>
              </a:rPr>
              <a:t>4.3</a:t>
            </a:r>
            <a:endParaRPr b="0" i="0" sz="9400" u="none" cap="none" strike="noStrike">
              <a:solidFill>
                <a:srgbClr val="171E46"/>
              </a:solidFill>
              <a:latin typeface="Montserrat Black"/>
              <a:ea typeface="Montserrat Black"/>
              <a:cs typeface="Montserrat Black"/>
              <a:sym typeface="Montserrat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5"/>
          <p:cNvPicPr preferRelativeResize="0"/>
          <p:nvPr/>
        </p:nvPicPr>
        <p:blipFill rotWithShape="1">
          <a:blip r:embed="rId3">
            <a:alphaModFix/>
          </a:blip>
          <a:srcRect b="0" l="0" r="0" t="0"/>
          <a:stretch/>
        </p:blipFill>
        <p:spPr>
          <a:xfrm>
            <a:off x="0" y="0"/>
            <a:ext cx="9143997" cy="5143490"/>
          </a:xfrm>
          <a:prstGeom prst="rect">
            <a:avLst/>
          </a:prstGeom>
          <a:noFill/>
          <a:ln>
            <a:noFill/>
          </a:ln>
        </p:spPr>
      </p:pic>
      <p:pic>
        <p:nvPicPr>
          <p:cNvPr id="260" name="Google Shape;260;p15"/>
          <p:cNvPicPr preferRelativeResize="0"/>
          <p:nvPr/>
        </p:nvPicPr>
        <p:blipFill rotWithShape="1">
          <a:blip r:embed="rId4">
            <a:alphaModFix/>
          </a:blip>
          <a:srcRect b="0" l="0" r="0" t="0"/>
          <a:stretch/>
        </p:blipFill>
        <p:spPr>
          <a:xfrm rot="-7109003">
            <a:off x="-388444" y="1558529"/>
            <a:ext cx="1546627" cy="1546609"/>
          </a:xfrm>
          <a:prstGeom prst="rect">
            <a:avLst/>
          </a:prstGeom>
          <a:noFill/>
          <a:ln>
            <a:noFill/>
          </a:ln>
        </p:spPr>
      </p:pic>
      <p:sp>
        <p:nvSpPr>
          <p:cNvPr id="261" name="Google Shape;261;p15"/>
          <p:cNvSpPr txBox="1"/>
          <p:nvPr/>
        </p:nvSpPr>
        <p:spPr>
          <a:xfrm>
            <a:off x="5270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5</a:t>
            </a:r>
            <a:endParaRPr b="0" i="0" sz="9600" u="none" cap="none" strike="noStrike">
              <a:solidFill>
                <a:srgbClr val="171E46"/>
              </a:solidFill>
              <a:latin typeface="Montserrat Black"/>
              <a:ea typeface="Montserrat Black"/>
              <a:cs typeface="Montserrat Black"/>
              <a:sym typeface="Montserrat Black"/>
            </a:endParaRPr>
          </a:p>
        </p:txBody>
      </p:sp>
      <p:sp>
        <p:nvSpPr>
          <p:cNvPr id="262" name="Google Shape;262;p15"/>
          <p:cNvSpPr txBox="1"/>
          <p:nvPr/>
        </p:nvSpPr>
        <p:spPr>
          <a:xfrm>
            <a:off x="1343400" y="460875"/>
            <a:ext cx="6376800" cy="93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700"/>
              <a:buFont typeface="Arial"/>
              <a:buNone/>
            </a:pPr>
            <a:r>
              <a:rPr b="0" i="0" lang="pt-BR" sz="2700" u="none" cap="none" strike="noStrike">
                <a:solidFill>
                  <a:srgbClr val="171E46"/>
                </a:solidFill>
                <a:latin typeface="Montserrat ExtraBold"/>
                <a:ea typeface="Montserrat ExtraBold"/>
                <a:cs typeface="Montserrat ExtraBold"/>
                <a:sym typeface="Montserrat ExtraBold"/>
              </a:rPr>
              <a:t>Ensinando que um comportamento não é adequado</a:t>
            </a:r>
            <a:endParaRPr b="0" i="0" sz="2300" u="none" cap="none" strike="noStrike">
              <a:solidFill>
                <a:srgbClr val="171E46"/>
              </a:solidFill>
              <a:latin typeface="Montserrat ExtraBold"/>
              <a:ea typeface="Montserrat ExtraBold"/>
              <a:cs typeface="Montserrat ExtraBold"/>
              <a:sym typeface="Montserrat ExtraBold"/>
            </a:endParaRPr>
          </a:p>
        </p:txBody>
      </p:sp>
      <p:sp>
        <p:nvSpPr>
          <p:cNvPr id="263" name="Google Shape;263;p15"/>
          <p:cNvSpPr txBox="1"/>
          <p:nvPr/>
        </p:nvSpPr>
        <p:spPr>
          <a:xfrm>
            <a:off x="3034700" y="1560250"/>
            <a:ext cx="4999800" cy="3087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Diga que um comportamento é inadequado sempre que ele ocorrer.</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 Explique especificamente por que ele é inadequado.</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Explique qual foi a consequência do comportamento, ou a possível consequência.</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Explique como ela poderia ter lidado melhor com a situação.</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264" name="Google Shape;264;p15"/>
          <p:cNvPicPr preferRelativeResize="0"/>
          <p:nvPr/>
        </p:nvPicPr>
        <p:blipFill rotWithShape="1">
          <a:blip r:embed="rId4">
            <a:alphaModFix/>
          </a:blip>
          <a:srcRect b="0" l="0" r="0" t="0"/>
          <a:stretch/>
        </p:blipFill>
        <p:spPr>
          <a:xfrm rot="7111070">
            <a:off x="-846270" y="3850355"/>
            <a:ext cx="1546631" cy="1546610"/>
          </a:xfrm>
          <a:prstGeom prst="rect">
            <a:avLst/>
          </a:prstGeom>
          <a:noFill/>
          <a:ln>
            <a:noFill/>
          </a:ln>
        </p:spPr>
      </p:pic>
      <p:pic>
        <p:nvPicPr>
          <p:cNvPr id="265" name="Google Shape;265;p15"/>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66" name="Google Shape;266;p15"/>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67" name="Google Shape;267;p15"/>
          <p:cNvPicPr preferRelativeResize="0"/>
          <p:nvPr/>
        </p:nvPicPr>
        <p:blipFill rotWithShape="1">
          <a:blip r:embed="rId4">
            <a:alphaModFix/>
          </a:blip>
          <a:srcRect b="0" l="0" r="0" t="0"/>
          <a:stretch/>
        </p:blipFill>
        <p:spPr>
          <a:xfrm rot="-2455811">
            <a:off x="1895776" y="4070855"/>
            <a:ext cx="1105623" cy="1105615"/>
          </a:xfrm>
          <a:prstGeom prst="rect">
            <a:avLst/>
          </a:prstGeom>
          <a:noFill/>
          <a:ln>
            <a:noFill/>
          </a:ln>
        </p:spPr>
      </p:pic>
      <p:pic>
        <p:nvPicPr>
          <p:cNvPr id="268" name="Google Shape;268;p15"/>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pic>
        <p:nvPicPr>
          <p:cNvPr id="269" name="Google Shape;269;p15"/>
          <p:cNvPicPr preferRelativeResize="0"/>
          <p:nvPr/>
        </p:nvPicPr>
        <p:blipFill rotWithShape="1">
          <a:blip r:embed="rId6">
            <a:alphaModFix/>
          </a:blip>
          <a:srcRect b="0" l="0" r="0" t="0"/>
          <a:stretch/>
        </p:blipFill>
        <p:spPr>
          <a:xfrm>
            <a:off x="-807902" y="1457187"/>
            <a:ext cx="4036299" cy="3860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16"/>
          <p:cNvPicPr preferRelativeResize="0"/>
          <p:nvPr/>
        </p:nvPicPr>
        <p:blipFill rotWithShape="1">
          <a:blip r:embed="rId3">
            <a:alphaModFix/>
          </a:blip>
          <a:srcRect b="0" l="0" r="0" t="0"/>
          <a:stretch/>
        </p:blipFill>
        <p:spPr>
          <a:xfrm>
            <a:off x="0" y="0"/>
            <a:ext cx="9143997" cy="5143490"/>
          </a:xfrm>
          <a:prstGeom prst="rect">
            <a:avLst/>
          </a:prstGeom>
          <a:noFill/>
          <a:ln>
            <a:noFill/>
          </a:ln>
        </p:spPr>
      </p:pic>
      <p:pic>
        <p:nvPicPr>
          <p:cNvPr id="275" name="Google Shape;275;p16"/>
          <p:cNvPicPr preferRelativeResize="0"/>
          <p:nvPr/>
        </p:nvPicPr>
        <p:blipFill rotWithShape="1">
          <a:blip r:embed="rId4">
            <a:alphaModFix/>
          </a:blip>
          <a:srcRect b="0" l="0" r="0" t="0"/>
          <a:stretch/>
        </p:blipFill>
        <p:spPr>
          <a:xfrm rot="1236232">
            <a:off x="1261732" y="3915242"/>
            <a:ext cx="1546629" cy="1546611"/>
          </a:xfrm>
          <a:prstGeom prst="rect">
            <a:avLst/>
          </a:prstGeom>
          <a:noFill/>
          <a:ln>
            <a:noFill/>
          </a:ln>
        </p:spPr>
      </p:pic>
      <p:sp>
        <p:nvSpPr>
          <p:cNvPr id="276" name="Google Shape;276;p16"/>
          <p:cNvSpPr txBox="1"/>
          <p:nvPr/>
        </p:nvSpPr>
        <p:spPr>
          <a:xfrm>
            <a:off x="7556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6</a:t>
            </a:r>
            <a:endParaRPr b="0" i="0" sz="9600" u="none" cap="none" strike="noStrike">
              <a:solidFill>
                <a:srgbClr val="171E46"/>
              </a:solidFill>
              <a:latin typeface="Montserrat Black"/>
              <a:ea typeface="Montserrat Black"/>
              <a:cs typeface="Montserrat Black"/>
              <a:sym typeface="Montserrat Black"/>
            </a:endParaRPr>
          </a:p>
        </p:txBody>
      </p:sp>
      <p:sp>
        <p:nvSpPr>
          <p:cNvPr id="277" name="Google Shape;277;p16"/>
          <p:cNvSpPr txBox="1"/>
          <p:nvPr/>
        </p:nvSpPr>
        <p:spPr>
          <a:xfrm>
            <a:off x="1733875" y="689025"/>
            <a:ext cx="4941300" cy="614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Considerações finais</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278" name="Google Shape;278;p16"/>
          <p:cNvSpPr txBox="1"/>
          <p:nvPr/>
        </p:nvSpPr>
        <p:spPr>
          <a:xfrm>
            <a:off x="2563750" y="1481950"/>
            <a:ext cx="4941300" cy="29142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chemeClr val="dk1"/>
              </a:buClr>
              <a:buSzPts val="1800"/>
              <a:buFont typeface="Arial"/>
              <a:buNone/>
            </a:pPr>
            <a:r>
              <a:rPr b="1" i="0" lang="pt-BR" sz="1300" u="none" cap="none" strike="noStrike">
                <a:solidFill>
                  <a:schemeClr val="dk1"/>
                </a:solidFill>
                <a:latin typeface="Montserrat"/>
                <a:ea typeface="Montserrat"/>
                <a:cs typeface="Montserrat"/>
                <a:sym typeface="Montserrat"/>
              </a:rPr>
              <a:t>Acredite no potencial</a:t>
            </a:r>
            <a:r>
              <a:rPr b="0" i="0" lang="pt-BR" sz="1300" u="none" cap="none" strike="noStrike">
                <a:solidFill>
                  <a:schemeClr val="dk1"/>
                </a:solidFill>
                <a:latin typeface="Montserrat"/>
                <a:ea typeface="Montserrat"/>
                <a:cs typeface="Montserrat"/>
                <a:sym typeface="Montserrat"/>
              </a:rPr>
              <a:t> dos seus alunos, incentive as crianças para que participem e finalizem as atividades propostas. </a:t>
            </a:r>
            <a:r>
              <a:rPr b="1" i="0" lang="pt-BR" sz="1300" u="none" cap="none" strike="noStrike">
                <a:solidFill>
                  <a:schemeClr val="dk1"/>
                </a:solidFill>
                <a:latin typeface="Montserrat"/>
                <a:ea typeface="Montserrat"/>
                <a:cs typeface="Montserrat"/>
                <a:sym typeface="Montserrat"/>
              </a:rPr>
              <a:t>A expectativa positiva</a:t>
            </a:r>
            <a:r>
              <a:rPr b="0" i="0" lang="pt-BR" sz="1300" u="none" cap="none" strike="noStrike">
                <a:solidFill>
                  <a:schemeClr val="dk1"/>
                </a:solidFill>
                <a:latin typeface="Montserrat"/>
                <a:ea typeface="Montserrat"/>
                <a:cs typeface="Montserrat"/>
                <a:sym typeface="Montserrat"/>
              </a:rPr>
              <a:t> do professor auxilia a modelar o comportamento de aprendizagem. Dessa forma, o papel do professor da Escola Sabatina é essencial para o desenvolvimento espiritual da criança. </a:t>
            </a:r>
            <a:endParaRPr b="0" i="0" sz="1300" u="none" cap="none" strike="noStrike">
              <a:solidFill>
                <a:schemeClr val="dk1"/>
              </a:solidFill>
              <a:latin typeface="Montserrat"/>
              <a:ea typeface="Montserrat"/>
              <a:cs typeface="Montserrat"/>
              <a:sym typeface="Montserrat"/>
            </a:endParaRPr>
          </a:p>
          <a:p>
            <a:pPr indent="0" lvl="0" marL="0" marR="0" rtl="0" algn="ctr">
              <a:lnSpc>
                <a:spcPct val="120000"/>
              </a:lnSpc>
              <a:spcBef>
                <a:spcPts val="1000"/>
              </a:spcBef>
              <a:spcAft>
                <a:spcPts val="0"/>
              </a:spcAft>
              <a:buClr>
                <a:schemeClr val="dk1"/>
              </a:buClr>
              <a:buSzPts val="1800"/>
              <a:buFont typeface="Arial"/>
              <a:buNone/>
            </a:pPr>
            <a:r>
              <a:rPr b="0" i="0" lang="pt-BR" sz="1300" u="none" cap="none" strike="noStrike">
                <a:solidFill>
                  <a:schemeClr val="dk1"/>
                </a:solidFill>
                <a:latin typeface="Montserrat"/>
                <a:ea typeface="Montserrat"/>
                <a:cs typeface="Montserrat"/>
                <a:sym typeface="Montserrat"/>
              </a:rPr>
              <a:t>Um professor consagrado que busca sabedoria em Deus terá sua mente expandida e maior capacidade de ensino. Portanto, é através da comunhão diária que o professor conseguirá viver e espelhar o amor de Deus                       na vida das crianças. </a:t>
            </a:r>
            <a:endParaRPr b="0" i="0" sz="900" u="none" cap="none" strike="noStrike">
              <a:solidFill>
                <a:schemeClr val="dk1"/>
              </a:solidFill>
              <a:latin typeface="Montserrat"/>
              <a:ea typeface="Montserrat"/>
              <a:cs typeface="Montserrat"/>
              <a:sym typeface="Montserrat"/>
            </a:endParaRPr>
          </a:p>
        </p:txBody>
      </p:sp>
      <p:pic>
        <p:nvPicPr>
          <p:cNvPr id="279" name="Google Shape;279;p16"/>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80" name="Google Shape;280;p16"/>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81" name="Google Shape;281;p16"/>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82" name="Google Shape;282;p16"/>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83" name="Google Shape;283;p16"/>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pic>
        <p:nvPicPr>
          <p:cNvPr id="284" name="Google Shape;284;p16"/>
          <p:cNvPicPr preferRelativeResize="0"/>
          <p:nvPr/>
        </p:nvPicPr>
        <p:blipFill rotWithShape="1">
          <a:blip r:embed="rId6">
            <a:alphaModFix/>
          </a:blip>
          <a:srcRect b="0" l="0" r="0" t="0"/>
          <a:stretch/>
        </p:blipFill>
        <p:spPr>
          <a:xfrm>
            <a:off x="41275" y="1215750"/>
            <a:ext cx="1947150" cy="4277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7"/>
          <p:cNvPicPr preferRelativeResize="0"/>
          <p:nvPr/>
        </p:nvPicPr>
        <p:blipFill rotWithShape="1">
          <a:blip r:embed="rId3">
            <a:alphaModFix/>
          </a:blip>
          <a:srcRect b="0" l="0" r="0" t="0"/>
          <a:stretch/>
        </p:blipFill>
        <p:spPr>
          <a:xfrm>
            <a:off x="1425325" y="801738"/>
            <a:ext cx="6293352" cy="3540024"/>
          </a:xfrm>
          <a:prstGeom prst="rect">
            <a:avLst/>
          </a:prstGeom>
          <a:noFill/>
          <a:ln>
            <a:noFill/>
          </a:ln>
        </p:spPr>
      </p:pic>
      <p:pic>
        <p:nvPicPr>
          <p:cNvPr id="290" name="Google Shape;290;p17"/>
          <p:cNvPicPr preferRelativeResize="0"/>
          <p:nvPr/>
        </p:nvPicPr>
        <p:blipFill rotWithShape="1">
          <a:blip r:embed="rId4">
            <a:alphaModFix/>
          </a:blip>
          <a:srcRect b="0" l="0" r="0" t="0"/>
          <a:stretch/>
        </p:blipFill>
        <p:spPr>
          <a:xfrm rot="3907597">
            <a:off x="7360755" y="3354810"/>
            <a:ext cx="2231872" cy="2231859"/>
          </a:xfrm>
          <a:prstGeom prst="rect">
            <a:avLst/>
          </a:prstGeom>
          <a:noFill/>
          <a:ln>
            <a:noFill/>
          </a:ln>
        </p:spPr>
      </p:pic>
      <p:pic>
        <p:nvPicPr>
          <p:cNvPr id="291" name="Google Shape;291;p17"/>
          <p:cNvPicPr preferRelativeResize="0"/>
          <p:nvPr/>
        </p:nvPicPr>
        <p:blipFill rotWithShape="1">
          <a:blip r:embed="rId4">
            <a:alphaModFix/>
          </a:blip>
          <a:srcRect b="0" l="0" r="0" t="0"/>
          <a:stretch/>
        </p:blipFill>
        <p:spPr>
          <a:xfrm rot="1672655">
            <a:off x="-551013" y="-66718"/>
            <a:ext cx="1949455" cy="1949441"/>
          </a:xfrm>
          <a:prstGeom prst="rect">
            <a:avLst/>
          </a:prstGeom>
          <a:noFill/>
          <a:ln>
            <a:noFill/>
          </a:ln>
        </p:spPr>
      </p:pic>
      <p:pic>
        <p:nvPicPr>
          <p:cNvPr id="292" name="Google Shape;292;p17"/>
          <p:cNvPicPr preferRelativeResize="0"/>
          <p:nvPr/>
        </p:nvPicPr>
        <p:blipFill rotWithShape="1">
          <a:blip r:embed="rId4">
            <a:alphaModFix/>
          </a:blip>
          <a:srcRect b="0" l="0" r="0" t="0"/>
          <a:stretch/>
        </p:blipFill>
        <p:spPr>
          <a:xfrm rot="-852608">
            <a:off x="-428929" y="3394384"/>
            <a:ext cx="1801582" cy="1801581"/>
          </a:xfrm>
          <a:prstGeom prst="rect">
            <a:avLst/>
          </a:prstGeom>
          <a:noFill/>
          <a:ln>
            <a:noFill/>
          </a:ln>
        </p:spPr>
      </p:pic>
      <p:pic>
        <p:nvPicPr>
          <p:cNvPr id="293" name="Google Shape;293;p17"/>
          <p:cNvPicPr preferRelativeResize="0"/>
          <p:nvPr/>
        </p:nvPicPr>
        <p:blipFill rotWithShape="1">
          <a:blip r:embed="rId4">
            <a:alphaModFix/>
          </a:blip>
          <a:srcRect b="0" l="0" r="0" t="0"/>
          <a:stretch/>
        </p:blipFill>
        <p:spPr>
          <a:xfrm rot="-8099954">
            <a:off x="7360422" y="405711"/>
            <a:ext cx="1339959" cy="1339949"/>
          </a:xfrm>
          <a:prstGeom prst="rect">
            <a:avLst/>
          </a:prstGeom>
          <a:noFill/>
          <a:ln>
            <a:noFill/>
          </a:ln>
        </p:spPr>
      </p:pic>
      <p:sp>
        <p:nvSpPr>
          <p:cNvPr id="294" name="Google Shape;294;p17"/>
          <p:cNvSpPr txBox="1"/>
          <p:nvPr/>
        </p:nvSpPr>
        <p:spPr>
          <a:xfrm>
            <a:off x="4672950" y="2988925"/>
            <a:ext cx="639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pt-BR" sz="1500" u="none" cap="none" strike="noStrike">
                <a:solidFill>
                  <a:srgbClr val="1E3E79"/>
                </a:solidFill>
                <a:latin typeface="Montserrat Medium"/>
                <a:ea typeface="Montserrat Medium"/>
                <a:cs typeface="Montserrat Medium"/>
                <a:sym typeface="Montserrat Medium"/>
              </a:rPr>
              <a:t>2023</a:t>
            </a:r>
            <a:endParaRPr b="0" i="0" sz="1500" u="none" cap="none" strike="noStrike">
              <a:solidFill>
                <a:srgbClr val="1E3E79"/>
              </a:solidFill>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blip>
          <a:srcRect b="0" l="0" r="0" t="0"/>
          <a:stretch/>
        </p:blipFill>
        <p:spPr>
          <a:xfrm>
            <a:off x="0" y="0"/>
            <a:ext cx="9143997" cy="5143490"/>
          </a:xfrm>
          <a:prstGeom prst="rect">
            <a:avLst/>
          </a:prstGeom>
          <a:noFill/>
          <a:ln>
            <a:noFill/>
          </a:ln>
        </p:spPr>
      </p:pic>
      <p:pic>
        <p:nvPicPr>
          <p:cNvPr id="60" name="Google Shape;60;p2"/>
          <p:cNvPicPr preferRelativeResize="0"/>
          <p:nvPr/>
        </p:nvPicPr>
        <p:blipFill rotWithShape="1">
          <a:blip r:embed="rId4">
            <a:alphaModFix/>
          </a:blip>
          <a:srcRect b="0" l="0" r="0" t="0"/>
          <a:stretch/>
        </p:blipFill>
        <p:spPr>
          <a:xfrm rot="-3152416">
            <a:off x="-937663" y="1876452"/>
            <a:ext cx="2414694" cy="2414674"/>
          </a:xfrm>
          <a:prstGeom prst="rect">
            <a:avLst/>
          </a:prstGeom>
          <a:noFill/>
          <a:ln>
            <a:noFill/>
          </a:ln>
        </p:spPr>
      </p:pic>
      <p:sp>
        <p:nvSpPr>
          <p:cNvPr id="61" name="Google Shape;61;p2"/>
          <p:cNvSpPr txBox="1"/>
          <p:nvPr/>
        </p:nvSpPr>
        <p:spPr>
          <a:xfrm>
            <a:off x="1053875" y="456150"/>
            <a:ext cx="6276000" cy="122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500"/>
              <a:buFont typeface="Arial"/>
              <a:buNone/>
            </a:pPr>
            <a:r>
              <a:rPr b="0" i="0" lang="pt-BR" sz="2500" u="none" cap="none" strike="noStrike">
                <a:solidFill>
                  <a:srgbClr val="171E46"/>
                </a:solidFill>
                <a:latin typeface="Montserrat ExtraBold"/>
                <a:ea typeface="Montserrat ExtraBold"/>
                <a:cs typeface="Montserrat ExtraBold"/>
                <a:sym typeface="Montserrat ExtraBold"/>
              </a:rPr>
              <a:t>COMO DAR SUPORTE À CRIANÇAS COM AUTISMO, DEFICIÊNCIA INTELECTUAL E TDAH</a:t>
            </a:r>
            <a:endParaRPr b="0" i="0" sz="2500" u="none" cap="none" strike="noStrike">
              <a:solidFill>
                <a:srgbClr val="171E46"/>
              </a:solidFill>
              <a:latin typeface="Montserrat ExtraBold"/>
              <a:ea typeface="Montserrat ExtraBold"/>
              <a:cs typeface="Montserrat ExtraBold"/>
              <a:sym typeface="Montserrat ExtraBold"/>
            </a:endParaRPr>
          </a:p>
        </p:txBody>
      </p:sp>
      <p:pic>
        <p:nvPicPr>
          <p:cNvPr id="62" name="Google Shape;62;p2"/>
          <p:cNvPicPr preferRelativeResize="0"/>
          <p:nvPr/>
        </p:nvPicPr>
        <p:blipFill rotWithShape="1">
          <a:blip r:embed="rId4">
            <a:alphaModFix/>
          </a:blip>
          <a:srcRect b="0" l="0" r="0" t="0"/>
          <a:stretch/>
        </p:blipFill>
        <p:spPr>
          <a:xfrm rot="7111081">
            <a:off x="3748168" y="4187410"/>
            <a:ext cx="1270940" cy="1270928"/>
          </a:xfrm>
          <a:prstGeom prst="rect">
            <a:avLst/>
          </a:prstGeom>
          <a:noFill/>
          <a:ln>
            <a:noFill/>
          </a:ln>
        </p:spPr>
      </p:pic>
      <p:pic>
        <p:nvPicPr>
          <p:cNvPr id="63" name="Google Shape;63;p2"/>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64" name="Google Shape;64;p2"/>
          <p:cNvPicPr preferRelativeResize="0"/>
          <p:nvPr/>
        </p:nvPicPr>
        <p:blipFill rotWithShape="1">
          <a:blip r:embed="rId4">
            <a:alphaModFix/>
          </a:blip>
          <a:srcRect b="0" l="0" r="0" t="0"/>
          <a:stretch/>
        </p:blipFill>
        <p:spPr>
          <a:xfrm rot="-552104">
            <a:off x="8045808" y="2671919"/>
            <a:ext cx="1362486" cy="1362459"/>
          </a:xfrm>
          <a:prstGeom prst="rect">
            <a:avLst/>
          </a:prstGeom>
          <a:noFill/>
          <a:ln>
            <a:noFill/>
          </a:ln>
        </p:spPr>
      </p:pic>
      <p:pic>
        <p:nvPicPr>
          <p:cNvPr id="65" name="Google Shape;65;p2"/>
          <p:cNvPicPr preferRelativeResize="0"/>
          <p:nvPr/>
        </p:nvPicPr>
        <p:blipFill rotWithShape="1">
          <a:blip r:embed="rId4">
            <a:alphaModFix/>
          </a:blip>
          <a:srcRect b="0" l="0" r="0" t="0"/>
          <a:stretch/>
        </p:blipFill>
        <p:spPr>
          <a:xfrm rot="-2455841">
            <a:off x="-602976" y="-64571"/>
            <a:ext cx="1517622" cy="1517611"/>
          </a:xfrm>
          <a:prstGeom prst="rect">
            <a:avLst/>
          </a:prstGeom>
          <a:noFill/>
          <a:ln>
            <a:noFill/>
          </a:ln>
        </p:spPr>
      </p:pic>
      <p:pic>
        <p:nvPicPr>
          <p:cNvPr id="66" name="Google Shape;66;p2"/>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pic>
        <p:nvPicPr>
          <p:cNvPr id="67" name="Google Shape;67;p2"/>
          <p:cNvPicPr preferRelativeResize="0"/>
          <p:nvPr/>
        </p:nvPicPr>
        <p:blipFill rotWithShape="1">
          <a:blip r:embed="rId4">
            <a:alphaModFix/>
          </a:blip>
          <a:srcRect b="0" l="0" r="0" t="0"/>
          <a:stretch/>
        </p:blipFill>
        <p:spPr>
          <a:xfrm rot="-2455831">
            <a:off x="1661863" y="3442968"/>
            <a:ext cx="1680102" cy="1680091"/>
          </a:xfrm>
          <a:prstGeom prst="rect">
            <a:avLst/>
          </a:prstGeom>
          <a:noFill/>
          <a:ln>
            <a:noFill/>
          </a:ln>
        </p:spPr>
      </p:pic>
      <p:pic>
        <p:nvPicPr>
          <p:cNvPr id="68" name="Google Shape;68;p2"/>
          <p:cNvPicPr preferRelativeResize="0"/>
          <p:nvPr/>
        </p:nvPicPr>
        <p:blipFill rotWithShape="1">
          <a:blip r:embed="rId6">
            <a:alphaModFix/>
          </a:blip>
          <a:srcRect b="0" l="0" r="-2489" t="0"/>
          <a:stretch/>
        </p:blipFill>
        <p:spPr>
          <a:xfrm>
            <a:off x="-1735150" y="1837125"/>
            <a:ext cx="6212773" cy="3555650"/>
          </a:xfrm>
          <a:prstGeom prst="rect">
            <a:avLst/>
          </a:prstGeom>
          <a:noFill/>
          <a:ln>
            <a:noFill/>
          </a:ln>
        </p:spPr>
      </p:pic>
      <p:sp>
        <p:nvSpPr>
          <p:cNvPr id="69" name="Google Shape;69;p2"/>
          <p:cNvSpPr txBox="1"/>
          <p:nvPr/>
        </p:nvSpPr>
        <p:spPr>
          <a:xfrm>
            <a:off x="2705450" y="1684725"/>
            <a:ext cx="5348100" cy="2428800"/>
          </a:xfrm>
          <a:prstGeom prst="rect">
            <a:avLst/>
          </a:prstGeom>
          <a:noFill/>
          <a:ln>
            <a:noFill/>
          </a:ln>
        </p:spPr>
        <p:txBody>
          <a:bodyPr anchorCtr="0" anchor="t" bIns="91425" lIns="91425" spcFirstLastPara="1" rIns="91425" wrap="square" tIns="91425">
            <a:spAutoFit/>
          </a:bodyPr>
          <a:lstStyle/>
          <a:p>
            <a:pPr indent="0" lvl="0" marL="0" marR="0" rtl="0" algn="r">
              <a:lnSpc>
                <a:spcPct val="90000"/>
              </a:lnSpc>
              <a:spcBef>
                <a:spcPts val="1000"/>
              </a:spcBef>
              <a:spcAft>
                <a:spcPts val="0"/>
              </a:spcAft>
              <a:buClr>
                <a:srgbClr val="000000"/>
              </a:buClr>
              <a:buSzPts val="1800"/>
              <a:buFont typeface="Arial"/>
              <a:buNone/>
            </a:pPr>
            <a:r>
              <a:rPr b="0" i="0" lang="pt-BR" sz="1800" u="none" cap="none" strike="noStrike">
                <a:solidFill>
                  <a:schemeClr val="dk1"/>
                </a:solidFill>
                <a:latin typeface="Montserrat Medium"/>
                <a:ea typeface="Montserrat Medium"/>
                <a:cs typeface="Montserrat Medium"/>
                <a:sym typeface="Montserrat Medium"/>
              </a:rPr>
              <a:t>Este módulo está dedicado a como atender às crianças que têm TDAH, autismo em seus diferentes graus e deficiência intelectual. Na realidade de muitas igrejas, casos de crianças com algumas destas condições são mais comuns que crianças surdas ou cegas. Por isso, se faz necessário estar capacitado para saber incluí-las e fazê-las se sentir parte da comunidade da igreja.</a:t>
            </a:r>
            <a:endParaRPr b="0" i="0" sz="1800" u="none" cap="none" strike="noStrike">
              <a:solidFill>
                <a:schemeClr val="dk1"/>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3"/>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75" name="Google Shape;75;p3"/>
          <p:cNvSpPr txBox="1"/>
          <p:nvPr/>
        </p:nvSpPr>
        <p:spPr>
          <a:xfrm>
            <a:off x="1185950" y="665300"/>
            <a:ext cx="5844300" cy="1597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700"/>
              <a:buFont typeface="Arial"/>
              <a:buNone/>
            </a:pPr>
            <a:r>
              <a:rPr b="0" i="0" lang="pt-BR" sz="1700" u="none" cap="none" strike="noStrike">
                <a:solidFill>
                  <a:srgbClr val="171E46"/>
                </a:solidFill>
                <a:latin typeface="Montserrat Medium"/>
                <a:ea typeface="Montserrat Medium"/>
                <a:cs typeface="Montserrat Medium"/>
                <a:sym typeface="Montserrat Medium"/>
              </a:rPr>
              <a:t>É importante destacar que estratégias de aprendizagem aplicadas a uma criança com autismo, também podem ser aplicadas a crianças com deficiência intelectual e TDAH, assim como existem outros recursos e estratégias que podem ser utilizados no processo de aprendizagem.</a:t>
            </a:r>
            <a:endParaRPr b="0" i="0" sz="1700" u="none" cap="none" strike="noStrike">
              <a:solidFill>
                <a:srgbClr val="171E46"/>
              </a:solidFill>
              <a:latin typeface="Montserrat Medium"/>
              <a:ea typeface="Montserrat Medium"/>
              <a:cs typeface="Montserrat Medium"/>
              <a:sym typeface="Montserrat Medium"/>
            </a:endParaRPr>
          </a:p>
        </p:txBody>
      </p:sp>
      <p:pic>
        <p:nvPicPr>
          <p:cNvPr id="76" name="Google Shape;76;p3"/>
          <p:cNvPicPr preferRelativeResize="0"/>
          <p:nvPr/>
        </p:nvPicPr>
        <p:blipFill rotWithShape="1">
          <a:blip r:embed="rId4">
            <a:alphaModFix/>
          </a:blip>
          <a:srcRect b="0" l="0" r="0" t="0"/>
          <a:stretch/>
        </p:blipFill>
        <p:spPr>
          <a:xfrm rot="7111070">
            <a:off x="1658405" y="4060455"/>
            <a:ext cx="1546631" cy="1546610"/>
          </a:xfrm>
          <a:prstGeom prst="rect">
            <a:avLst/>
          </a:prstGeom>
          <a:noFill/>
          <a:ln>
            <a:noFill/>
          </a:ln>
        </p:spPr>
      </p:pic>
      <p:pic>
        <p:nvPicPr>
          <p:cNvPr id="77" name="Google Shape;77;p3"/>
          <p:cNvPicPr preferRelativeResize="0"/>
          <p:nvPr/>
        </p:nvPicPr>
        <p:blipFill rotWithShape="1">
          <a:blip r:embed="rId4">
            <a:alphaModFix/>
          </a:blip>
          <a:srcRect b="0" l="0" r="0" t="0"/>
          <a:stretch/>
        </p:blipFill>
        <p:spPr>
          <a:xfrm rot="-7109003">
            <a:off x="7137130" y="-38138"/>
            <a:ext cx="2306901" cy="2306877"/>
          </a:xfrm>
          <a:prstGeom prst="rect">
            <a:avLst/>
          </a:prstGeom>
          <a:noFill/>
          <a:ln>
            <a:noFill/>
          </a:ln>
        </p:spPr>
      </p:pic>
      <p:pic>
        <p:nvPicPr>
          <p:cNvPr id="78" name="Google Shape;78;p3"/>
          <p:cNvPicPr preferRelativeResize="0"/>
          <p:nvPr/>
        </p:nvPicPr>
        <p:blipFill rotWithShape="1">
          <a:blip r:embed="rId4">
            <a:alphaModFix/>
          </a:blip>
          <a:srcRect b="0" l="0" r="0" t="0"/>
          <a:stretch/>
        </p:blipFill>
        <p:spPr>
          <a:xfrm rot="-552112">
            <a:off x="8144630" y="2935638"/>
            <a:ext cx="1372968" cy="1372941"/>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rot="-2699928">
            <a:off x="-184214" y="-584335"/>
            <a:ext cx="1554380" cy="1554370"/>
          </a:xfrm>
          <a:prstGeom prst="rect">
            <a:avLst/>
          </a:prstGeom>
          <a:noFill/>
          <a:ln>
            <a:noFill/>
          </a:ln>
        </p:spPr>
      </p:pic>
      <p:pic>
        <p:nvPicPr>
          <p:cNvPr id="80" name="Google Shape;80;p3"/>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81" name="Google Shape;81;p3"/>
          <p:cNvSpPr txBox="1"/>
          <p:nvPr/>
        </p:nvSpPr>
        <p:spPr>
          <a:xfrm>
            <a:off x="1421575" y="2283200"/>
            <a:ext cx="6388500" cy="2068800"/>
          </a:xfrm>
          <a:prstGeom prst="rect">
            <a:avLst/>
          </a:prstGeom>
          <a:noFill/>
          <a:ln>
            <a:noFill/>
          </a:ln>
        </p:spPr>
        <p:txBody>
          <a:bodyPr anchorCtr="0" anchor="t" bIns="91425" lIns="91425" spcFirstLastPara="1" rIns="91425" wrap="square" tIns="91425">
            <a:spAutoFit/>
          </a:bodyPr>
          <a:lstStyle/>
          <a:p>
            <a:pPr indent="0" lvl="0" marL="0" marR="0" rtl="0" algn="r">
              <a:lnSpc>
                <a:spcPct val="90000"/>
              </a:lnSpc>
              <a:spcBef>
                <a:spcPts val="0"/>
              </a:spcBef>
              <a:spcAft>
                <a:spcPts val="0"/>
              </a:spcAft>
              <a:buClr>
                <a:srgbClr val="000000"/>
              </a:buClr>
              <a:buSzPts val="1700"/>
              <a:buFont typeface="Arial"/>
              <a:buNone/>
            </a:pPr>
            <a:r>
              <a:rPr b="0" i="0" lang="pt-BR" sz="1700" u="none" cap="none" strike="noStrike">
                <a:solidFill>
                  <a:srgbClr val="171E46"/>
                </a:solidFill>
                <a:latin typeface="Montserrat Medium"/>
                <a:ea typeface="Montserrat Medium"/>
                <a:cs typeface="Montserrat Medium"/>
                <a:sym typeface="Montserrat Medium"/>
              </a:rPr>
              <a:t>Como educadores cristãos, torna-se necessário acompanhar os estudos sobre esta temática para que, na Escola Sabatina e nos cultos regulares da igreja, crianças e adolescentes com essas características possam desenvolver sua espiritualidade, ter direito à aprendizagem bíblica e experimentar diferentes vivências que o programa da Escola Sabatina pode proporcionar.</a:t>
            </a:r>
            <a:endParaRPr b="0" i="0" sz="1700" u="none" cap="none" strike="noStrike">
              <a:solidFill>
                <a:srgbClr val="171E46"/>
              </a:solidFill>
              <a:latin typeface="Montserrat Medium"/>
              <a:ea typeface="Montserrat Medium"/>
              <a:cs typeface="Montserrat Medium"/>
              <a:sym typeface="Montserrat Medium"/>
            </a:endParaRPr>
          </a:p>
        </p:txBody>
      </p:sp>
      <p:pic>
        <p:nvPicPr>
          <p:cNvPr id="82" name="Google Shape;82;p3"/>
          <p:cNvPicPr preferRelativeResize="0"/>
          <p:nvPr/>
        </p:nvPicPr>
        <p:blipFill rotWithShape="1">
          <a:blip r:embed="rId4">
            <a:alphaModFix/>
          </a:blip>
          <a:srcRect b="0" l="0" r="0" t="0"/>
          <a:stretch/>
        </p:blipFill>
        <p:spPr>
          <a:xfrm rot="6560839">
            <a:off x="-683132" y="1639640"/>
            <a:ext cx="1716987" cy="1716967"/>
          </a:xfrm>
          <a:prstGeom prst="rect">
            <a:avLst/>
          </a:prstGeom>
          <a:noFill/>
          <a:ln>
            <a:noFill/>
          </a:ln>
        </p:spPr>
      </p:pic>
      <p:pic>
        <p:nvPicPr>
          <p:cNvPr id="83" name="Google Shape;83;p3"/>
          <p:cNvPicPr preferRelativeResize="0"/>
          <p:nvPr/>
        </p:nvPicPr>
        <p:blipFill rotWithShape="1">
          <a:blip r:embed="rId6">
            <a:alphaModFix/>
          </a:blip>
          <a:srcRect b="0" l="0" r="0" t="0"/>
          <a:stretch/>
        </p:blipFill>
        <p:spPr>
          <a:xfrm>
            <a:off x="-958525" y="2033180"/>
            <a:ext cx="3908324" cy="33823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4"/>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89" name="Google Shape;89;p4"/>
          <p:cNvSpPr txBox="1"/>
          <p:nvPr/>
        </p:nvSpPr>
        <p:spPr>
          <a:xfrm>
            <a:off x="679475" y="7537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1</a:t>
            </a:r>
            <a:endParaRPr b="0" i="0" sz="9600" u="none" cap="none" strike="noStrike">
              <a:solidFill>
                <a:srgbClr val="171E46"/>
              </a:solidFill>
              <a:latin typeface="Montserrat Black"/>
              <a:ea typeface="Montserrat Black"/>
              <a:cs typeface="Montserrat Black"/>
              <a:sym typeface="Montserrat Black"/>
            </a:endParaRPr>
          </a:p>
        </p:txBody>
      </p:sp>
      <p:sp>
        <p:nvSpPr>
          <p:cNvPr id="90" name="Google Shape;90;p4"/>
          <p:cNvSpPr txBox="1"/>
          <p:nvPr/>
        </p:nvSpPr>
        <p:spPr>
          <a:xfrm>
            <a:off x="1267200" y="384675"/>
            <a:ext cx="52605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500"/>
              <a:buFont typeface="Arial"/>
              <a:buNone/>
            </a:pPr>
            <a:r>
              <a:rPr b="0" i="0" lang="pt-BR" sz="3500" u="none" cap="none" strike="noStrike">
                <a:solidFill>
                  <a:srgbClr val="171E46"/>
                </a:solidFill>
                <a:latin typeface="Montserrat Black"/>
                <a:ea typeface="Montserrat Black"/>
                <a:cs typeface="Montserrat Black"/>
                <a:sym typeface="Montserrat Black"/>
              </a:rPr>
              <a:t>Um convite ao estudo</a:t>
            </a:r>
            <a:endParaRPr b="0" i="0" sz="3500" u="none" cap="none" strike="noStrike">
              <a:solidFill>
                <a:srgbClr val="171E46"/>
              </a:solidFill>
              <a:latin typeface="Montserrat Black"/>
              <a:ea typeface="Montserrat Black"/>
              <a:cs typeface="Montserrat Black"/>
              <a:sym typeface="Montserrat Black"/>
            </a:endParaRPr>
          </a:p>
        </p:txBody>
      </p:sp>
      <p:sp>
        <p:nvSpPr>
          <p:cNvPr id="91" name="Google Shape;91;p4"/>
          <p:cNvSpPr txBox="1"/>
          <p:nvPr/>
        </p:nvSpPr>
        <p:spPr>
          <a:xfrm>
            <a:off x="1168250" y="1712650"/>
            <a:ext cx="63996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500"/>
              <a:buFont typeface="Arial"/>
              <a:buNone/>
            </a:pPr>
            <a:r>
              <a:rPr b="0" i="0" lang="pt-BR" sz="2500" u="none" cap="none" strike="noStrike">
                <a:solidFill>
                  <a:schemeClr val="dk1"/>
                </a:solidFill>
                <a:latin typeface="Montserrat ExtraBold"/>
                <a:ea typeface="Montserrat ExtraBold"/>
                <a:cs typeface="Montserrat ExtraBold"/>
                <a:sym typeface="Montserrat ExtraBold"/>
              </a:rPr>
              <a:t>Autismo</a:t>
            </a:r>
            <a:r>
              <a:rPr b="0" i="0" lang="pt-BR" sz="2500" u="none" cap="none" strike="noStrike">
                <a:solidFill>
                  <a:schemeClr val="dk1"/>
                </a:solidFill>
                <a:latin typeface="Montserrat"/>
                <a:ea typeface="Montserrat"/>
                <a:cs typeface="Montserrat"/>
                <a:sym typeface="Montserrat"/>
              </a:rPr>
              <a:t> é um termo usado para indivíduos que exibem certos tipos de déficits e excessos comportamentais e de desenvolvimento. Mais recentemente tem sido usado o termo </a:t>
            </a:r>
            <a:r>
              <a:rPr b="0" i="0" lang="pt-BR" sz="2500" u="none" cap="none" strike="noStrike">
                <a:solidFill>
                  <a:schemeClr val="dk1"/>
                </a:solidFill>
                <a:latin typeface="Montserrat ExtraBold"/>
                <a:ea typeface="Montserrat ExtraBold"/>
                <a:cs typeface="Montserrat ExtraBold"/>
                <a:sym typeface="Montserrat ExtraBold"/>
              </a:rPr>
              <a:t>“Transtorno do Espectro Autista”</a:t>
            </a:r>
            <a:r>
              <a:rPr b="0" i="0" lang="pt-BR" sz="2500" u="none" cap="none" strike="noStrike">
                <a:solidFill>
                  <a:schemeClr val="dk1"/>
                </a:solidFill>
                <a:latin typeface="Montserrat"/>
                <a:ea typeface="Montserrat"/>
                <a:cs typeface="Montserrat"/>
                <a:sym typeface="Montserrat"/>
              </a:rPr>
              <a:t>.</a:t>
            </a:r>
            <a:endParaRPr b="0" i="0" sz="2500" u="none" cap="none" strike="noStrike">
              <a:solidFill>
                <a:schemeClr val="dk1"/>
              </a:solidFill>
              <a:latin typeface="Montserrat"/>
              <a:ea typeface="Montserrat"/>
              <a:cs typeface="Montserrat"/>
              <a:sym typeface="Montserrat"/>
            </a:endParaRPr>
          </a:p>
        </p:txBody>
      </p:sp>
      <p:pic>
        <p:nvPicPr>
          <p:cNvPr id="92" name="Google Shape;92;p4"/>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93" name="Google Shape;93;p4"/>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94" name="Google Shape;94;p4"/>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95" name="Google Shape;95;p4"/>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96" name="Google Shape;96;p4"/>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02" name="Google Shape;102;p5"/>
          <p:cNvSpPr txBox="1"/>
          <p:nvPr/>
        </p:nvSpPr>
        <p:spPr>
          <a:xfrm>
            <a:off x="402075" y="277325"/>
            <a:ext cx="69750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Desafios específicos que as crianças podem apresentar:</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03" name="Google Shape;103;p5"/>
          <p:cNvSpPr txBox="1"/>
          <p:nvPr/>
        </p:nvSpPr>
        <p:spPr>
          <a:xfrm>
            <a:off x="634850" y="2017450"/>
            <a:ext cx="2581200" cy="25119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Pequena ou nenhuma linguagem expressiva (fala) ou receptiva (compreensão).</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Repetição de palavras ou frases.</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Fixação em um assunto ou apresentar tom ou volume de voz diferente.</a:t>
            </a:r>
            <a:endParaRPr b="0" i="0" sz="1400" u="none" cap="none" strike="noStrike">
              <a:solidFill>
                <a:schemeClr val="dk1"/>
              </a:solidFill>
              <a:latin typeface="Montserrat"/>
              <a:ea typeface="Montserrat"/>
              <a:cs typeface="Montserrat"/>
              <a:sym typeface="Montserrat"/>
            </a:endParaRPr>
          </a:p>
        </p:txBody>
      </p:sp>
      <p:pic>
        <p:nvPicPr>
          <p:cNvPr id="104" name="Google Shape;104;p5"/>
          <p:cNvPicPr preferRelativeResize="0"/>
          <p:nvPr/>
        </p:nvPicPr>
        <p:blipFill rotWithShape="1">
          <a:blip r:embed="rId4">
            <a:alphaModFix/>
          </a:blip>
          <a:srcRect b="0" l="0" r="0" t="0"/>
          <a:stretch/>
        </p:blipFill>
        <p:spPr>
          <a:xfrm rot="7111070">
            <a:off x="-631170" y="3745505"/>
            <a:ext cx="1546631" cy="1546610"/>
          </a:xfrm>
          <a:prstGeom prst="rect">
            <a:avLst/>
          </a:prstGeom>
          <a:noFill/>
          <a:ln>
            <a:noFill/>
          </a:ln>
        </p:spPr>
      </p:pic>
      <p:pic>
        <p:nvPicPr>
          <p:cNvPr id="105" name="Google Shape;105;p5"/>
          <p:cNvPicPr preferRelativeResize="0"/>
          <p:nvPr/>
        </p:nvPicPr>
        <p:blipFill rotWithShape="1">
          <a:blip r:embed="rId4">
            <a:alphaModFix/>
          </a:blip>
          <a:srcRect b="0" l="0" r="0" t="0"/>
          <a:stretch/>
        </p:blipFill>
        <p:spPr>
          <a:xfrm rot="-7870727">
            <a:off x="7829205" y="-289498"/>
            <a:ext cx="1546628" cy="1546612"/>
          </a:xfrm>
          <a:prstGeom prst="rect">
            <a:avLst/>
          </a:prstGeom>
          <a:noFill/>
          <a:ln>
            <a:noFill/>
          </a:ln>
        </p:spPr>
      </p:pic>
      <p:pic>
        <p:nvPicPr>
          <p:cNvPr id="106" name="Google Shape;106;p5"/>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07" name="Google Shape;107;p5"/>
          <p:cNvPicPr preferRelativeResize="0"/>
          <p:nvPr/>
        </p:nvPicPr>
        <p:blipFill rotWithShape="1">
          <a:blip r:embed="rId4">
            <a:alphaModFix/>
          </a:blip>
          <a:srcRect b="0" l="0" r="0" t="0"/>
          <a:stretch/>
        </p:blipFill>
        <p:spPr>
          <a:xfrm rot="-2455811">
            <a:off x="-535024" y="1003430"/>
            <a:ext cx="1105623" cy="1105615"/>
          </a:xfrm>
          <a:prstGeom prst="rect">
            <a:avLst/>
          </a:prstGeom>
          <a:noFill/>
          <a:ln>
            <a:noFill/>
          </a:ln>
        </p:spPr>
      </p:pic>
      <p:pic>
        <p:nvPicPr>
          <p:cNvPr id="108" name="Google Shape;108;p5"/>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109" name="Google Shape;109;p5"/>
          <p:cNvSpPr txBox="1"/>
          <p:nvPr/>
        </p:nvSpPr>
        <p:spPr>
          <a:xfrm>
            <a:off x="2997050" y="2246050"/>
            <a:ext cx="2182500" cy="1736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Evitar totalmente o contato social.</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Serem desajeitadas ou inseguras na interação com outras pessoas.</a:t>
            </a:r>
            <a:endParaRPr b="0" i="0" sz="1400" u="none" cap="none" strike="noStrike">
              <a:solidFill>
                <a:schemeClr val="dk1"/>
              </a:solidFill>
              <a:latin typeface="Montserrat"/>
              <a:ea typeface="Montserrat"/>
              <a:cs typeface="Montserrat"/>
              <a:sym typeface="Montserrat"/>
            </a:endParaRPr>
          </a:p>
        </p:txBody>
      </p:sp>
      <p:sp>
        <p:nvSpPr>
          <p:cNvPr id="110" name="Google Shape;110;p5"/>
          <p:cNvSpPr txBox="1"/>
          <p:nvPr/>
        </p:nvSpPr>
        <p:spPr>
          <a:xfrm>
            <a:off x="5206850" y="2246050"/>
            <a:ext cx="2581200" cy="2706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Dificuldades para explorar ou brincar com os brinquedos da mesma maneira que faria uma criança com um desenvolvimento típico.</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Se tornar obcecadas por um determinado brinquedo ou objeto (repetir a mesma coisa sem parar).</a:t>
            </a:r>
            <a:endParaRPr b="0" i="0" sz="1400" u="none" cap="none" strike="noStrike">
              <a:solidFill>
                <a:schemeClr val="dk1"/>
              </a:solidFill>
              <a:latin typeface="Montserrat"/>
              <a:ea typeface="Montserrat"/>
              <a:cs typeface="Montserrat"/>
              <a:sym typeface="Montserrat"/>
            </a:endParaRPr>
          </a:p>
        </p:txBody>
      </p:sp>
      <p:sp>
        <p:nvSpPr>
          <p:cNvPr id="111" name="Google Shape;111;p5"/>
          <p:cNvSpPr/>
          <p:nvPr/>
        </p:nvSpPr>
        <p:spPr>
          <a:xfrm>
            <a:off x="989600" y="1594675"/>
            <a:ext cx="1871700" cy="402900"/>
          </a:xfrm>
          <a:prstGeom prst="roundRect">
            <a:avLst>
              <a:gd fmla="val 50000"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txBox="1"/>
          <p:nvPr/>
        </p:nvSpPr>
        <p:spPr>
          <a:xfrm>
            <a:off x="1038150" y="1572925"/>
            <a:ext cx="1959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pt-BR" sz="1700" u="none" cap="none" strike="noStrike">
                <a:solidFill>
                  <a:srgbClr val="000000"/>
                </a:solidFill>
                <a:latin typeface="Montserrat"/>
                <a:ea typeface="Montserrat"/>
                <a:cs typeface="Montserrat"/>
                <a:sym typeface="Montserrat"/>
              </a:rPr>
              <a:t>Comunicação</a:t>
            </a:r>
            <a:endParaRPr b="1" i="0" sz="1700" u="none" cap="none" strike="noStrike">
              <a:solidFill>
                <a:srgbClr val="000000"/>
              </a:solidFill>
              <a:latin typeface="Montserrat"/>
              <a:ea typeface="Montserrat"/>
              <a:cs typeface="Montserrat"/>
              <a:sym typeface="Montserrat"/>
            </a:endParaRPr>
          </a:p>
        </p:txBody>
      </p:sp>
      <p:sp>
        <p:nvSpPr>
          <p:cNvPr id="113" name="Google Shape;113;p5"/>
          <p:cNvSpPr txBox="1"/>
          <p:nvPr/>
        </p:nvSpPr>
        <p:spPr>
          <a:xfrm>
            <a:off x="3324150" y="1420525"/>
            <a:ext cx="19590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pt-BR" sz="1700" u="none" cap="none" strike="noStrike">
                <a:solidFill>
                  <a:srgbClr val="000000"/>
                </a:solidFill>
                <a:latin typeface="Montserrat"/>
                <a:ea typeface="Montserrat"/>
                <a:cs typeface="Montserrat"/>
                <a:sym typeface="Montserrat"/>
              </a:rPr>
              <a:t>Habilidades Sociais</a:t>
            </a:r>
            <a:endParaRPr b="1" i="0" sz="1700" u="none" cap="none" strike="noStrike">
              <a:solidFill>
                <a:srgbClr val="000000"/>
              </a:solidFill>
              <a:latin typeface="Montserrat"/>
              <a:ea typeface="Montserrat"/>
              <a:cs typeface="Montserrat"/>
              <a:sym typeface="Montserrat"/>
            </a:endParaRPr>
          </a:p>
        </p:txBody>
      </p:sp>
      <p:sp>
        <p:nvSpPr>
          <p:cNvPr id="114" name="Google Shape;114;p5"/>
          <p:cNvSpPr txBox="1"/>
          <p:nvPr/>
        </p:nvSpPr>
        <p:spPr>
          <a:xfrm>
            <a:off x="5610150" y="1420525"/>
            <a:ext cx="1959000" cy="708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pt-BR" sz="1700" u="none" cap="none" strike="noStrike">
                <a:solidFill>
                  <a:srgbClr val="000000"/>
                </a:solidFill>
                <a:latin typeface="Montserrat"/>
                <a:ea typeface="Montserrat"/>
                <a:cs typeface="Montserrat"/>
                <a:sym typeface="Montserrat"/>
              </a:rPr>
              <a:t>Habilidades para brincar</a:t>
            </a:r>
            <a:endParaRPr b="1" i="0" sz="1700" u="none" cap="none" strike="noStrike">
              <a:solidFill>
                <a:srgbClr val="000000"/>
              </a:solidFill>
              <a:latin typeface="Montserrat"/>
              <a:ea typeface="Montserrat"/>
              <a:cs typeface="Montserrat"/>
              <a:sym typeface="Montserrat"/>
            </a:endParaRPr>
          </a:p>
        </p:txBody>
      </p:sp>
      <p:sp>
        <p:nvSpPr>
          <p:cNvPr id="115" name="Google Shape;115;p5"/>
          <p:cNvSpPr/>
          <p:nvPr/>
        </p:nvSpPr>
        <p:spPr>
          <a:xfrm>
            <a:off x="3199400" y="1442275"/>
            <a:ext cx="1871700" cy="708000"/>
          </a:xfrm>
          <a:prstGeom prst="roundRect">
            <a:avLst>
              <a:gd fmla="val 50000"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5485400" y="1442275"/>
            <a:ext cx="1871700" cy="708000"/>
          </a:xfrm>
          <a:prstGeom prst="roundRect">
            <a:avLst>
              <a:gd fmla="val 50000"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22" name="Google Shape;122;p6"/>
          <p:cNvSpPr txBox="1"/>
          <p:nvPr/>
        </p:nvSpPr>
        <p:spPr>
          <a:xfrm>
            <a:off x="907400" y="1944750"/>
            <a:ext cx="2640000" cy="193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Sentidos pouco reativos, com resposta nula ou pequena a dicas visuais ou auditivas.</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Hipersensibilidade a sons e estímulos visuais, que podem perturbá-las.</a:t>
            </a:r>
            <a:endParaRPr b="0" i="0" sz="1400" u="none" cap="none" strike="noStrike">
              <a:solidFill>
                <a:schemeClr val="dk1"/>
              </a:solidFill>
              <a:latin typeface="Montserrat"/>
              <a:ea typeface="Montserrat"/>
              <a:cs typeface="Montserrat"/>
              <a:sym typeface="Montserrat"/>
            </a:endParaRPr>
          </a:p>
        </p:txBody>
      </p:sp>
      <p:pic>
        <p:nvPicPr>
          <p:cNvPr id="123" name="Google Shape;123;p6"/>
          <p:cNvPicPr preferRelativeResize="0"/>
          <p:nvPr/>
        </p:nvPicPr>
        <p:blipFill rotWithShape="1">
          <a:blip r:embed="rId4">
            <a:alphaModFix/>
          </a:blip>
          <a:srcRect b="0" l="0" r="0" t="0"/>
          <a:stretch/>
        </p:blipFill>
        <p:spPr>
          <a:xfrm rot="7111070">
            <a:off x="-631170" y="3745505"/>
            <a:ext cx="1546631" cy="1546610"/>
          </a:xfrm>
          <a:prstGeom prst="rect">
            <a:avLst/>
          </a:prstGeom>
          <a:noFill/>
          <a:ln>
            <a:noFill/>
          </a:ln>
        </p:spPr>
      </p:pic>
      <p:pic>
        <p:nvPicPr>
          <p:cNvPr id="124" name="Google Shape;124;p6"/>
          <p:cNvPicPr preferRelativeResize="0"/>
          <p:nvPr/>
        </p:nvPicPr>
        <p:blipFill rotWithShape="1">
          <a:blip r:embed="rId4">
            <a:alphaModFix/>
          </a:blip>
          <a:srcRect b="0" l="0" r="0" t="0"/>
          <a:stretch/>
        </p:blipFill>
        <p:spPr>
          <a:xfrm rot="-7220106">
            <a:off x="8085296" y="-453071"/>
            <a:ext cx="1546625" cy="1546613"/>
          </a:xfrm>
          <a:prstGeom prst="rect">
            <a:avLst/>
          </a:prstGeom>
          <a:noFill/>
          <a:ln>
            <a:noFill/>
          </a:ln>
        </p:spPr>
      </p:pic>
      <p:pic>
        <p:nvPicPr>
          <p:cNvPr id="125" name="Google Shape;125;p6"/>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26" name="Google Shape;126;p6"/>
          <p:cNvPicPr preferRelativeResize="0"/>
          <p:nvPr/>
        </p:nvPicPr>
        <p:blipFill rotWithShape="1">
          <a:blip r:embed="rId4">
            <a:alphaModFix/>
          </a:blip>
          <a:srcRect b="0" l="0" r="0" t="0"/>
          <a:stretch/>
        </p:blipFill>
        <p:spPr>
          <a:xfrm rot="-2455811">
            <a:off x="-5799" y="18680"/>
            <a:ext cx="1105623" cy="1105615"/>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128" name="Google Shape;128;p6"/>
          <p:cNvSpPr txBox="1"/>
          <p:nvPr/>
        </p:nvSpPr>
        <p:spPr>
          <a:xfrm>
            <a:off x="3552051" y="2030950"/>
            <a:ext cx="2495100" cy="193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Comportamentos de autoestimulação, que podem ser reconfortantes e previsíveis para elas.</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Uso de brinquedos de forma incomum ou inadequada.</a:t>
            </a:r>
            <a:endParaRPr b="0" i="0" sz="1400" u="none" cap="none" strike="noStrike">
              <a:solidFill>
                <a:schemeClr val="dk1"/>
              </a:solidFill>
              <a:latin typeface="Montserrat"/>
              <a:ea typeface="Montserrat"/>
              <a:cs typeface="Montserrat"/>
              <a:sym typeface="Montserrat"/>
            </a:endParaRPr>
          </a:p>
          <a:p>
            <a:pPr indent="-317500" lvl="0" marL="457200" marR="0" rtl="0" algn="l">
              <a:lnSpc>
                <a:spcPct val="90000"/>
              </a:lnSpc>
              <a:spcBef>
                <a:spcPts val="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Obsessões.</a:t>
            </a:r>
            <a:endParaRPr b="0" i="0" sz="1400" u="none" cap="none" strike="noStrike">
              <a:solidFill>
                <a:schemeClr val="dk1"/>
              </a:solidFill>
              <a:latin typeface="Montserrat"/>
              <a:ea typeface="Montserrat"/>
              <a:cs typeface="Montserrat"/>
              <a:sym typeface="Montserrat"/>
            </a:endParaRPr>
          </a:p>
        </p:txBody>
      </p:sp>
      <p:sp>
        <p:nvSpPr>
          <p:cNvPr id="129" name="Google Shape;129;p6"/>
          <p:cNvSpPr txBox="1"/>
          <p:nvPr/>
        </p:nvSpPr>
        <p:spPr>
          <a:xfrm>
            <a:off x="6063150" y="2107150"/>
            <a:ext cx="2115900" cy="7665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a:buChar char="●"/>
            </a:pPr>
            <a:r>
              <a:rPr b="0" i="0" lang="pt-BR" sz="1400" u="none" cap="none" strike="noStrike">
                <a:solidFill>
                  <a:schemeClr val="dk1"/>
                </a:solidFill>
                <a:latin typeface="Montserrat"/>
                <a:ea typeface="Montserrat"/>
                <a:cs typeface="Montserrat"/>
                <a:sym typeface="Montserrat"/>
              </a:rPr>
              <a:t>Necessidade de reforçadores muito pessoais.</a:t>
            </a:r>
            <a:endParaRPr b="0" i="0" sz="1400" u="none" cap="none" strike="noStrike">
              <a:solidFill>
                <a:schemeClr val="dk1"/>
              </a:solidFill>
              <a:latin typeface="Montserrat"/>
              <a:ea typeface="Montserrat"/>
              <a:cs typeface="Montserrat"/>
              <a:sym typeface="Montserrat"/>
            </a:endParaRPr>
          </a:p>
        </p:txBody>
      </p:sp>
      <p:sp>
        <p:nvSpPr>
          <p:cNvPr id="130" name="Google Shape;130;p6"/>
          <p:cNvSpPr txBox="1"/>
          <p:nvPr/>
        </p:nvSpPr>
        <p:spPr>
          <a:xfrm>
            <a:off x="1381059" y="734725"/>
            <a:ext cx="21828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pt-BR" sz="1900" u="none" cap="none" strike="noStrike">
                <a:solidFill>
                  <a:srgbClr val="000000"/>
                </a:solidFill>
                <a:latin typeface="Montserrat"/>
                <a:ea typeface="Montserrat"/>
                <a:cs typeface="Montserrat"/>
                <a:sym typeface="Montserrat"/>
              </a:rPr>
              <a:t>Processamento Visual e Auditivo</a:t>
            </a:r>
            <a:endParaRPr b="1" i="0" sz="1900" u="none" cap="none" strike="noStrike">
              <a:solidFill>
                <a:srgbClr val="000000"/>
              </a:solidFill>
              <a:latin typeface="Montserrat"/>
              <a:ea typeface="Montserrat"/>
              <a:cs typeface="Montserrat"/>
              <a:sym typeface="Montserrat"/>
            </a:endParaRPr>
          </a:p>
        </p:txBody>
      </p:sp>
      <p:sp>
        <p:nvSpPr>
          <p:cNvPr id="131" name="Google Shape;131;p6"/>
          <p:cNvSpPr txBox="1"/>
          <p:nvPr/>
        </p:nvSpPr>
        <p:spPr>
          <a:xfrm>
            <a:off x="6138021" y="734725"/>
            <a:ext cx="21828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pt-BR" sz="2200" u="none" cap="none" strike="noStrike">
                <a:solidFill>
                  <a:srgbClr val="000000"/>
                </a:solidFill>
                <a:latin typeface="Montserrat"/>
                <a:ea typeface="Montserrat"/>
                <a:cs typeface="Montserrat"/>
                <a:sym typeface="Montserrat"/>
              </a:rPr>
              <a:t>Reforçadores incomuns</a:t>
            </a:r>
            <a:endParaRPr b="1" i="0" sz="2200" u="none" cap="none" strike="noStrike">
              <a:solidFill>
                <a:srgbClr val="000000"/>
              </a:solidFill>
              <a:latin typeface="Montserrat"/>
              <a:ea typeface="Montserrat"/>
              <a:cs typeface="Montserrat"/>
              <a:sym typeface="Montserrat"/>
            </a:endParaRPr>
          </a:p>
        </p:txBody>
      </p:sp>
      <p:sp>
        <p:nvSpPr>
          <p:cNvPr id="132" name="Google Shape;132;p6"/>
          <p:cNvSpPr/>
          <p:nvPr/>
        </p:nvSpPr>
        <p:spPr>
          <a:xfrm>
            <a:off x="1322500" y="690375"/>
            <a:ext cx="2235600" cy="1062000"/>
          </a:xfrm>
          <a:prstGeom prst="roundRect">
            <a:avLst>
              <a:gd fmla="val 25913"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6"/>
          <p:cNvSpPr/>
          <p:nvPr/>
        </p:nvSpPr>
        <p:spPr>
          <a:xfrm>
            <a:off x="3809000" y="1066005"/>
            <a:ext cx="2085600" cy="590100"/>
          </a:xfrm>
          <a:prstGeom prst="roundRect">
            <a:avLst>
              <a:gd fmla="val 50000"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6"/>
          <p:cNvSpPr txBox="1"/>
          <p:nvPr/>
        </p:nvSpPr>
        <p:spPr>
          <a:xfrm>
            <a:off x="3786897" y="1110347"/>
            <a:ext cx="2182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pt-BR" sz="1700" u="none" cap="none" strike="noStrike">
                <a:solidFill>
                  <a:srgbClr val="000000"/>
                </a:solidFill>
                <a:latin typeface="Montserrat"/>
                <a:ea typeface="Montserrat"/>
                <a:cs typeface="Montserrat"/>
                <a:sym typeface="Montserrat"/>
              </a:rPr>
              <a:t>Autoestimulação</a:t>
            </a:r>
            <a:endParaRPr b="1" i="0" sz="1700" u="none" cap="none" strike="noStrike">
              <a:solidFill>
                <a:srgbClr val="000000"/>
              </a:solidFill>
              <a:latin typeface="Montserrat"/>
              <a:ea typeface="Montserrat"/>
              <a:cs typeface="Montserrat"/>
              <a:sym typeface="Montserrat"/>
            </a:endParaRPr>
          </a:p>
        </p:txBody>
      </p:sp>
      <p:sp>
        <p:nvSpPr>
          <p:cNvPr id="135" name="Google Shape;135;p6"/>
          <p:cNvSpPr/>
          <p:nvPr/>
        </p:nvSpPr>
        <p:spPr>
          <a:xfrm>
            <a:off x="6118850" y="743050"/>
            <a:ext cx="2182800" cy="861900"/>
          </a:xfrm>
          <a:prstGeom prst="roundRect">
            <a:avLst>
              <a:gd fmla="val 31163" name="adj"/>
            </a:avLst>
          </a:prstGeom>
          <a:noFill/>
          <a:ln cap="flat" cmpd="sng" w="28575">
            <a:solidFill>
              <a:srgbClr val="171E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36" name="Google Shape;136;p6"/>
          <p:cNvPicPr preferRelativeResize="0"/>
          <p:nvPr/>
        </p:nvPicPr>
        <p:blipFill rotWithShape="1">
          <a:blip r:embed="rId4">
            <a:alphaModFix/>
          </a:blip>
          <a:srcRect b="0" l="0" r="0" t="0"/>
          <a:stretch/>
        </p:blipFill>
        <p:spPr>
          <a:xfrm rot="7365647">
            <a:off x="8402115" y="1634552"/>
            <a:ext cx="1083877" cy="10838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7"/>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42" name="Google Shape;142;p7"/>
          <p:cNvSpPr txBox="1"/>
          <p:nvPr/>
        </p:nvSpPr>
        <p:spPr>
          <a:xfrm>
            <a:off x="962400" y="537075"/>
            <a:ext cx="49413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500"/>
              <a:buFont typeface="Arial"/>
              <a:buNone/>
            </a:pPr>
            <a:r>
              <a:rPr b="0" i="0" lang="pt-BR" sz="4500" u="none" cap="none" strike="noStrike">
                <a:solidFill>
                  <a:srgbClr val="171E46"/>
                </a:solidFill>
                <a:latin typeface="Montserrat ExtraBold"/>
                <a:ea typeface="Montserrat ExtraBold"/>
                <a:cs typeface="Montserrat ExtraBold"/>
                <a:sym typeface="Montserrat ExtraBold"/>
              </a:rPr>
              <a:t>Importante!</a:t>
            </a:r>
            <a:endParaRPr b="0" i="0" sz="4100" u="none" cap="none" strike="noStrike">
              <a:solidFill>
                <a:srgbClr val="171E46"/>
              </a:solidFill>
              <a:latin typeface="Montserrat ExtraBold"/>
              <a:ea typeface="Montserrat ExtraBold"/>
              <a:cs typeface="Montserrat ExtraBold"/>
              <a:sym typeface="Montserrat ExtraBold"/>
            </a:endParaRPr>
          </a:p>
        </p:txBody>
      </p:sp>
      <p:sp>
        <p:nvSpPr>
          <p:cNvPr id="143" name="Google Shape;143;p7"/>
          <p:cNvSpPr txBox="1"/>
          <p:nvPr/>
        </p:nvSpPr>
        <p:spPr>
          <a:xfrm>
            <a:off x="1320650" y="1407850"/>
            <a:ext cx="6399600" cy="2945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900"/>
              <a:buFont typeface="Arial"/>
              <a:buNone/>
            </a:pPr>
            <a:r>
              <a:rPr b="0" i="0" lang="pt-BR" sz="1900" u="none" cap="none" strike="noStrike">
                <a:solidFill>
                  <a:schemeClr val="dk1"/>
                </a:solidFill>
                <a:latin typeface="Montserrat SemiBold"/>
                <a:ea typeface="Montserrat SemiBold"/>
                <a:cs typeface="Montserrat SemiBold"/>
                <a:sym typeface="Montserrat SemiBold"/>
              </a:rPr>
              <a:t>Por se tratar de um amplo espectro:</a:t>
            </a:r>
            <a:endParaRPr b="0" i="0" sz="1900" u="none" cap="none" strike="noStrike">
              <a:solidFill>
                <a:schemeClr val="dk1"/>
              </a:solidFill>
              <a:latin typeface="Montserrat SemiBold"/>
              <a:ea typeface="Montserrat SemiBold"/>
              <a:cs typeface="Montserrat SemiBold"/>
              <a:sym typeface="Montserrat SemiBold"/>
            </a:endParaRPr>
          </a:p>
          <a:p>
            <a:pPr indent="-349250" lvl="0" marL="457200" marR="0" rtl="0" algn="l">
              <a:lnSpc>
                <a:spcPct val="90000"/>
              </a:lnSpc>
              <a:spcBef>
                <a:spcPts val="1000"/>
              </a:spcBef>
              <a:spcAft>
                <a:spcPts val="0"/>
              </a:spcAft>
              <a:buClr>
                <a:schemeClr val="dk1"/>
              </a:buClr>
              <a:buSzPts val="1900"/>
              <a:buFont typeface="Montserrat Medium"/>
              <a:buChar char="●"/>
            </a:pPr>
            <a:r>
              <a:rPr b="0" i="0" lang="pt-BR" sz="1900" u="none" cap="none" strike="noStrike">
                <a:solidFill>
                  <a:schemeClr val="dk1"/>
                </a:solidFill>
                <a:latin typeface="Montserrat Medium"/>
                <a:ea typeface="Montserrat Medium"/>
                <a:cs typeface="Montserrat Medium"/>
                <a:sym typeface="Montserrat Medium"/>
              </a:rPr>
              <a:t>Nem todas as características são observáveis em todas as crianças e adolescentes.</a:t>
            </a:r>
            <a:endParaRPr b="0" i="0" sz="1900" u="none" cap="none" strike="noStrike">
              <a:solidFill>
                <a:schemeClr val="dk1"/>
              </a:solidFill>
              <a:latin typeface="Montserrat Medium"/>
              <a:ea typeface="Montserrat Medium"/>
              <a:cs typeface="Montserrat Medium"/>
              <a:sym typeface="Montserrat Medium"/>
            </a:endParaRPr>
          </a:p>
          <a:p>
            <a:pPr indent="-349250" lvl="0" marL="457200" marR="0" rtl="0" algn="l">
              <a:lnSpc>
                <a:spcPct val="90000"/>
              </a:lnSpc>
              <a:spcBef>
                <a:spcPts val="0"/>
              </a:spcBef>
              <a:spcAft>
                <a:spcPts val="0"/>
              </a:spcAft>
              <a:buClr>
                <a:schemeClr val="dk1"/>
              </a:buClr>
              <a:buSzPts val="1900"/>
              <a:buFont typeface="Montserrat Medium"/>
              <a:buChar char="●"/>
            </a:pPr>
            <a:r>
              <a:rPr b="0" i="0" lang="pt-BR" sz="1900" u="none" cap="none" strike="noStrike">
                <a:solidFill>
                  <a:schemeClr val="dk1"/>
                </a:solidFill>
                <a:latin typeface="Montserrat Medium"/>
                <a:ea typeface="Montserrat Medium"/>
                <a:cs typeface="Montserrat Medium"/>
                <a:sym typeface="Montserrat Medium"/>
              </a:rPr>
              <a:t>As características podem apresentar-se de forma variável e em intensidade distinta.</a:t>
            </a:r>
            <a:endParaRPr b="0" i="0" sz="1900" u="none" cap="none" strike="noStrike">
              <a:solidFill>
                <a:schemeClr val="dk1"/>
              </a:solidFill>
              <a:latin typeface="Montserrat Medium"/>
              <a:ea typeface="Montserrat Medium"/>
              <a:cs typeface="Montserrat Medium"/>
              <a:sym typeface="Montserrat Medium"/>
            </a:endParaRPr>
          </a:p>
          <a:p>
            <a:pPr indent="-349250" lvl="0" marL="457200" marR="0" rtl="0" algn="l">
              <a:lnSpc>
                <a:spcPct val="90000"/>
              </a:lnSpc>
              <a:spcBef>
                <a:spcPts val="0"/>
              </a:spcBef>
              <a:spcAft>
                <a:spcPts val="0"/>
              </a:spcAft>
              <a:buClr>
                <a:schemeClr val="dk1"/>
              </a:buClr>
              <a:buSzPts val="1900"/>
              <a:buFont typeface="Montserrat Medium"/>
              <a:buChar char="●"/>
            </a:pPr>
            <a:r>
              <a:rPr b="0" i="0" lang="pt-BR" sz="1900" u="none" cap="none" strike="noStrike">
                <a:solidFill>
                  <a:schemeClr val="dk1"/>
                </a:solidFill>
                <a:latin typeface="Montserrat Medium"/>
                <a:ea typeface="Montserrat Medium"/>
                <a:cs typeface="Montserrat Medium"/>
                <a:sym typeface="Montserrat Medium"/>
              </a:rPr>
              <a:t>Evitar os rótulos e opiniões do senso comum sobre pessoas com TEA, pois tais rótulos podem afastá-los das possibilidades de aprendizagem ativa que o Currículo da Escola Sabatina oferece.</a:t>
            </a:r>
            <a:endParaRPr b="0" i="0" sz="1900" u="none" cap="none" strike="noStrike">
              <a:solidFill>
                <a:schemeClr val="dk1"/>
              </a:solidFill>
              <a:latin typeface="Montserrat Medium"/>
              <a:ea typeface="Montserrat Medium"/>
              <a:cs typeface="Montserrat Medium"/>
              <a:sym typeface="Montserrat Medium"/>
            </a:endParaRPr>
          </a:p>
        </p:txBody>
      </p:sp>
      <p:pic>
        <p:nvPicPr>
          <p:cNvPr id="144" name="Google Shape;144;p7"/>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45" name="Google Shape;145;p7"/>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46" name="Google Shape;146;p7"/>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47" name="Google Shape;147;p7"/>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148" name="Google Shape;148;p7"/>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54" name="Google Shape;154;p8"/>
          <p:cNvSpPr txBox="1"/>
          <p:nvPr/>
        </p:nvSpPr>
        <p:spPr>
          <a:xfrm>
            <a:off x="7556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2</a:t>
            </a:r>
            <a:endParaRPr b="0" i="0" sz="9600" u="none" cap="none" strike="noStrike">
              <a:solidFill>
                <a:srgbClr val="171E46"/>
              </a:solidFill>
              <a:latin typeface="Montserrat Black"/>
              <a:ea typeface="Montserrat Black"/>
              <a:cs typeface="Montserrat Black"/>
              <a:sym typeface="Montserrat Black"/>
            </a:endParaRPr>
          </a:p>
        </p:txBody>
      </p:sp>
      <p:sp>
        <p:nvSpPr>
          <p:cNvPr id="155" name="Google Shape;155;p8"/>
          <p:cNvSpPr txBox="1"/>
          <p:nvPr/>
        </p:nvSpPr>
        <p:spPr>
          <a:xfrm>
            <a:off x="1647138" y="523275"/>
            <a:ext cx="4941300" cy="725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900"/>
              <a:buFont typeface="Arial"/>
              <a:buNone/>
            </a:pPr>
            <a:r>
              <a:rPr b="0" i="0" lang="pt-BR" sz="3900" u="none" cap="none" strike="noStrike">
                <a:solidFill>
                  <a:srgbClr val="171E46"/>
                </a:solidFill>
                <a:latin typeface="Montserrat ExtraBold"/>
                <a:ea typeface="Montserrat ExtraBold"/>
                <a:cs typeface="Montserrat ExtraBold"/>
                <a:sym typeface="Montserrat ExtraBold"/>
              </a:rPr>
              <a:t>Diálogo aberto</a:t>
            </a:r>
            <a:endParaRPr b="0" i="0" sz="3500" u="none" cap="none" strike="noStrike">
              <a:solidFill>
                <a:srgbClr val="171E46"/>
              </a:solidFill>
              <a:latin typeface="Montserrat ExtraBold"/>
              <a:ea typeface="Montserrat ExtraBold"/>
              <a:cs typeface="Montserrat ExtraBold"/>
              <a:sym typeface="Montserrat ExtraBold"/>
            </a:endParaRPr>
          </a:p>
        </p:txBody>
      </p:sp>
      <p:sp>
        <p:nvSpPr>
          <p:cNvPr id="156" name="Google Shape;156;p8"/>
          <p:cNvSpPr txBox="1"/>
          <p:nvPr/>
        </p:nvSpPr>
        <p:spPr>
          <a:xfrm>
            <a:off x="1244450" y="1331650"/>
            <a:ext cx="6399600" cy="57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b="0" i="0" lang="pt-BR" sz="1400" u="none" cap="none" strike="noStrike">
                <a:solidFill>
                  <a:schemeClr val="dk1"/>
                </a:solidFill>
                <a:latin typeface="Montserrat SemiBold"/>
                <a:ea typeface="Montserrat SemiBold"/>
                <a:cs typeface="Montserrat SemiBold"/>
                <a:sym typeface="Montserrat SemiBold"/>
              </a:rPr>
              <a:t>Foram selecionados alguns tópicos sobre Transtorno do Espectro Autista-TEA que serão apresentados a seguir.</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57" name="Google Shape;157;p8"/>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58" name="Google Shape;158;p8"/>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59" name="Google Shape;159;p8"/>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60" name="Google Shape;160;p8"/>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161" name="Google Shape;161;p8"/>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162" name="Google Shape;162;p8"/>
          <p:cNvSpPr txBox="1"/>
          <p:nvPr/>
        </p:nvSpPr>
        <p:spPr>
          <a:xfrm>
            <a:off x="1396850" y="2366900"/>
            <a:ext cx="29556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rgbClr val="171E46"/>
                </a:solidFill>
                <a:latin typeface="Montserrat"/>
                <a:ea typeface="Montserrat"/>
                <a:cs typeface="Montserrat"/>
                <a:sym typeface="Montserrat"/>
              </a:rPr>
              <a:t>As crianças têm dificuldades com as aprendizagens produzidas durante as atividades e situações do cotidiano.  Por exemplo, podem não aprender pela observação dos colegas, pais, irmãos e professores da maneira com que as crianças típicas aprendem.</a:t>
            </a:r>
            <a:endParaRPr b="0" i="0" sz="1200" u="none" cap="none" strike="noStrike">
              <a:solidFill>
                <a:srgbClr val="171E46"/>
              </a:solidFill>
              <a:latin typeface="Montserrat"/>
              <a:ea typeface="Montserrat"/>
              <a:cs typeface="Montserrat"/>
              <a:sym typeface="Montserrat"/>
            </a:endParaRPr>
          </a:p>
        </p:txBody>
      </p:sp>
      <p:sp>
        <p:nvSpPr>
          <p:cNvPr id="163" name="Google Shape;163;p8"/>
          <p:cNvSpPr txBox="1"/>
          <p:nvPr/>
        </p:nvSpPr>
        <p:spPr>
          <a:xfrm>
            <a:off x="4368650" y="2290700"/>
            <a:ext cx="33414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rgbClr val="171E46"/>
                </a:solidFill>
                <a:latin typeface="Montserrat"/>
                <a:ea typeface="Montserrat"/>
                <a:cs typeface="Montserrat"/>
                <a:sym typeface="Montserrat"/>
              </a:rPr>
              <a:t>Não é necessário nem aconselhável iniciar atividades com o comando “OLHE PARA MIM”. Você pode solicitar o contato visual de forma suave. Ensine, não force, e faça de forma sutil, sem pressão; a criança poderá começar por imitação e depois irá aprender a importância deste comportamento social.</a:t>
            </a:r>
            <a:endParaRPr b="0" i="0" sz="1200" u="none" cap="none" strike="noStrike">
              <a:solidFill>
                <a:srgbClr val="171E46"/>
              </a:solidFill>
              <a:latin typeface="Montserrat"/>
              <a:ea typeface="Montserrat"/>
              <a:cs typeface="Montserrat"/>
              <a:sym typeface="Montserrat"/>
            </a:endParaRPr>
          </a:p>
        </p:txBody>
      </p:sp>
      <p:sp>
        <p:nvSpPr>
          <p:cNvPr id="164" name="Google Shape;164;p8"/>
          <p:cNvSpPr txBox="1"/>
          <p:nvPr/>
        </p:nvSpPr>
        <p:spPr>
          <a:xfrm>
            <a:off x="1647150" y="3805400"/>
            <a:ext cx="4747800" cy="1132800"/>
          </a:xfrm>
          <a:prstGeom prst="rect">
            <a:avLst/>
          </a:prstGeom>
          <a:noFill/>
          <a:ln>
            <a:noFill/>
          </a:ln>
        </p:spPr>
        <p:txBody>
          <a:bodyPr anchorCtr="0" anchor="t" bIns="91425" lIns="91425" spcFirstLastPara="1" rIns="91425" wrap="square" tIns="91425">
            <a:spAutoFit/>
          </a:bodyPr>
          <a:lstStyle/>
          <a:p>
            <a:pPr indent="-298450" lvl="0" marL="457200" marR="0" rtl="0" algn="just">
              <a:lnSpc>
                <a:spcPct val="120000"/>
              </a:lnSpc>
              <a:spcBef>
                <a:spcPts val="0"/>
              </a:spcBef>
              <a:spcAft>
                <a:spcPts val="0"/>
              </a:spcAft>
              <a:buClr>
                <a:schemeClr val="dk1"/>
              </a:buClr>
              <a:buSzPts val="1100"/>
              <a:buFont typeface="Montserrat"/>
              <a:buChar char="●"/>
            </a:pPr>
            <a:r>
              <a:rPr b="1" i="0" lang="pt-BR" sz="1100" u="none" cap="none" strike="noStrike">
                <a:solidFill>
                  <a:schemeClr val="dk1"/>
                </a:solidFill>
                <a:latin typeface="Montserrat"/>
                <a:ea typeface="Montserrat"/>
                <a:cs typeface="Montserrat"/>
                <a:sym typeface="Montserrat"/>
              </a:rPr>
              <a:t>Aprenda tudo o que puder sobre TEA.</a:t>
            </a:r>
            <a:endParaRPr b="1" i="0" sz="1100" u="none" cap="none" strike="noStrike">
              <a:solidFill>
                <a:schemeClr val="dk1"/>
              </a:solidFill>
              <a:latin typeface="Montserrat"/>
              <a:ea typeface="Montserrat"/>
              <a:cs typeface="Montserrat"/>
              <a:sym typeface="Montserrat"/>
            </a:endParaRPr>
          </a:p>
          <a:p>
            <a:pPr indent="-298450" lvl="0" marL="457200" marR="0" rtl="0" algn="just">
              <a:lnSpc>
                <a:spcPct val="120000"/>
              </a:lnSpc>
              <a:spcBef>
                <a:spcPts val="0"/>
              </a:spcBef>
              <a:spcAft>
                <a:spcPts val="0"/>
              </a:spcAft>
              <a:buClr>
                <a:schemeClr val="dk1"/>
              </a:buClr>
              <a:buSzPts val="1100"/>
              <a:buFont typeface="Montserrat"/>
              <a:buChar char="●"/>
            </a:pPr>
            <a:r>
              <a:rPr b="1" i="0" lang="pt-BR" sz="1100" u="none" cap="none" strike="noStrike">
                <a:solidFill>
                  <a:schemeClr val="dk1"/>
                </a:solidFill>
                <a:latin typeface="Montserrat"/>
                <a:ea typeface="Montserrat"/>
                <a:cs typeface="Montserrat"/>
                <a:sym typeface="Montserrat"/>
              </a:rPr>
              <a:t>Seja claro e consistente. </a:t>
            </a:r>
            <a:endParaRPr b="1" i="0" sz="1100" u="none" cap="none" strike="noStrike">
              <a:solidFill>
                <a:schemeClr val="dk1"/>
              </a:solidFill>
              <a:latin typeface="Montserrat"/>
              <a:ea typeface="Montserrat"/>
              <a:cs typeface="Montserrat"/>
              <a:sym typeface="Montserrat"/>
            </a:endParaRPr>
          </a:p>
          <a:p>
            <a:pPr indent="-298450" lvl="0" marL="457200" marR="0" rtl="0" algn="just">
              <a:lnSpc>
                <a:spcPct val="120000"/>
              </a:lnSpc>
              <a:spcBef>
                <a:spcPts val="0"/>
              </a:spcBef>
              <a:spcAft>
                <a:spcPts val="0"/>
              </a:spcAft>
              <a:buClr>
                <a:schemeClr val="dk1"/>
              </a:buClr>
              <a:buSzPts val="1100"/>
              <a:buFont typeface="Montserrat"/>
              <a:buChar char="●"/>
            </a:pPr>
            <a:r>
              <a:rPr b="1" i="0" lang="pt-BR" sz="1100" u="none" cap="none" strike="noStrike">
                <a:solidFill>
                  <a:schemeClr val="dk1"/>
                </a:solidFill>
                <a:latin typeface="Montserrat"/>
                <a:ea typeface="Montserrat"/>
                <a:cs typeface="Montserrat"/>
                <a:sym typeface="Montserrat"/>
              </a:rPr>
              <a:t>Mantenha as instruções curtas.  Utilize  dicas visuais</a:t>
            </a:r>
            <a:endParaRPr b="1" i="0" sz="1100" u="none" cap="none" strike="noStrike">
              <a:solidFill>
                <a:schemeClr val="dk1"/>
              </a:solidFill>
              <a:latin typeface="Montserrat"/>
              <a:ea typeface="Montserrat"/>
              <a:cs typeface="Montserrat"/>
              <a:sym typeface="Montserrat"/>
            </a:endParaRPr>
          </a:p>
          <a:p>
            <a:pPr indent="-298450" lvl="0" marL="457200" marR="0" rtl="0" algn="l">
              <a:lnSpc>
                <a:spcPct val="100000"/>
              </a:lnSpc>
              <a:spcBef>
                <a:spcPts val="0"/>
              </a:spcBef>
              <a:spcAft>
                <a:spcPts val="0"/>
              </a:spcAft>
              <a:buClr>
                <a:schemeClr val="dk1"/>
              </a:buClr>
              <a:buSzPts val="1100"/>
              <a:buFont typeface="Montserrat"/>
              <a:buChar char="●"/>
            </a:pPr>
            <a:r>
              <a:rPr b="1" i="0" lang="pt-BR" sz="1100" u="none" cap="none" strike="noStrike">
                <a:solidFill>
                  <a:schemeClr val="dk1"/>
                </a:solidFill>
                <a:latin typeface="Montserrat"/>
                <a:ea typeface="Montserrat"/>
                <a:cs typeface="Montserrat"/>
                <a:sym typeface="Montserrat"/>
              </a:rPr>
              <a:t>Seja atencioso e paciente.</a:t>
            </a:r>
            <a:endParaRPr b="1" i="0" sz="1100" u="none" cap="none" strike="noStrike">
              <a:solidFill>
                <a:schemeClr val="dk1"/>
              </a:solidFill>
              <a:latin typeface="Montserrat"/>
              <a:ea typeface="Montserrat"/>
              <a:cs typeface="Montserrat"/>
              <a:sym typeface="Montserrat"/>
            </a:endParaRPr>
          </a:p>
          <a:p>
            <a:pPr indent="-298450" lvl="0" marL="457200" marR="0" rtl="0" algn="l">
              <a:lnSpc>
                <a:spcPct val="100000"/>
              </a:lnSpc>
              <a:spcBef>
                <a:spcPts val="0"/>
              </a:spcBef>
              <a:spcAft>
                <a:spcPts val="0"/>
              </a:spcAft>
              <a:buClr>
                <a:schemeClr val="dk1"/>
              </a:buClr>
              <a:buSzPts val="1100"/>
              <a:buFont typeface="Montserrat"/>
              <a:buChar char="●"/>
            </a:pPr>
            <a:r>
              <a:rPr b="1" i="0" lang="pt-BR" sz="1100" u="none" cap="none" strike="noStrike">
                <a:solidFill>
                  <a:schemeClr val="dk1"/>
                </a:solidFill>
                <a:latin typeface="Montserrat"/>
                <a:ea typeface="Montserrat"/>
                <a:cs typeface="Montserrat"/>
                <a:sym typeface="Montserrat"/>
              </a:rPr>
              <a:t>Utilize estratégias específicas.</a:t>
            </a:r>
            <a:endParaRPr b="1" i="0" sz="1100" u="none" cap="none" strike="noStrike">
              <a:solidFill>
                <a:srgbClr val="000000"/>
              </a:solidFill>
              <a:latin typeface="Montserrat"/>
              <a:ea typeface="Montserrat"/>
              <a:cs typeface="Montserrat"/>
              <a:sym typeface="Montserrat"/>
            </a:endParaRPr>
          </a:p>
        </p:txBody>
      </p:sp>
      <p:sp>
        <p:nvSpPr>
          <p:cNvPr id="165" name="Google Shape;165;p8"/>
          <p:cNvSpPr txBox="1"/>
          <p:nvPr/>
        </p:nvSpPr>
        <p:spPr>
          <a:xfrm>
            <a:off x="1418551" y="1894875"/>
            <a:ext cx="2766000" cy="544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300"/>
              <a:buFont typeface="Arial"/>
              <a:buNone/>
            </a:pPr>
            <a:r>
              <a:rPr b="0" i="0" lang="pt-BR" sz="1300" u="none" cap="none" strike="noStrike">
                <a:solidFill>
                  <a:srgbClr val="171E46"/>
                </a:solidFill>
                <a:latin typeface="Montserrat ExtraBold"/>
                <a:ea typeface="Montserrat ExtraBold"/>
                <a:cs typeface="Montserrat ExtraBold"/>
                <a:sym typeface="Montserrat ExtraBold"/>
              </a:rPr>
              <a:t>2.1 Dificuldade em aprender pela observação do outro</a:t>
            </a:r>
            <a:endParaRPr b="0" i="0" sz="1300" u="none" cap="none" strike="noStrike">
              <a:solidFill>
                <a:srgbClr val="171E46"/>
              </a:solidFill>
              <a:latin typeface="Montserrat ExtraBold"/>
              <a:ea typeface="Montserrat ExtraBold"/>
              <a:cs typeface="Montserrat ExtraBold"/>
              <a:sym typeface="Montserrat ExtraBold"/>
            </a:endParaRPr>
          </a:p>
        </p:txBody>
      </p:sp>
      <p:sp>
        <p:nvSpPr>
          <p:cNvPr id="166" name="Google Shape;166;p8"/>
          <p:cNvSpPr txBox="1"/>
          <p:nvPr/>
        </p:nvSpPr>
        <p:spPr>
          <a:xfrm>
            <a:off x="4390352" y="1971075"/>
            <a:ext cx="3117000" cy="406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rgbClr val="171E46"/>
                </a:solidFill>
                <a:latin typeface="Montserrat ExtraBold"/>
                <a:ea typeface="Montserrat ExtraBold"/>
                <a:cs typeface="Montserrat ExtraBold"/>
                <a:sym typeface="Montserrat ExtraBold"/>
              </a:rPr>
              <a:t>2.2 Sobre o Contato Visual</a:t>
            </a:r>
            <a:endParaRPr b="0" i="0" sz="1600" u="none" cap="none" strike="noStrike">
              <a:solidFill>
                <a:srgbClr val="171E46"/>
              </a:solidFill>
              <a:latin typeface="Montserrat ExtraBold"/>
              <a:ea typeface="Montserrat ExtraBold"/>
              <a:cs typeface="Montserrat ExtraBold"/>
              <a:sym typeface="Montserra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72" name="Google Shape;172;p9"/>
          <p:cNvSpPr txBox="1"/>
          <p:nvPr/>
        </p:nvSpPr>
        <p:spPr>
          <a:xfrm>
            <a:off x="556275" y="-825"/>
            <a:ext cx="2147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2.3</a:t>
            </a:r>
            <a:endParaRPr b="0" i="0" sz="9600" u="none" cap="none" strike="noStrike">
              <a:solidFill>
                <a:srgbClr val="171E46"/>
              </a:solidFill>
              <a:latin typeface="Montserrat Black"/>
              <a:ea typeface="Montserrat Black"/>
              <a:cs typeface="Montserrat Black"/>
              <a:sym typeface="Montserrat Black"/>
            </a:endParaRPr>
          </a:p>
        </p:txBody>
      </p:sp>
      <p:sp>
        <p:nvSpPr>
          <p:cNvPr id="173" name="Google Shape;173;p9"/>
          <p:cNvSpPr txBox="1"/>
          <p:nvPr/>
        </p:nvSpPr>
        <p:spPr>
          <a:xfrm>
            <a:off x="2516250" y="353525"/>
            <a:ext cx="49413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Rotina detalhada e Estruturada</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74" name="Google Shape;174;p9"/>
          <p:cNvSpPr txBox="1"/>
          <p:nvPr/>
        </p:nvSpPr>
        <p:spPr>
          <a:xfrm>
            <a:off x="811925" y="1661475"/>
            <a:ext cx="3062100" cy="2768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b="0" i="0" lang="pt-BR" sz="1400" u="none" cap="none" strike="noStrike">
                <a:solidFill>
                  <a:schemeClr val="dk1"/>
                </a:solidFill>
                <a:latin typeface="Montserrat SemiBold"/>
                <a:ea typeface="Montserrat SemiBold"/>
                <a:cs typeface="Montserrat SemiBold"/>
                <a:sym typeface="Montserrat SemiBold"/>
              </a:rPr>
              <a:t>Algumas crianças com TEA gostam de uma rotina bem estruturada, por isso, quando ocorre alguma mudança, elas podem ficar frustradas e irritadas. Por isso, fale das mudanças com antecedência. </a:t>
            </a:r>
            <a:endParaRPr b="0" i="0" sz="14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400"/>
              <a:buFont typeface="Arial"/>
              <a:buNone/>
            </a:pPr>
            <a:r>
              <a:rPr b="0" i="0" lang="pt-BR" sz="1400" u="none" cap="none" strike="noStrike">
                <a:solidFill>
                  <a:schemeClr val="dk1"/>
                </a:solidFill>
                <a:latin typeface="Montserrat SemiBold"/>
                <a:ea typeface="Montserrat SemiBold"/>
                <a:cs typeface="Montserrat SemiBold"/>
                <a:sym typeface="Montserrat SemiBold"/>
              </a:rPr>
              <a:t>A maioria das crianças com TEA aprende melhor por meio de estímulos visuais, portanto, é importante usá-los.</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75" name="Google Shape;175;p9"/>
          <p:cNvPicPr preferRelativeResize="0"/>
          <p:nvPr/>
        </p:nvPicPr>
        <p:blipFill rotWithShape="1">
          <a:blip r:embed="rId4">
            <a:alphaModFix/>
          </a:blip>
          <a:srcRect b="0" l="0" r="0" t="0"/>
          <a:stretch/>
        </p:blipFill>
        <p:spPr>
          <a:xfrm rot="34">
            <a:off x="-734695" y="1539704"/>
            <a:ext cx="1546629" cy="1546609"/>
          </a:xfrm>
          <a:prstGeom prst="rect">
            <a:avLst/>
          </a:prstGeom>
          <a:noFill/>
          <a:ln>
            <a:noFill/>
          </a:ln>
        </p:spPr>
      </p:pic>
      <p:pic>
        <p:nvPicPr>
          <p:cNvPr id="176" name="Google Shape;176;p9"/>
          <p:cNvPicPr preferRelativeResize="0"/>
          <p:nvPr/>
        </p:nvPicPr>
        <p:blipFill rotWithShape="1">
          <a:blip r:embed="rId4">
            <a:alphaModFix/>
          </a:blip>
          <a:srcRect b="0" l="0" r="0" t="0"/>
          <a:stretch/>
        </p:blipFill>
        <p:spPr>
          <a:xfrm rot="3194609">
            <a:off x="7524405" y="15304"/>
            <a:ext cx="1546629" cy="1546612"/>
          </a:xfrm>
          <a:prstGeom prst="rect">
            <a:avLst/>
          </a:prstGeom>
          <a:noFill/>
          <a:ln>
            <a:noFill/>
          </a:ln>
        </p:spPr>
      </p:pic>
      <p:pic>
        <p:nvPicPr>
          <p:cNvPr id="177" name="Google Shape;177;p9"/>
          <p:cNvPicPr preferRelativeResize="0"/>
          <p:nvPr/>
        </p:nvPicPr>
        <p:blipFill rotWithShape="1">
          <a:blip r:embed="rId4">
            <a:alphaModFix/>
          </a:blip>
          <a:srcRect b="0" l="0" r="0" t="0"/>
          <a:stretch/>
        </p:blipFill>
        <p:spPr>
          <a:xfrm rot="10368451">
            <a:off x="8287103" y="2572265"/>
            <a:ext cx="1321967" cy="1321944"/>
          </a:xfrm>
          <a:prstGeom prst="rect">
            <a:avLst/>
          </a:prstGeom>
          <a:noFill/>
          <a:ln>
            <a:noFill/>
          </a:ln>
        </p:spPr>
      </p:pic>
      <p:pic>
        <p:nvPicPr>
          <p:cNvPr id="178" name="Google Shape;178;p9"/>
          <p:cNvPicPr preferRelativeResize="0"/>
          <p:nvPr/>
        </p:nvPicPr>
        <p:blipFill rotWithShape="1">
          <a:blip r:embed="rId4">
            <a:alphaModFix/>
          </a:blip>
          <a:srcRect b="0" l="0" r="0" t="0"/>
          <a:stretch/>
        </p:blipFill>
        <p:spPr>
          <a:xfrm rot="8278075">
            <a:off x="4019191" y="4218406"/>
            <a:ext cx="1105621" cy="1105613"/>
          </a:xfrm>
          <a:prstGeom prst="rect">
            <a:avLst/>
          </a:prstGeom>
          <a:noFill/>
          <a:ln>
            <a:noFill/>
          </a:ln>
        </p:spPr>
      </p:pic>
      <p:pic>
        <p:nvPicPr>
          <p:cNvPr id="179" name="Google Shape;179;p9"/>
          <p:cNvPicPr preferRelativeResize="0"/>
          <p:nvPr/>
        </p:nvPicPr>
        <p:blipFill rotWithShape="1">
          <a:blip r:embed="rId5">
            <a:alphaModFix/>
          </a:blip>
          <a:srcRect b="0" l="0" r="0" t="0"/>
          <a:stretch/>
        </p:blipFill>
        <p:spPr>
          <a:xfrm>
            <a:off x="7098025" y="4059750"/>
            <a:ext cx="2235734" cy="1257601"/>
          </a:xfrm>
          <a:prstGeom prst="rect">
            <a:avLst/>
          </a:prstGeom>
          <a:noFill/>
          <a:ln>
            <a:noFill/>
          </a:ln>
        </p:spPr>
      </p:pic>
      <p:sp>
        <p:nvSpPr>
          <p:cNvPr id="180" name="Google Shape;180;p9"/>
          <p:cNvSpPr/>
          <p:nvPr/>
        </p:nvSpPr>
        <p:spPr>
          <a:xfrm>
            <a:off x="3441075" y="3043488"/>
            <a:ext cx="1024500" cy="379500"/>
          </a:xfrm>
          <a:prstGeom prst="rightArrow">
            <a:avLst>
              <a:gd fmla="val 28778" name="adj1"/>
              <a:gd fmla="val 50000" name="adj2"/>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
          <p:cNvSpPr txBox="1"/>
          <p:nvPr/>
        </p:nvSpPr>
        <p:spPr>
          <a:xfrm>
            <a:off x="5021750" y="1509075"/>
            <a:ext cx="3439200" cy="3153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chemeClr val="dk1"/>
                </a:solidFill>
                <a:latin typeface="Montserrat SemiBold"/>
                <a:ea typeface="Montserrat SemiBold"/>
                <a:cs typeface="Montserrat SemiBold"/>
                <a:sym typeface="Montserrat SemiBold"/>
              </a:rPr>
              <a:t>Simplifique ao dar instruções, assegure-se de que sejam simples e use linguagem concreta.</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chemeClr val="dk1"/>
                </a:solidFill>
                <a:latin typeface="Montserrat SemiBold"/>
                <a:ea typeface="Montserrat SemiBold"/>
                <a:cs typeface="Montserrat SemiBold"/>
                <a:sym typeface="Montserrat SemiBold"/>
              </a:rPr>
              <a:t>Não dê muitas instruções de uma vez.</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chemeClr val="dk1"/>
                </a:solidFill>
                <a:latin typeface="Montserrat SemiBold"/>
                <a:ea typeface="Montserrat SemiBold"/>
                <a:cs typeface="Montserrat SemiBold"/>
                <a:sym typeface="Montserrat SemiBold"/>
              </a:rPr>
              <a:t>Evite ao máximo as distrações como barulhos, temperatura e iluminação.</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chemeClr val="dk1"/>
                </a:solidFill>
                <a:latin typeface="Montserrat SemiBold"/>
                <a:ea typeface="Montserrat SemiBold"/>
                <a:cs typeface="Montserrat SemiBold"/>
                <a:sym typeface="Montserrat SemiBold"/>
              </a:rPr>
              <a:t>Treine com ela os comportamentos desejados para a interação com outras crianças.</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rPr b="0" i="0" lang="pt-BR" sz="1200" u="none" cap="none" strike="noStrike">
                <a:solidFill>
                  <a:schemeClr val="dk1"/>
                </a:solidFill>
                <a:latin typeface="Montserrat SemiBold"/>
                <a:ea typeface="Montserrat SemiBold"/>
                <a:cs typeface="Montserrat SemiBold"/>
                <a:sym typeface="Montserrat SemiBold"/>
              </a:rPr>
              <a:t>Utilize o currículo da Escola Sabatina para as Crianças, pois esse já vem considerando as diferenças individuais e as caraterísticas próprias dos aprendizes.</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Montserrat SemiBold"/>
              <a:ea typeface="Montserrat SemiBold"/>
              <a:cs typeface="Montserrat SemiBold"/>
              <a:sym typeface="Montserrat SemiBold"/>
            </a:endParaRPr>
          </a:p>
        </p:txBody>
      </p:sp>
      <p:sp>
        <p:nvSpPr>
          <p:cNvPr id="182" name="Google Shape;182;p9"/>
          <p:cNvSpPr/>
          <p:nvPr/>
        </p:nvSpPr>
        <p:spPr>
          <a:xfrm>
            <a:off x="4940825" y="1699400"/>
            <a:ext cx="78300" cy="78300"/>
          </a:xfrm>
          <a:prstGeom prst="ellipse">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a:off x="4940825" y="2232800"/>
            <a:ext cx="78300" cy="78300"/>
          </a:xfrm>
          <a:prstGeom prst="ellipse">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a:off x="4940825" y="2613800"/>
            <a:ext cx="78300" cy="78300"/>
          </a:xfrm>
          <a:prstGeom prst="ellipse">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4940825" y="3071000"/>
            <a:ext cx="78300" cy="78300"/>
          </a:xfrm>
          <a:prstGeom prst="ellipse">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a:off x="4940825" y="3680600"/>
            <a:ext cx="78300" cy="78300"/>
          </a:xfrm>
          <a:prstGeom prst="ellipse">
            <a:avLst/>
          </a:prstGeom>
          <a:solidFill>
            <a:srgbClr val="171E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EA5E59716CA04482326D7D6394CBC5" ma:contentTypeVersion="15" ma:contentTypeDescription="Crie um novo documento." ma:contentTypeScope="" ma:versionID="d743f63d9048a2c2466c5882d752e8aa">
  <xsd:schema xmlns:xsd="http://www.w3.org/2001/XMLSchema" xmlns:xs="http://www.w3.org/2001/XMLSchema" xmlns:p="http://schemas.microsoft.com/office/2006/metadata/properties" xmlns:ns2="546f6921-c430-45e7-8b30-d6d9b86d8f0f" xmlns:ns3="364167a4-bc77-49ec-93f2-879d4481bae7" targetNamespace="http://schemas.microsoft.com/office/2006/metadata/properties" ma:root="true" ma:fieldsID="4525af9c7396acef62ddbec502432767" ns2:_="" ns3:_="">
    <xsd:import namespace="546f6921-c430-45e7-8b30-d6d9b86d8f0f"/>
    <xsd:import namespace="364167a4-bc77-49ec-93f2-879d4481b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f6921-c430-45e7-8b30-d6d9b86d8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167a4-bc77-49ec-93f2-879d4481bae7"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c6843a21-b43c-449c-ad71-8656eb5ff423}" ma:internalName="TaxCatchAll" ma:showField="CatchAllData" ma:web="364167a4-bc77-49ec-93f2-879d4481b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6f6921-c430-45e7-8b30-d6d9b86d8f0f">
      <Terms xmlns="http://schemas.microsoft.com/office/infopath/2007/PartnerControls"/>
    </lcf76f155ced4ddcb4097134ff3c332f>
    <TaxCatchAll xmlns="364167a4-bc77-49ec-93f2-879d4481bae7" xsi:nil="true"/>
  </documentManagement>
</p:properties>
</file>

<file path=customXml/itemProps1.xml><?xml version="1.0" encoding="utf-8"?>
<ds:datastoreItem xmlns:ds="http://schemas.openxmlformats.org/officeDocument/2006/customXml" ds:itemID="{D3713F37-202C-4059-8DD8-A4ADA5BC9487}"/>
</file>

<file path=customXml/itemProps2.xml><?xml version="1.0" encoding="utf-8"?>
<ds:datastoreItem xmlns:ds="http://schemas.openxmlformats.org/officeDocument/2006/customXml" ds:itemID="{675F6946-2B89-48B1-A5E1-D26EF4BDBFFA}"/>
</file>

<file path=customXml/itemProps3.xml><?xml version="1.0" encoding="utf-8"?>
<ds:datastoreItem xmlns:ds="http://schemas.openxmlformats.org/officeDocument/2006/customXml" ds:itemID="{F5C13241-B1B2-40D9-9AFB-4B0AD3CABE5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Matheus xavier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0x010100F9EA5E59716CA04482326D7D6394CBC5</vt:lpwstr>
  </property>
</Properties>
</file>