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Montserrat SemiBold"/>
      <p:regular r:id="rId22"/>
      <p:bold r:id="rId23"/>
      <p:italic r:id="rId24"/>
      <p:boldItalic r:id="rId25"/>
    </p:embeddedFont>
    <p:embeddedFont>
      <p:font typeface="Montserrat Black"/>
      <p:bold r:id="rId26"/>
      <p:boldItalic r:id="rId27"/>
    </p:embeddedFont>
    <p:embeddedFont>
      <p:font typeface="Montserrat"/>
      <p:regular r:id="rId28"/>
      <p:bold r:id="rId29"/>
      <p:italic r:id="rId30"/>
      <p:boldItalic r:id="rId31"/>
    </p:embeddedFont>
    <p:embeddedFont>
      <p:font typeface="Montserrat Medium"/>
      <p:regular r:id="rId32"/>
      <p:bold r:id="rId33"/>
      <p:italic r:id="rId34"/>
      <p:boldItalic r:id="rId35"/>
    </p:embeddedFont>
    <p:embeddedFont>
      <p:font typeface="Montserrat ExtraBold"/>
      <p:bold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8" roundtripDataSignature="AMtx7mjOBiLuuBWobqOUu4uEuu1AC2nb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MontserratBlack-bold.fntdata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customXml" Target="../customXml/item1.xml"/><Relationship Id="rId21" Type="http://schemas.openxmlformats.org/officeDocument/2006/relationships/slide" Target="slides/slide16.xml"/><Relationship Id="rId34" Type="http://schemas.openxmlformats.org/officeDocument/2006/relationships/font" Target="fonts/MontserratMedium-italic.fntdata"/><Relationship Id="rId7" Type="http://schemas.openxmlformats.org/officeDocument/2006/relationships/slide" Target="slides/slide2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29" Type="http://schemas.openxmlformats.org/officeDocument/2006/relationships/font" Target="fonts/Montserrat-bold.fntdata"/><Relationship Id="rId16" Type="http://schemas.openxmlformats.org/officeDocument/2006/relationships/slide" Target="slides/slide11.xml"/><Relationship Id="rId41" Type="http://schemas.openxmlformats.org/officeDocument/2006/relationships/customXml" Target="../customXml/item3.xml"/><Relationship Id="rId24" Type="http://schemas.openxmlformats.org/officeDocument/2006/relationships/font" Target="fonts/MontserratSemiBold-italic.fntdata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font" Target="fonts/MontserratMedium-regular.fntdata"/><Relationship Id="rId37" Type="http://schemas.openxmlformats.org/officeDocument/2006/relationships/font" Target="fonts/MontserratExtraBold-boldItalic.fntdata"/><Relationship Id="rId40" Type="http://schemas.openxmlformats.org/officeDocument/2006/relationships/customXml" Target="../customXml/item2.xml"/><Relationship Id="rId23" Type="http://schemas.openxmlformats.org/officeDocument/2006/relationships/font" Target="fonts/MontserratSemiBold-bold.fntdata"/><Relationship Id="rId28" Type="http://schemas.openxmlformats.org/officeDocument/2006/relationships/font" Target="fonts/Montserrat-regular.fntdata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font" Target="fonts/MontserratExtraBold-bold.fntdata"/><Relationship Id="rId31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font" Target="fonts/MontserratSemiBold-regular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font" Target="fonts/MontserratBlack-boldItalic.fntdata"/><Relationship Id="rId30" Type="http://schemas.openxmlformats.org/officeDocument/2006/relationships/font" Target="fonts/Montserrat-italic.fntdata"/><Relationship Id="rId35" Type="http://schemas.openxmlformats.org/officeDocument/2006/relationships/font" Target="fonts/MontserratMedium-boldItalic.fntdata"/><Relationship Id="rId14" Type="http://schemas.openxmlformats.org/officeDocument/2006/relationships/slide" Target="slides/slide9.xml"/><Relationship Id="rId8" Type="http://schemas.openxmlformats.org/officeDocument/2006/relationships/slide" Target="slides/slide3.xml"/><Relationship Id="rId3" Type="http://schemas.openxmlformats.org/officeDocument/2006/relationships/presProps" Target="presProps.xml"/><Relationship Id="rId25" Type="http://schemas.openxmlformats.org/officeDocument/2006/relationships/font" Target="fonts/MontserratSemiBold-boldItalic.fntdata"/><Relationship Id="rId33" Type="http://schemas.openxmlformats.org/officeDocument/2006/relationships/font" Target="fonts/MontserratMedium-bold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8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2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0"/>
          <p:cNvSpPr txBox="1"/>
          <p:nvPr/>
        </p:nvSpPr>
        <p:spPr>
          <a:xfrm>
            <a:off x="689400" y="249250"/>
            <a:ext cx="4941300" cy="26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44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Segundo a </a:t>
            </a:r>
            <a:endParaRPr b="0" i="0" sz="44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44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neurociência:</a:t>
            </a:r>
            <a:endParaRPr b="0" i="0" sz="44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74" name="Google Shape;17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11070">
            <a:off x="-592520" y="2684155"/>
            <a:ext cx="1546631" cy="154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108995">
            <a:off x="4146260" y="-283050"/>
            <a:ext cx="1035462" cy="1035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86261">
            <a:off x="8105874" y="2647207"/>
            <a:ext cx="1640105" cy="164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55811">
            <a:off x="-475149" y="476255"/>
            <a:ext cx="1105623" cy="110561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0"/>
          <p:cNvSpPr/>
          <p:nvPr/>
        </p:nvSpPr>
        <p:spPr>
          <a:xfrm>
            <a:off x="231825" y="1898125"/>
            <a:ext cx="1404000" cy="3861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171E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0"/>
          <p:cNvSpPr txBox="1"/>
          <p:nvPr/>
        </p:nvSpPr>
        <p:spPr>
          <a:xfrm>
            <a:off x="231825" y="1933325"/>
            <a:ext cx="17910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Aprendizagem</a:t>
            </a:r>
            <a:endParaRPr b="0" i="0" sz="12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0" name="Google Shape;180;p10"/>
          <p:cNvSpPr txBox="1"/>
          <p:nvPr/>
        </p:nvSpPr>
        <p:spPr>
          <a:xfrm>
            <a:off x="1778950" y="1691725"/>
            <a:ext cx="25782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 nosso cérebro tem 3 redes principais:</a:t>
            </a:r>
            <a:endParaRPr b="0" i="0" sz="160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1" name="Google Shape;181;p10"/>
          <p:cNvSpPr/>
          <p:nvPr/>
        </p:nvSpPr>
        <p:spPr>
          <a:xfrm flipH="1" rot="8679414">
            <a:off x="1126995" y="2119567"/>
            <a:ext cx="934532" cy="1018266"/>
          </a:xfrm>
          <a:prstGeom prst="bentArrow">
            <a:avLst>
              <a:gd fmla="val 14049" name="adj1"/>
              <a:gd fmla="val 21387" name="adj2"/>
              <a:gd fmla="val 25000" name="adj3"/>
              <a:gd fmla="val 43750" name="adj4"/>
            </a:avLst>
          </a:prstGeom>
          <a:solidFill>
            <a:schemeClr val="lt1"/>
          </a:solidFill>
          <a:ln cap="flat" cmpd="sng" w="38100">
            <a:solidFill>
              <a:srgbClr val="171E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0"/>
          <p:cNvSpPr txBox="1"/>
          <p:nvPr/>
        </p:nvSpPr>
        <p:spPr>
          <a:xfrm>
            <a:off x="2151650" y="3085525"/>
            <a:ext cx="773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pt-BR" sz="8000" u="none" cap="none" strike="noStrike">
                <a:solidFill>
                  <a:srgbClr val="171E4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</a:t>
            </a:r>
            <a:endParaRPr b="0" i="0" sz="8000" u="none" cap="none" strike="noStrike">
              <a:solidFill>
                <a:srgbClr val="17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83" name="Google Shape;183;p10"/>
          <p:cNvSpPr txBox="1"/>
          <p:nvPr/>
        </p:nvSpPr>
        <p:spPr>
          <a:xfrm>
            <a:off x="2658975" y="3441900"/>
            <a:ext cx="3152400" cy="12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Reconhecimento - 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que da aprendizagem.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10"/>
          <p:cNvSpPr txBox="1"/>
          <p:nvPr/>
        </p:nvSpPr>
        <p:spPr>
          <a:xfrm>
            <a:off x="4590050" y="2323525"/>
            <a:ext cx="773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pt-BR" sz="8000" u="none" cap="none" strike="noStrike">
                <a:solidFill>
                  <a:srgbClr val="171E4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</a:t>
            </a:r>
            <a:endParaRPr b="0" i="0" sz="8000" u="none" cap="none" strike="noStrike">
              <a:solidFill>
                <a:srgbClr val="17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85" name="Google Shape;185;p10"/>
          <p:cNvSpPr txBox="1"/>
          <p:nvPr/>
        </p:nvSpPr>
        <p:spPr>
          <a:xfrm>
            <a:off x="5325975" y="2679900"/>
            <a:ext cx="33357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Competências e estratégias -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como da aprendizagem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10"/>
          <p:cNvSpPr txBox="1"/>
          <p:nvPr/>
        </p:nvSpPr>
        <p:spPr>
          <a:xfrm>
            <a:off x="5504450" y="875725"/>
            <a:ext cx="773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pt-BR" sz="8000" u="none" cap="none" strike="noStrike">
                <a:solidFill>
                  <a:srgbClr val="171E4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</a:t>
            </a:r>
            <a:endParaRPr b="0" i="0" sz="8000" u="none" cap="none" strike="noStrike">
              <a:solidFill>
                <a:srgbClr val="17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87" name="Google Shape;187;p10"/>
          <p:cNvSpPr txBox="1"/>
          <p:nvPr/>
        </p:nvSpPr>
        <p:spPr>
          <a:xfrm>
            <a:off x="6164175" y="1308300"/>
            <a:ext cx="3076200" cy="12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Cuidados e prioridades - 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porquê da aprendizagem.</a:t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331836">
            <a:off x="8015584" y="-61284"/>
            <a:ext cx="1183730" cy="1183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2107" y="4115718"/>
            <a:ext cx="2211475" cy="12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1"/>
          <p:cNvSpPr txBox="1"/>
          <p:nvPr/>
        </p:nvSpPr>
        <p:spPr>
          <a:xfrm>
            <a:off x="374675" y="-825"/>
            <a:ext cx="1936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pt-BR" sz="9600" u="none" cap="none" strike="noStrike">
                <a:solidFill>
                  <a:srgbClr val="171E4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1.2</a:t>
            </a:r>
            <a:endParaRPr b="0" i="0" sz="9600" u="none" cap="none" strike="noStrike">
              <a:solidFill>
                <a:srgbClr val="17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96" name="Google Shape;196;p11"/>
          <p:cNvSpPr txBox="1"/>
          <p:nvPr/>
        </p:nvSpPr>
        <p:spPr>
          <a:xfrm>
            <a:off x="2105400" y="353525"/>
            <a:ext cx="5474400" cy="19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31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Acessibilidade e remoção de barreiras</a:t>
            </a:r>
            <a:endParaRPr b="0" i="0" sz="31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97" name="Google Shape;19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11070">
            <a:off x="-501345" y="2878830"/>
            <a:ext cx="1546631" cy="154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109003">
            <a:off x="7524406" y="15304"/>
            <a:ext cx="1546627" cy="154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112">
            <a:off x="8305802" y="3179881"/>
            <a:ext cx="1105623" cy="110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55811">
            <a:off x="-346274" y="1270830"/>
            <a:ext cx="1105623" cy="110561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1"/>
          <p:cNvSpPr txBox="1"/>
          <p:nvPr/>
        </p:nvSpPr>
        <p:spPr>
          <a:xfrm>
            <a:off x="986352" y="1571250"/>
            <a:ext cx="6830400" cy="24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primeira pergunta a fazer é se o espaço físico do ambiente como um todo preenche as condições básicas de acessibilidade.</a:t>
            </a:r>
            <a:endParaRPr b="0" i="0" sz="14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criança, que é o alvo das aulas da Escola Sábado, deve ter acesso e inclusão garantidos em todos os espaços e momentos vividos na igreja, e não apenas no contexto da Escola Sábada. </a:t>
            </a:r>
            <a:endParaRPr b="0" i="0" sz="14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Segundo Sassaki (2009), há 6 dimensões principais correlacionadas com o conceito de acessibilidade:</a:t>
            </a:r>
            <a:endParaRPr b="0" i="0" sz="14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2" name="Google Shape;202;p11"/>
          <p:cNvSpPr txBox="1"/>
          <p:nvPr/>
        </p:nvSpPr>
        <p:spPr>
          <a:xfrm>
            <a:off x="1181100" y="3494600"/>
            <a:ext cx="3732600" cy="18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1. física ou arquitectónica 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2. Comunicação 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3. metodologia </a:t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11"/>
          <p:cNvSpPr txBox="1"/>
          <p:nvPr/>
        </p:nvSpPr>
        <p:spPr>
          <a:xfrm>
            <a:off x="4340525" y="3494600"/>
            <a:ext cx="3287100" cy="23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4. Instrumental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5. Programática 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pt-BR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6. Atitudinal 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4" name="Google Shape;20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2107" y="4115718"/>
            <a:ext cx="2211475" cy="12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2"/>
          <p:cNvSpPr txBox="1"/>
          <p:nvPr/>
        </p:nvSpPr>
        <p:spPr>
          <a:xfrm>
            <a:off x="1257000" y="1193775"/>
            <a:ext cx="6630000" cy="30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2300" u="none" cap="none" strike="noStrike">
                <a:solidFill>
                  <a:srgbClr val="171E4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 Desenho Universal para Aprendizagem é recomendado para atender alunos com algum tipo de deficiência ou dificuldade de aprendizagem, no entanto está comprovado que quando utilizado pelo grupo, sem distinção, aumenta o desempenho de todos.</a:t>
            </a:r>
            <a:endParaRPr b="0" i="0" sz="2300" u="none" cap="none" strike="noStrike">
              <a:solidFill>
                <a:srgbClr val="171E4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171E4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171E4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11" name="Google Shape;21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415278">
            <a:off x="-556369" y="2967262"/>
            <a:ext cx="2048012" cy="204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553457">
            <a:off x="7497395" y="-193719"/>
            <a:ext cx="2015208" cy="201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109">
            <a:off x="7846306" y="2831733"/>
            <a:ext cx="1317392" cy="131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55819">
            <a:off x="-549667" y="-190886"/>
            <a:ext cx="1959007" cy="195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110780">
            <a:off x="5657845" y="4069025"/>
            <a:ext cx="1530408" cy="153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1578" y="3895896"/>
            <a:ext cx="2570947" cy="144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62107" y="4115718"/>
            <a:ext cx="2211475" cy="12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3"/>
          <p:cNvSpPr txBox="1"/>
          <p:nvPr/>
        </p:nvSpPr>
        <p:spPr>
          <a:xfrm>
            <a:off x="603275" y="-825"/>
            <a:ext cx="1024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pt-BR" sz="9600" u="none" cap="none" strike="noStrike">
                <a:solidFill>
                  <a:srgbClr val="171E4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2</a:t>
            </a:r>
            <a:endParaRPr b="0" i="0" sz="9600" u="none" cap="none" strike="noStrike">
              <a:solidFill>
                <a:srgbClr val="17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24" name="Google Shape;224;p13"/>
          <p:cNvSpPr txBox="1"/>
          <p:nvPr/>
        </p:nvSpPr>
        <p:spPr>
          <a:xfrm>
            <a:off x="1495800" y="658325"/>
            <a:ext cx="58299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pt-BR" sz="31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Da </a:t>
            </a:r>
            <a:r>
              <a:rPr lang="pt-BR" sz="3100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</a:t>
            </a:r>
            <a:r>
              <a:rPr b="0" i="0" lang="pt-BR" sz="31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eoria à Prática</a:t>
            </a:r>
            <a:endParaRPr b="0" i="0" sz="31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25" name="Google Shape;22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11070">
            <a:off x="-501345" y="2878830"/>
            <a:ext cx="1546631" cy="154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109003">
            <a:off x="7524406" y="15304"/>
            <a:ext cx="1546627" cy="154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112">
            <a:off x="8305802" y="3179881"/>
            <a:ext cx="1105623" cy="110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55811">
            <a:off x="-346274" y="1270830"/>
            <a:ext cx="1105623" cy="110561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3"/>
          <p:cNvSpPr txBox="1"/>
          <p:nvPr/>
        </p:nvSpPr>
        <p:spPr>
          <a:xfrm>
            <a:off x="1138752" y="1571250"/>
            <a:ext cx="6830400" cy="26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32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pt-BR" sz="14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Não é questão de adaptar um edifício para que seja acessível e inclusivo. É buscar maneiras de facilitar a aprendizagem da Bíblia para todos, entendendo que as mudanças feitas em favor de crianças deficientes podem também beneficiar muito o desenvolvimento e aprendizagem de todas as crianças. Isso não é apenas uma responsabilidade para o Ministério da Criança, mas para a igreja toda!</a:t>
            </a:r>
            <a:endParaRPr b="0" i="0" sz="14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032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</a:pPr>
            <a:r>
              <a:rPr b="1" i="0" lang="pt-BR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Criar o Departamento do Ministério das Possibilidades.</a:t>
            </a:r>
            <a:endParaRPr b="1" i="0" sz="1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032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i="0" lang="pt-BR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Fazer uma avaliação</a:t>
            </a:r>
            <a:r>
              <a:rPr b="0" i="0" lang="pt-BR" sz="14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sobre as necessidades gerais e particulares.</a:t>
            </a:r>
            <a:endParaRPr b="0" i="0" sz="14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032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i="0" lang="pt-BR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Planificar formas</a:t>
            </a:r>
            <a:r>
              <a:rPr b="0" i="0" lang="pt-BR" sz="14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trocar/mudar/fazer aquilo que é necessário.</a:t>
            </a:r>
            <a:endParaRPr b="0" i="0" sz="14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30" name="Google Shape;23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2107" y="4115718"/>
            <a:ext cx="2211475" cy="12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4"/>
          <p:cNvSpPr txBox="1"/>
          <p:nvPr/>
        </p:nvSpPr>
        <p:spPr>
          <a:xfrm>
            <a:off x="1138750" y="277325"/>
            <a:ext cx="61116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28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Algumas ações a serem consideradas, que beneficiarão a todas as crianças! </a:t>
            </a:r>
            <a:endParaRPr b="0" i="0" sz="28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37" name="Google Shape;23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11070">
            <a:off x="-501345" y="2878830"/>
            <a:ext cx="1546631" cy="154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109003">
            <a:off x="7524406" y="15304"/>
            <a:ext cx="1546627" cy="154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112">
            <a:off x="8305802" y="3179881"/>
            <a:ext cx="1105623" cy="110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55811">
            <a:off x="-346274" y="1270830"/>
            <a:ext cx="1105623" cy="110561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4"/>
          <p:cNvSpPr txBox="1"/>
          <p:nvPr/>
        </p:nvSpPr>
        <p:spPr>
          <a:xfrm>
            <a:off x="1138752" y="1647450"/>
            <a:ext cx="6830400" cy="3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Saiba mais sobre as crianças e como você pode fornecer as ferramentas para melhor atender às necessidades delas.</a:t>
            </a:r>
            <a:endParaRPr b="0" i="0" sz="12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Salas, de preferência, no andar térreo.</a:t>
            </a:r>
            <a:endParaRPr b="0" i="0" sz="12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Piso da sala de aula não escorregadio.</a:t>
            </a:r>
            <a:endParaRPr b="0" i="0" sz="12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Use palavras simples, desenhos, simule o que deve fazer, etc. </a:t>
            </a:r>
            <a:endParaRPr b="0" i="0" sz="12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Remover os obstáculos físicos que impedem a criança de se locomover livremente no ambiente.</a:t>
            </a:r>
            <a:endParaRPr b="0" i="0" sz="12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Utilizar a tecnologia em seu favor.</a:t>
            </a:r>
            <a:endParaRPr b="0" i="0" sz="12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Oferecer atividades diversificadas, considerando a crescente heterogeneidade dos alunos.</a:t>
            </a:r>
            <a:endParaRPr b="0" i="0" sz="12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Oferecer opções para que as crianças recebam os estímulos por meio dos diferentes sentidos.</a:t>
            </a:r>
            <a:endParaRPr b="0" i="0" sz="12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42" name="Google Shape;24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2107" y="4115718"/>
            <a:ext cx="2211475" cy="12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5"/>
          <p:cNvSpPr txBox="1"/>
          <p:nvPr/>
        </p:nvSpPr>
        <p:spPr>
          <a:xfrm>
            <a:off x="2552425" y="2344450"/>
            <a:ext cx="5182200" cy="27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23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Querido líder, lembre-se que o conhecimento é fundamental para promover o sucesso no seu Ministério. </a:t>
            </a:r>
            <a:endParaRPr b="0" i="0" sz="23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23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Que Deus te abençoe </a:t>
            </a:r>
            <a:endParaRPr b="0" i="0" sz="23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23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neste desafio!  </a:t>
            </a:r>
            <a:endParaRPr b="0" i="0" sz="23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49" name="Google Shape;24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11070">
            <a:off x="1625655" y="3845655"/>
            <a:ext cx="1546631" cy="154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109003">
            <a:off x="7670931" y="-10496"/>
            <a:ext cx="1546627" cy="154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116">
            <a:off x="7920103" y="2762269"/>
            <a:ext cx="1260769" cy="1260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945638">
            <a:off x="-368448" y="772035"/>
            <a:ext cx="1808207" cy="180819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5"/>
          <p:cNvSpPr txBox="1"/>
          <p:nvPr/>
        </p:nvSpPr>
        <p:spPr>
          <a:xfrm>
            <a:off x="2320375" y="400800"/>
            <a:ext cx="55818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600" u="none" cap="none" strike="noStrike">
                <a:solidFill>
                  <a:srgbClr val="171E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intenção de tornar conhecido o Desenho Universal para Aprendizagem não é colocar uma carga a mais nos ombros dos professores da Escola Sabatina, mas de mostrar que é possível atender a todas as crianças em suas necessidades específicas a partir de um modelo simples baseado na própria configuração cerebral de aprendizagem dos seres humanos. </a:t>
            </a:r>
            <a:endParaRPr b="0" i="0" sz="16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4" name="Google Shape;25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67023" y="1267377"/>
            <a:ext cx="3344825" cy="425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62107" y="4115718"/>
            <a:ext cx="2211475" cy="12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907597">
            <a:off x="7360755" y="3354810"/>
            <a:ext cx="2231872" cy="2231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672655">
            <a:off x="-551013" y="-66718"/>
            <a:ext cx="1949455" cy="194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52608">
            <a:off x="-428929" y="3394384"/>
            <a:ext cx="1801582" cy="180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099954">
            <a:off x="7360422" y="405711"/>
            <a:ext cx="1339959" cy="133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6112" y="1229688"/>
            <a:ext cx="4771781" cy="268412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6"/>
          <p:cNvSpPr txBox="1"/>
          <p:nvPr/>
        </p:nvSpPr>
        <p:spPr>
          <a:xfrm>
            <a:off x="4572000" y="2919400"/>
            <a:ext cx="99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1E3E7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2023</a:t>
            </a:r>
            <a:endParaRPr b="0" i="0" sz="1400" u="none" cap="none" strike="noStrike">
              <a:solidFill>
                <a:srgbClr val="1E3E7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"/>
          <p:cNvSpPr txBox="1"/>
          <p:nvPr/>
        </p:nvSpPr>
        <p:spPr>
          <a:xfrm>
            <a:off x="1191000" y="201125"/>
            <a:ext cx="5667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None/>
            </a:pPr>
            <a:r>
              <a:rPr b="0" i="0" lang="pt-BR" sz="3600" u="none" cap="none" strike="noStrike">
                <a:solidFill>
                  <a:srgbClr val="171E4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Desenho universal</a:t>
            </a:r>
            <a:endParaRPr b="0" i="0" sz="3600" u="none" cap="none" strike="noStrike">
              <a:solidFill>
                <a:srgbClr val="17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61" name="Google Shape;6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11070">
            <a:off x="-501345" y="2878830"/>
            <a:ext cx="1546631" cy="154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109003">
            <a:off x="7524406" y="15304"/>
            <a:ext cx="1546627" cy="154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112">
            <a:off x="8305802" y="3179881"/>
            <a:ext cx="1105623" cy="110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55811">
            <a:off x="-346274" y="1270830"/>
            <a:ext cx="1105623" cy="110561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"/>
          <p:cNvSpPr txBox="1"/>
          <p:nvPr/>
        </p:nvSpPr>
        <p:spPr>
          <a:xfrm>
            <a:off x="1211625" y="1177725"/>
            <a:ext cx="43638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7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Uma abordagem simples ao desenvolvimento para todos</a:t>
            </a:r>
            <a:endParaRPr b="0" i="0" sz="170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6" name="Google Shape;66;p2"/>
          <p:cNvSpPr txBox="1"/>
          <p:nvPr/>
        </p:nvSpPr>
        <p:spPr>
          <a:xfrm>
            <a:off x="1219200" y="609600"/>
            <a:ext cx="6139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rgbClr val="171E4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para Aprendizagem</a:t>
            </a:r>
            <a:endParaRPr b="0" i="0" sz="3600" u="none" cap="none" strike="noStrike">
              <a:solidFill>
                <a:srgbClr val="17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7" name="Google Shape;67;p2"/>
          <p:cNvSpPr txBox="1"/>
          <p:nvPr/>
        </p:nvSpPr>
        <p:spPr>
          <a:xfrm>
            <a:off x="1291150" y="2021800"/>
            <a:ext cx="32364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satisfação da diversidade humana nas suas necessidades específicas é um grande desafio.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Fisicamente, cada ser humano é único, não só em termos de impressões digitais, mas também em termos de fatores epigenéticos, sequência de ADN, arco dentário, íris e retina.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2"/>
          <p:cNvSpPr txBox="1"/>
          <p:nvPr/>
        </p:nvSpPr>
        <p:spPr>
          <a:xfrm>
            <a:off x="4377650" y="2065525"/>
            <a:ext cx="30000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 contexto educacional, dada a riqueza de detalhes únicos que fazem de cada indivíduo um mundo de incríveis particularidades, é limitativo e frustrante fingir que um único caminho levará todos ao sucesso na aprendizagem. </a:t>
            </a:r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Google Shape;6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2107" y="4115718"/>
            <a:ext cx="2211475" cy="12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109012">
            <a:off x="1549521" y="-138479"/>
            <a:ext cx="2017956" cy="201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55808">
            <a:off x="2547337" y="3582493"/>
            <a:ext cx="1613015" cy="161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55811">
            <a:off x="-346274" y="1270830"/>
            <a:ext cx="1105623" cy="110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7898" y="1260225"/>
            <a:ext cx="3315425" cy="400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11070">
            <a:off x="-566770" y="3201105"/>
            <a:ext cx="1546631" cy="154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112">
            <a:off x="8578927" y="2708981"/>
            <a:ext cx="1105623" cy="110561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"/>
          <p:cNvSpPr txBox="1"/>
          <p:nvPr/>
        </p:nvSpPr>
        <p:spPr>
          <a:xfrm>
            <a:off x="4331050" y="905900"/>
            <a:ext cx="4499700" cy="3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b="0" i="0" lang="pt-BR" sz="2100" u="none" cap="none" strike="noStrike">
                <a:solidFill>
                  <a:srgbClr val="171E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 termo </a:t>
            </a:r>
            <a:r>
              <a:rPr b="1" i="0" lang="pt-BR" sz="2100" u="none" cap="none" strike="noStrike">
                <a:solidFill>
                  <a:srgbClr val="171E46"/>
                </a:solidFill>
                <a:latin typeface="Montserrat"/>
                <a:ea typeface="Montserrat"/>
                <a:cs typeface="Montserrat"/>
                <a:sym typeface="Montserrat"/>
              </a:rPr>
              <a:t>Desenho Universal para a Aprendizagem</a:t>
            </a:r>
            <a:r>
              <a:rPr b="0" i="0" lang="pt-BR" sz="2100" u="none" cap="none" strike="noStrike">
                <a:solidFill>
                  <a:srgbClr val="171E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vemos que a palavra </a:t>
            </a:r>
            <a:r>
              <a:rPr b="1" i="0" lang="pt-BR" sz="2100" u="none" cap="none" strike="noStrike">
                <a:solidFill>
                  <a:srgbClr val="171E46"/>
                </a:solidFill>
                <a:latin typeface="Montserrat"/>
                <a:ea typeface="Montserrat"/>
                <a:cs typeface="Montserrat"/>
                <a:sym typeface="Montserrat"/>
              </a:rPr>
              <a:t>Universal</a:t>
            </a:r>
            <a:r>
              <a:rPr b="0" i="0" lang="pt-BR" sz="2100" u="none" cap="none" strike="noStrike">
                <a:solidFill>
                  <a:srgbClr val="171E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indica conteúdos curriculares que podem ser utilizados e compreendidos por todos, tendo em conta que cada pessoa traz um pano de fundo de experiências, competências, necessidades e interesses passados. </a:t>
            </a:r>
            <a:endParaRPr b="0" i="0" sz="21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2" name="Google Shape;82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62107" y="4115718"/>
            <a:ext cx="2211475" cy="12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"/>
          <p:cNvSpPr txBox="1"/>
          <p:nvPr/>
        </p:nvSpPr>
        <p:spPr>
          <a:xfrm>
            <a:off x="581400" y="2588250"/>
            <a:ext cx="25485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pt-BR" sz="31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Solução</a:t>
            </a:r>
            <a:endParaRPr b="0" i="0" sz="31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9" name="Google Shape;8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11070">
            <a:off x="8290305" y="-782195"/>
            <a:ext cx="1546631" cy="154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109003">
            <a:off x="73431" y="-472846"/>
            <a:ext cx="1546627" cy="154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112">
            <a:off x="8305802" y="3179881"/>
            <a:ext cx="1105623" cy="110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55811">
            <a:off x="-488074" y="3325605"/>
            <a:ext cx="1105623" cy="110561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"/>
          <p:cNvSpPr txBox="1"/>
          <p:nvPr/>
        </p:nvSpPr>
        <p:spPr>
          <a:xfrm>
            <a:off x="438725" y="1532925"/>
            <a:ext cx="25485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pt-BR" sz="31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Problema</a:t>
            </a:r>
            <a:endParaRPr b="0" i="0" sz="27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339725" y="1553763"/>
            <a:ext cx="2371800" cy="6141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171E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339725" y="2588238"/>
            <a:ext cx="2371800" cy="6141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171E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 txBox="1"/>
          <p:nvPr/>
        </p:nvSpPr>
        <p:spPr>
          <a:xfrm>
            <a:off x="2834825" y="560025"/>
            <a:ext cx="56475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800" u="none" cap="none" strike="noStrike">
                <a:solidFill>
                  <a:srgbClr val="171E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falta de conhecimentos e preparação para satisfazer as necessidades individuais específicas dos aprendentes pode ser uma razão para abraçar o modelo tradicional que funciona de forma automática e inflexível ao considerar o conteúdo mais importante do que o aprendente. </a:t>
            </a:r>
            <a:endParaRPr b="0" i="0" sz="18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7" name="Google Shape;97;p4"/>
          <p:cNvSpPr txBox="1"/>
          <p:nvPr/>
        </p:nvSpPr>
        <p:spPr>
          <a:xfrm>
            <a:off x="2834825" y="2541225"/>
            <a:ext cx="5492700" cy="29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800" u="none" cap="none" strike="noStrike">
                <a:solidFill>
                  <a:srgbClr val="171E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 </a:t>
            </a:r>
            <a:r>
              <a:rPr b="1" i="0" lang="pt-BR" sz="1800" u="none" cap="none" strike="noStrike">
                <a:solidFill>
                  <a:srgbClr val="171E46"/>
                </a:solidFill>
                <a:latin typeface="Montserrat"/>
                <a:ea typeface="Montserrat"/>
                <a:cs typeface="Montserrat"/>
                <a:sym typeface="Montserrat"/>
              </a:rPr>
              <a:t>Desenho Universal para a Aprendizagem - DUA</a:t>
            </a:r>
            <a:r>
              <a:rPr b="0" i="0" lang="pt-BR" sz="1800" u="none" cap="none" strike="noStrike">
                <a:solidFill>
                  <a:srgbClr val="171E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procura abordar esta diversidade através de uma proposta simples baseada em três pilares fundamentais no processo de aprendizagem que considera a heterogeneidade do grupo de estudantes, reforçando a aprendizagem de cada um deles. </a:t>
            </a:r>
            <a:endParaRPr b="0" i="0" sz="18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8" name="Google Shape;9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2107" y="4115718"/>
            <a:ext cx="2211475" cy="12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/>
          <p:nvPr/>
        </p:nvSpPr>
        <p:spPr>
          <a:xfrm>
            <a:off x="603275" y="-825"/>
            <a:ext cx="1024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pt-BR" sz="9600" u="none" cap="none" strike="noStrike">
                <a:solidFill>
                  <a:srgbClr val="171E4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</a:t>
            </a:r>
            <a:endParaRPr b="0" i="0" sz="9600" u="none" cap="none" strike="noStrike">
              <a:solidFill>
                <a:srgbClr val="17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1114800" y="353525"/>
            <a:ext cx="6312600" cy="23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3100" u="none" cap="none" strike="noStrike">
                <a:solidFill>
                  <a:srgbClr val="171E4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 que é o desenho universal para a aprendizagem</a:t>
            </a:r>
            <a:endParaRPr b="0" i="0" sz="3100" u="none" cap="none" strike="noStrike">
              <a:solidFill>
                <a:srgbClr val="17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rgbClr val="17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rgbClr val="17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rgbClr val="17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06" name="Google Shape;10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11070">
            <a:off x="-501345" y="2878830"/>
            <a:ext cx="1546631" cy="154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109003">
            <a:off x="7524406" y="15304"/>
            <a:ext cx="1546627" cy="154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112">
            <a:off x="8305802" y="3179881"/>
            <a:ext cx="1105623" cy="110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55811">
            <a:off x="-346274" y="1270830"/>
            <a:ext cx="1105623" cy="110561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5"/>
          <p:cNvSpPr txBox="1"/>
          <p:nvPr/>
        </p:nvSpPr>
        <p:spPr>
          <a:xfrm>
            <a:off x="3036275" y="1468325"/>
            <a:ext cx="48471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2000" u="none" cap="none" strike="noStrike">
                <a:solidFill>
                  <a:srgbClr val="171E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WAD é uma abordagem curricular que reduz ou remove barreiras e melhora a aprendizagem para todos os estudantes. Com o DMS, as atividades são concebidas para serem acessíveis e compreensíveis para todos os estudantes. </a:t>
            </a:r>
            <a:endParaRPr b="0" i="0" sz="20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2000" u="none" cap="none" strike="noStrike">
                <a:solidFill>
                  <a:srgbClr val="171E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(Rose, 2015)</a:t>
            </a:r>
            <a:endParaRPr b="0" i="0" sz="20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1" name="Google Shape;11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2975" y="1956625"/>
            <a:ext cx="4177350" cy="33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62107" y="4115718"/>
            <a:ext cx="2211475" cy="12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55814">
            <a:off x="-285021" y="-403704"/>
            <a:ext cx="1453692" cy="145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108995">
            <a:off x="-1613380" y="1568547"/>
            <a:ext cx="3399854" cy="339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107">
            <a:off x="2753369" y="1079909"/>
            <a:ext cx="1582310" cy="158228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6"/>
          <p:cNvSpPr txBox="1"/>
          <p:nvPr/>
        </p:nvSpPr>
        <p:spPr>
          <a:xfrm>
            <a:off x="4971375" y="574350"/>
            <a:ext cx="3708000" cy="3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171E46"/>
                </a:solidFill>
                <a:latin typeface="Montserrat"/>
                <a:ea typeface="Montserrat"/>
                <a:cs typeface="Montserrat"/>
                <a:sym typeface="Montserrat"/>
              </a:rPr>
              <a:t>DUA foi concebido em 1985 nos Estados Unidos pelo arquiteto Ron Mace.</a:t>
            </a:r>
            <a:endParaRPr b="0" i="0" sz="1400" u="none" cap="none" strike="noStrike">
              <a:solidFill>
                <a:srgbClr val="17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171E46"/>
                </a:solidFill>
                <a:latin typeface="Montserrat"/>
                <a:ea typeface="Montserrat"/>
                <a:cs typeface="Montserrat"/>
                <a:sym typeface="Montserrat"/>
              </a:rPr>
              <a:t>Abrange mais do que uma metodologia.</a:t>
            </a:r>
            <a:endParaRPr b="0" i="0" sz="1400" u="none" cap="none" strike="noStrike">
              <a:solidFill>
                <a:srgbClr val="17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400" u="none" cap="none" strike="noStrike">
                <a:solidFill>
                  <a:srgbClr val="171E46"/>
                </a:solidFill>
                <a:latin typeface="Montserrat"/>
                <a:ea typeface="Montserrat"/>
                <a:cs typeface="Montserrat"/>
                <a:sym typeface="Montserrat"/>
              </a:rPr>
              <a:t>É uma estrutura baseada na neurociência cognitiva para conceber experiências de aprendizagem que funcionam para um amplo espectro de aprendentes.</a:t>
            </a:r>
            <a:endParaRPr b="0" i="0" sz="1400" u="none" cap="none" strike="noStrike">
              <a:solidFill>
                <a:srgbClr val="171E4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171E46"/>
                </a:solidFill>
                <a:latin typeface="Montserrat"/>
                <a:ea typeface="Montserrat"/>
                <a:cs typeface="Montserrat"/>
                <a:sym typeface="Montserrat"/>
              </a:rPr>
              <a:t>O objetivo é assegurar que todos os a</a:t>
            </a:r>
            <a:r>
              <a:rPr lang="pt-BR">
                <a:solidFill>
                  <a:srgbClr val="171E46"/>
                </a:solidFill>
                <a:latin typeface="Montserrat"/>
                <a:ea typeface="Montserrat"/>
                <a:cs typeface="Montserrat"/>
                <a:sym typeface="Montserrat"/>
              </a:rPr>
              <a:t>lunos</a:t>
            </a:r>
            <a:r>
              <a:rPr b="0" i="0" lang="pt-BR" sz="1400" u="none" cap="none" strike="noStrike">
                <a:solidFill>
                  <a:srgbClr val="171E46"/>
                </a:solidFill>
                <a:latin typeface="Montserrat"/>
                <a:ea typeface="Montserrat"/>
                <a:cs typeface="Montserrat"/>
                <a:sym typeface="Montserrat"/>
              </a:rPr>
              <a:t> obtenham sucesso no desenvolvimento da aprendizagem, através de uma abordagem totalmente flexível que permita que as coisas sejam demonstradas de diferentes formas. (Cast, 2016, B)</a:t>
            </a:r>
            <a:endParaRPr b="0" i="0" sz="1400" u="none" cap="none" strike="noStrike">
              <a:solidFill>
                <a:srgbClr val="171E4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2" name="Google Shape;12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119512" y="0"/>
            <a:ext cx="60908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11070">
            <a:off x="2553805" y="3915243"/>
            <a:ext cx="1546631" cy="154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62107" y="4115718"/>
            <a:ext cx="2211475" cy="12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7"/>
          <p:cNvSpPr txBox="1"/>
          <p:nvPr/>
        </p:nvSpPr>
        <p:spPr>
          <a:xfrm>
            <a:off x="657600" y="353525"/>
            <a:ext cx="49413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pt-BR" sz="48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Exemplo:</a:t>
            </a:r>
            <a:endParaRPr b="0" i="0" sz="48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31" name="Google Shape;13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11070">
            <a:off x="-501345" y="2878830"/>
            <a:ext cx="1546631" cy="154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109003">
            <a:off x="7524406" y="15304"/>
            <a:ext cx="1546627" cy="154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112">
            <a:off x="8305802" y="3179881"/>
            <a:ext cx="1105623" cy="110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55811">
            <a:off x="-346274" y="1270830"/>
            <a:ext cx="1105623" cy="110561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"/>
          <p:cNvSpPr txBox="1"/>
          <p:nvPr/>
        </p:nvSpPr>
        <p:spPr>
          <a:xfrm>
            <a:off x="1300850" y="1371125"/>
            <a:ext cx="6651300" cy="27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2300" u="none" cap="none" strike="noStrike">
                <a:solidFill>
                  <a:srgbClr val="171E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 contexto da mobilidade urbana, quando se trabalha na descida de pavimentos e rampas de acesso a edifícios, por exemplo, as pessoas que utilizam cadeiras de rodas beneficiarão tanto como as que utilizam carrinhos de bebé, em bicicletas ou em patins de rodas.</a:t>
            </a:r>
            <a:endParaRPr b="0" i="0" sz="23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171E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6" name="Google Shape;13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2107" y="4115718"/>
            <a:ext cx="2211475" cy="12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8"/>
          <p:cNvSpPr txBox="1"/>
          <p:nvPr/>
        </p:nvSpPr>
        <p:spPr>
          <a:xfrm>
            <a:off x="603275" y="-825"/>
            <a:ext cx="2097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pt-BR" sz="9600" u="none" cap="none" strike="noStrike">
                <a:solidFill>
                  <a:srgbClr val="171E46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1.1</a:t>
            </a:r>
            <a:endParaRPr b="0" i="0" sz="9600" u="none" cap="none" strike="noStrike">
              <a:solidFill>
                <a:srgbClr val="171E46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43" name="Google Shape;143;p8"/>
          <p:cNvSpPr txBox="1"/>
          <p:nvPr/>
        </p:nvSpPr>
        <p:spPr>
          <a:xfrm>
            <a:off x="2029200" y="353525"/>
            <a:ext cx="4187100" cy="10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pt-BR" sz="31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Como trabalhar com o DUA</a:t>
            </a:r>
            <a:endParaRPr b="0" i="0" sz="31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44" name="Google Shape;14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11070">
            <a:off x="-760145" y="2929668"/>
            <a:ext cx="1546631" cy="154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109003">
            <a:off x="7524406" y="15304"/>
            <a:ext cx="1546627" cy="154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112">
            <a:off x="8305802" y="3179881"/>
            <a:ext cx="1105623" cy="110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55811">
            <a:off x="-539649" y="822980"/>
            <a:ext cx="1105623" cy="110561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/>
          <p:nvPr/>
        </p:nvSpPr>
        <p:spPr>
          <a:xfrm>
            <a:off x="1423725" y="1781775"/>
            <a:ext cx="1443300" cy="6696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171E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8"/>
          <p:cNvSpPr txBox="1"/>
          <p:nvPr/>
        </p:nvSpPr>
        <p:spPr>
          <a:xfrm>
            <a:off x="1598924" y="1809525"/>
            <a:ext cx="12681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pt-BR" sz="31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NÃO</a:t>
            </a:r>
            <a:endParaRPr b="0" i="0" sz="27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0" name="Google Shape;150;p8"/>
          <p:cNvSpPr/>
          <p:nvPr/>
        </p:nvSpPr>
        <p:spPr>
          <a:xfrm>
            <a:off x="5386125" y="1172175"/>
            <a:ext cx="1268100" cy="669600"/>
          </a:xfrm>
          <a:prstGeom prst="roundRect">
            <a:avLst>
              <a:gd fmla="val 50000" name="adj"/>
            </a:avLst>
          </a:prstGeom>
          <a:noFill/>
          <a:ln cap="flat" cmpd="sng" w="38100">
            <a:solidFill>
              <a:srgbClr val="171E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8"/>
          <p:cNvSpPr txBox="1"/>
          <p:nvPr/>
        </p:nvSpPr>
        <p:spPr>
          <a:xfrm>
            <a:off x="5544375" y="1199925"/>
            <a:ext cx="9516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pt-BR" sz="3100" u="none" cap="none" strike="noStrike">
                <a:solidFill>
                  <a:srgbClr val="171E4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SIM</a:t>
            </a:r>
            <a:endParaRPr b="0" i="0" sz="2700" u="none" cap="none" strike="noStrike">
              <a:solidFill>
                <a:srgbClr val="171E4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2" name="Google Shape;152;p8"/>
          <p:cNvSpPr txBox="1"/>
          <p:nvPr/>
        </p:nvSpPr>
        <p:spPr>
          <a:xfrm>
            <a:off x="812150" y="2571675"/>
            <a:ext cx="37149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Conceber uma atividade diferente para cada aluno.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Planejar ações educacionais apenas para o aluno com algum tipo de deficiência ou necessidade específica. 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Adaptar ou reduzir o currículo.</a:t>
            </a:r>
            <a:endParaRPr b="0" i="0" sz="1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8"/>
          <p:cNvSpPr txBox="1"/>
          <p:nvPr/>
        </p:nvSpPr>
        <p:spPr>
          <a:xfrm>
            <a:off x="4363625" y="2009775"/>
            <a:ext cx="43545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Planejar ações educativas para um grupo de pessoas com toda a sua diversidade.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Atender à heterogeneidade do grupo de estudantes, com o professor a desempenhar o papel de mediador no processo de aprendizagem.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pt-BR" sz="1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"É necessária uma reflexão prévia sobre os processos de ensino-aprendizagem e uma ruptura com velhos paradigmas" (Leme, 2021).</a:t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4" name="Google Shape;15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62107" y="4115718"/>
            <a:ext cx="2211475" cy="12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9"/>
          <p:cNvSpPr txBox="1"/>
          <p:nvPr/>
        </p:nvSpPr>
        <p:spPr>
          <a:xfrm>
            <a:off x="2365925" y="568975"/>
            <a:ext cx="5731500" cy="31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 medida em que cada criança é única, um único formato de ensino não pode conter todas elas. </a:t>
            </a:r>
            <a:endParaRPr b="0" i="0" sz="1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•"/>
            </a:pPr>
            <a:r>
              <a:rPr b="0" i="0" lang="pt-BR" sz="1800" u="none" cap="none" strike="noStrik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Quando se tem algo destinado ou concebido para satisfazer qualquer tipo de aluno, seja ele uma pessoa com ou sem deficiência, sem dúvida que funcionará melhor para todos. </a:t>
            </a:r>
            <a:endParaRPr b="0" i="0" sz="1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1" name="Google Shape;16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11070">
            <a:off x="-501345" y="2878830"/>
            <a:ext cx="1546631" cy="154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109003">
            <a:off x="-210169" y="-306971"/>
            <a:ext cx="1546627" cy="154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2112">
            <a:off x="8035102" y="-86469"/>
            <a:ext cx="1105623" cy="110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455811">
            <a:off x="2283476" y="4286755"/>
            <a:ext cx="1105623" cy="110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392500" y="1837123"/>
            <a:ext cx="3405917" cy="335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109015">
            <a:off x="4958915" y="3460810"/>
            <a:ext cx="1719368" cy="171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62107" y="4115718"/>
            <a:ext cx="2211475" cy="12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5" ma:contentTypeDescription="Crie um novo documento." ma:contentTypeScope="" ma:versionID="d743f63d9048a2c2466c5882d752e8aa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4525af9c7396acef62ddbec502432767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6843a21-b43c-449c-ad71-8656eb5ff423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BFB103A0-FF20-4A10-8350-6293581B2D78}"/>
</file>

<file path=customXml/itemProps2.xml><?xml version="1.0" encoding="utf-8"?>
<ds:datastoreItem xmlns:ds="http://schemas.openxmlformats.org/officeDocument/2006/customXml" ds:itemID="{3482FB0A-D2E4-4A2D-ADAC-F44A3FC686E8}"/>
</file>

<file path=customXml/itemProps3.xml><?xml version="1.0" encoding="utf-8"?>
<ds:datastoreItem xmlns:ds="http://schemas.openxmlformats.org/officeDocument/2006/customXml" ds:itemID="{1F98CF41-5F53-4DDE-A049-85AC3F099017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Matheus xavier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