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Montserrat SemiBold"/>
      <p:regular r:id="rId33"/>
      <p:bold r:id="rId34"/>
      <p:italic r:id="rId35"/>
      <p:boldItalic r:id="rId36"/>
    </p:embeddedFont>
    <p:embeddedFont>
      <p:font typeface="Montserrat Black"/>
      <p:bold r:id="rId37"/>
      <p:boldItalic r:id="rId38"/>
    </p:embeddedFont>
    <p:embeddedFont>
      <p:font typeface="Montserrat"/>
      <p:regular r:id="rId39"/>
      <p:bold r:id="rId40"/>
      <p:italic r:id="rId41"/>
      <p:boldItalic r:id="rId42"/>
    </p:embeddedFont>
    <p:embeddedFont>
      <p:font typeface="Montserrat Medium"/>
      <p:regular r:id="rId43"/>
      <p:bold r:id="rId44"/>
      <p:italic r:id="rId45"/>
      <p:boldItalic r:id="rId46"/>
    </p:embeddedFont>
    <p:embeddedFont>
      <p:font typeface="Montserrat ExtraBold"/>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9" roundtripDataSignature="AMtx7mhwB9cR9TY1T9evZ/fC8PE8xmA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font" Target="fonts/Montserrat-regular.fntdata"/><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42" Type="http://schemas.openxmlformats.org/officeDocument/2006/relationships/font" Target="fonts/Montserrat-boldItalic.fntdata"/><Relationship Id="rId47" Type="http://schemas.openxmlformats.org/officeDocument/2006/relationships/font" Target="fonts/MontserratExtraBold-bold.fntdata"/><Relationship Id="rId34" Type="http://schemas.openxmlformats.org/officeDocument/2006/relationships/font" Target="fonts/MontserratSemiBold-bold.fntdata"/><Relationship Id="rId21" Type="http://schemas.openxmlformats.org/officeDocument/2006/relationships/slide" Target="slides/slide17.xml"/><Relationship Id="rId50"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font" Target="fonts/Montserrat-bold.fntdata"/><Relationship Id="rId45" Type="http://schemas.openxmlformats.org/officeDocument/2006/relationships/font" Target="fonts/MontserratMedium-italic.fntdata"/><Relationship Id="rId32" Type="http://schemas.openxmlformats.org/officeDocument/2006/relationships/slide" Target="slides/slide28.xml"/><Relationship Id="rId37" Type="http://schemas.openxmlformats.org/officeDocument/2006/relationships/font" Target="fonts/MontserratBlack-bold.fntdata"/><Relationship Id="rId24" Type="http://schemas.openxmlformats.org/officeDocument/2006/relationships/slide" Target="slides/slide20.xml"/><Relationship Id="rId11" Type="http://schemas.openxmlformats.org/officeDocument/2006/relationships/slide" Target="slides/slide7.xml"/><Relationship Id="rId49" Type="http://customschemas.google.com/relationships/presentationmetadata" Target="metadata"/><Relationship Id="rId5" Type="http://schemas.openxmlformats.org/officeDocument/2006/relationships/slide" Target="slides/slide1.xml"/><Relationship Id="rId36" Type="http://schemas.openxmlformats.org/officeDocument/2006/relationships/font" Target="fonts/MontserratSemiBold-boldItalic.fntdata"/><Relationship Id="rId23" Type="http://schemas.openxmlformats.org/officeDocument/2006/relationships/slide" Target="slides/slide19.xml"/><Relationship Id="rId28" Type="http://schemas.openxmlformats.org/officeDocument/2006/relationships/slide" Target="slides/slide24.xml"/><Relationship Id="rId15" Type="http://schemas.openxmlformats.org/officeDocument/2006/relationships/slide" Target="slides/slide11.xml"/><Relationship Id="rId44" Type="http://schemas.openxmlformats.org/officeDocument/2006/relationships/font" Target="fonts/MontserratMedium-bold.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customXml" Target="../customXml/item3.xml"/><Relationship Id="rId43" Type="http://schemas.openxmlformats.org/officeDocument/2006/relationships/font" Target="fonts/MontserratMedium-regular.fntdata"/><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ExtraBold-boldItalic.fntdata"/><Relationship Id="rId30" Type="http://schemas.openxmlformats.org/officeDocument/2006/relationships/slide" Target="slides/slide26.xml"/><Relationship Id="rId35" Type="http://schemas.openxmlformats.org/officeDocument/2006/relationships/font" Target="fonts/MontserratSemiBold-italic.fntdata"/><Relationship Id="rId22" Type="http://schemas.openxmlformats.org/officeDocument/2006/relationships/slide" Target="slides/slide18.xml"/><Relationship Id="rId27" Type="http://schemas.openxmlformats.org/officeDocument/2006/relationships/slide" Target="slides/slide23.xml"/><Relationship Id="rId14" Type="http://schemas.openxmlformats.org/officeDocument/2006/relationships/slide" Target="slides/slide10.xml"/><Relationship Id="rId8" Type="http://schemas.openxmlformats.org/officeDocument/2006/relationships/slide" Target="slides/slide4.xml"/><Relationship Id="rId51" Type="http://schemas.openxmlformats.org/officeDocument/2006/relationships/customXml" Target="../customXml/item2.xml"/><Relationship Id="rId3" Type="http://schemas.openxmlformats.org/officeDocument/2006/relationships/slideMaster" Target="slideMasters/slideMaster1.xml"/><Relationship Id="rId46" Type="http://schemas.openxmlformats.org/officeDocument/2006/relationships/font" Target="fonts/MontserratMedium-boldItalic.fntdata"/><Relationship Id="rId33" Type="http://schemas.openxmlformats.org/officeDocument/2006/relationships/font" Target="fonts/MontserratSemiBold-regular.fntdata"/><Relationship Id="rId38" Type="http://schemas.openxmlformats.org/officeDocument/2006/relationships/font" Target="fonts/MontserratBlack-boldItalic.fntdata"/><Relationship Id="rId25" Type="http://schemas.openxmlformats.org/officeDocument/2006/relationships/slide" Target="slides/slide21.xml"/><Relationship Id="rId12" Type="http://schemas.openxmlformats.org/officeDocument/2006/relationships/slide" Target="slides/slide8.xml"/><Relationship Id="rId17" Type="http://schemas.openxmlformats.org/officeDocument/2006/relationships/slide" Target="slides/slide13.xml"/><Relationship Id="rId41" Type="http://schemas.openxmlformats.org/officeDocument/2006/relationships/font" Target="fonts/Montserrat-italic.fntdata"/><Relationship Id="rId20" Type="http://schemas.openxmlformats.org/officeDocument/2006/relationships/slide" Target="slides/slide16.xml"/><Relationship Id="rId1" Type="http://schemas.openxmlformats.org/officeDocument/2006/relationships/theme" Target="theme/theme2.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6.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0" cy="5143505"/>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0"/>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72" name="Google Shape;172;p10"/>
          <p:cNvSpPr txBox="1"/>
          <p:nvPr/>
        </p:nvSpPr>
        <p:spPr>
          <a:xfrm>
            <a:off x="819875" y="308475"/>
            <a:ext cx="5896200" cy="1902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Más información sobre la discapacidad visual</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3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p:txBody>
      </p:sp>
      <p:sp>
        <p:nvSpPr>
          <p:cNvPr id="173" name="Google Shape;173;p10"/>
          <p:cNvSpPr txBox="1"/>
          <p:nvPr/>
        </p:nvSpPr>
        <p:spPr>
          <a:xfrm>
            <a:off x="1178625" y="1306650"/>
            <a:ext cx="6399600" cy="1881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300" u="none" cap="none" strike="noStrike">
                <a:solidFill>
                  <a:schemeClr val="dk1"/>
                </a:solidFill>
                <a:latin typeface="Montserrat"/>
                <a:ea typeface="Montserrat"/>
                <a:cs typeface="Montserrat"/>
                <a:sym typeface="Montserrat"/>
              </a:rPr>
              <a:t>Es importante para la autonomía y seguridad de la persona con discapacidad visual aprender técnicas de </a:t>
            </a:r>
            <a:r>
              <a:rPr b="1" i="0" lang="pt-BR" sz="1300" u="none" cap="none" strike="noStrike">
                <a:solidFill>
                  <a:schemeClr val="dk1"/>
                </a:solidFill>
                <a:latin typeface="Montserrat"/>
                <a:ea typeface="Montserrat"/>
                <a:cs typeface="Montserrat"/>
                <a:sym typeface="Montserrat"/>
              </a:rPr>
              <a:t>Orientación y Movilidad</a:t>
            </a:r>
            <a:r>
              <a:rPr b="0" i="0" lang="pt-BR" sz="1300" u="none" cap="none" strike="noStrike">
                <a:solidFill>
                  <a:schemeClr val="dk1"/>
                </a:solidFill>
                <a:latin typeface="Montserrat"/>
                <a:ea typeface="Montserrat"/>
                <a:cs typeface="Montserrat"/>
                <a:sym typeface="Montserrat"/>
              </a:rPr>
              <a:t> - es la capacidad que tiene una persona de percibir el entorno y comprender su posición actual en un espacio determinado, para, a partir de esta información, desplazarse. De los 5 sentidos, la visión es el que más ayuda a la orientación y movilidad del ser humano.</a:t>
            </a:r>
            <a:endParaRPr b="0" i="0" sz="13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100"/>
              <a:buFont typeface="Arial"/>
              <a:buNone/>
            </a:pPr>
            <a:r>
              <a:t/>
            </a:r>
            <a:endParaRPr b="0" i="0" sz="13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1300"/>
              <a:buFont typeface="Arial"/>
              <a:buNone/>
            </a:pPr>
            <a:r>
              <a:t/>
            </a:r>
            <a:endParaRPr b="0" i="0" sz="1300" u="none" cap="none" strike="noStrike">
              <a:solidFill>
                <a:schemeClr val="dk1"/>
              </a:solidFill>
              <a:latin typeface="Montserrat"/>
              <a:ea typeface="Montserrat"/>
              <a:cs typeface="Montserrat"/>
              <a:sym typeface="Montserrat"/>
            </a:endParaRPr>
          </a:p>
        </p:txBody>
      </p:sp>
      <p:pic>
        <p:nvPicPr>
          <p:cNvPr id="174" name="Google Shape;174;p10"/>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75" name="Google Shape;175;p10"/>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76" name="Google Shape;176;p10"/>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77" name="Google Shape;177;p10"/>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178" name="Google Shape;178;p10"/>
          <p:cNvSpPr txBox="1"/>
          <p:nvPr/>
        </p:nvSpPr>
        <p:spPr>
          <a:xfrm>
            <a:off x="1117750" y="2603450"/>
            <a:ext cx="6399600" cy="21903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90000"/>
              </a:lnSpc>
              <a:spcBef>
                <a:spcPts val="1000"/>
              </a:spcBef>
              <a:spcAft>
                <a:spcPts val="0"/>
              </a:spcAft>
              <a:buClr>
                <a:schemeClr val="dk1"/>
              </a:buClr>
              <a:buSzPts val="1300"/>
              <a:buFont typeface="Montserrat Medium"/>
              <a:buChar char="●"/>
            </a:pPr>
            <a:r>
              <a:rPr b="0" i="0" lang="pt-BR" sz="1300" u="none" cap="none" strike="noStrike">
                <a:solidFill>
                  <a:schemeClr val="dk1"/>
                </a:solidFill>
                <a:latin typeface="Montserrat Medium"/>
                <a:ea typeface="Montserrat Medium"/>
                <a:cs typeface="Montserrat Medium"/>
                <a:sym typeface="Montserrat Medium"/>
              </a:rPr>
              <a:t>La </a:t>
            </a:r>
            <a:r>
              <a:rPr b="1" i="0" lang="pt-BR" sz="1300" u="none" cap="none" strike="noStrike">
                <a:solidFill>
                  <a:schemeClr val="dk1"/>
                </a:solidFill>
                <a:latin typeface="Montserrat"/>
                <a:ea typeface="Montserrat"/>
                <a:cs typeface="Montserrat"/>
                <a:sym typeface="Montserrat"/>
              </a:rPr>
              <a:t>audiodescripción - AD</a:t>
            </a:r>
            <a:r>
              <a:rPr b="0" i="0" lang="pt-BR" sz="1300" u="none" cap="none" strike="noStrike">
                <a:solidFill>
                  <a:schemeClr val="dk1"/>
                </a:solidFill>
                <a:latin typeface="Montserrat Medium"/>
                <a:ea typeface="Montserrat Medium"/>
                <a:cs typeface="Montserrat Medium"/>
                <a:sym typeface="Montserrat Medium"/>
              </a:rPr>
              <a:t>, es uno de los recursos más importantes para ayudar a la persona con discapacidad visual a asimilar y comprender la información del entorno que le rodea.</a:t>
            </a:r>
            <a:endParaRPr b="0" i="0" sz="1300" u="none" cap="none" strike="noStrike">
              <a:solidFill>
                <a:schemeClr val="dk1"/>
              </a:solidFill>
              <a:latin typeface="Montserrat Medium"/>
              <a:ea typeface="Montserrat Medium"/>
              <a:cs typeface="Montserrat Medium"/>
              <a:sym typeface="Montserrat Medium"/>
            </a:endParaRPr>
          </a:p>
          <a:p>
            <a:pPr indent="0" lvl="0" marL="457200" marR="0" rtl="0" algn="l">
              <a:lnSpc>
                <a:spcPct val="90000"/>
              </a:lnSpc>
              <a:spcBef>
                <a:spcPts val="1000"/>
              </a:spcBef>
              <a:spcAft>
                <a:spcPts val="0"/>
              </a:spcAft>
              <a:buClr>
                <a:srgbClr val="000000"/>
              </a:buClr>
              <a:buSzPts val="1300"/>
              <a:buFont typeface="Arial"/>
              <a:buNone/>
            </a:pPr>
            <a:r>
              <a:t/>
            </a:r>
            <a:endParaRPr b="0" i="0" sz="1300" u="none" cap="none" strike="noStrike">
              <a:solidFill>
                <a:schemeClr val="dk1"/>
              </a:solidFill>
              <a:latin typeface="Montserrat Medium"/>
              <a:ea typeface="Montserrat Medium"/>
              <a:cs typeface="Montserrat Medium"/>
              <a:sym typeface="Montserrat Medium"/>
            </a:endParaRPr>
          </a:p>
          <a:p>
            <a:pPr indent="-311150" lvl="0" marL="457200" marR="0" rtl="0" algn="l">
              <a:lnSpc>
                <a:spcPct val="90000"/>
              </a:lnSpc>
              <a:spcBef>
                <a:spcPts val="1000"/>
              </a:spcBef>
              <a:spcAft>
                <a:spcPts val="0"/>
              </a:spcAft>
              <a:buClr>
                <a:schemeClr val="dk1"/>
              </a:buClr>
              <a:buSzPts val="1300"/>
              <a:buFont typeface="Montserrat Medium"/>
              <a:buChar char="●"/>
            </a:pPr>
            <a:r>
              <a:rPr b="0" i="0" lang="pt-BR" sz="1300" u="none" cap="none" strike="noStrike">
                <a:solidFill>
                  <a:schemeClr val="dk1"/>
                </a:solidFill>
                <a:latin typeface="Montserrat Medium"/>
                <a:ea typeface="Montserrat Medium"/>
                <a:cs typeface="Montserrat Medium"/>
                <a:sym typeface="Montserrat Medium"/>
              </a:rPr>
              <a:t>El sistema Braille es un código universal de lectura y escritura táctil. Lo utilizan personas con sordoceguera (discapacidad que compromete los sentidos de la vista y el oído en diversos grados y puede ser congénita o adquirida) o discapacidad visual.</a:t>
            </a:r>
            <a:endParaRPr b="0" i="0" sz="13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rgbClr val="000000"/>
              </a:buClr>
              <a:buSzPts val="1300"/>
              <a:buFont typeface="Arial"/>
              <a:buNone/>
            </a:pPr>
            <a:r>
              <a:t/>
            </a:r>
            <a:endParaRPr b="0" i="0" sz="1300" u="none" cap="none" strike="noStrike">
              <a:solidFill>
                <a:schemeClr val="dk1"/>
              </a:solidFill>
              <a:latin typeface="Montserrat Medium"/>
              <a:ea typeface="Montserrat Medium"/>
              <a:cs typeface="Montserrat Medium"/>
              <a:sym typeface="Montserrat Medium"/>
            </a:endParaRPr>
          </a:p>
        </p:txBody>
      </p:sp>
      <p:pic>
        <p:nvPicPr>
          <p:cNvPr id="179" name="Google Shape;179;p10"/>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1"/>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85" name="Google Shape;185;p11"/>
          <p:cNvSpPr txBox="1"/>
          <p:nvPr/>
        </p:nvSpPr>
        <p:spPr>
          <a:xfrm>
            <a:off x="819875" y="308475"/>
            <a:ext cx="5987400" cy="1182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800" u="none" cap="none" strike="noStrike">
                <a:solidFill>
                  <a:srgbClr val="171E46"/>
                </a:solidFill>
                <a:latin typeface="Montserrat ExtraBold"/>
                <a:ea typeface="Montserrat ExtraBold"/>
                <a:cs typeface="Montserrat ExtraBold"/>
                <a:sym typeface="Montserrat ExtraBold"/>
              </a:rPr>
              <a:t>Cuando la persona con discapacidad visual necesite desplazarse, ofrécete como guía. </a:t>
            </a:r>
            <a:endParaRPr b="0" i="0" sz="18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18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1800"/>
              <a:buFont typeface="Arial"/>
              <a:buNone/>
            </a:pPr>
            <a:r>
              <a:t/>
            </a:r>
            <a:endParaRPr b="0" i="0" sz="1800" u="none" cap="none" strike="noStrike">
              <a:solidFill>
                <a:srgbClr val="171E46"/>
              </a:solidFill>
              <a:latin typeface="Montserrat ExtraBold"/>
              <a:ea typeface="Montserrat ExtraBold"/>
              <a:cs typeface="Montserrat ExtraBold"/>
              <a:sym typeface="Montserrat ExtraBold"/>
            </a:endParaRPr>
          </a:p>
        </p:txBody>
      </p:sp>
      <p:sp>
        <p:nvSpPr>
          <p:cNvPr id="186" name="Google Shape;186;p11"/>
          <p:cNvSpPr txBox="1"/>
          <p:nvPr/>
        </p:nvSpPr>
        <p:spPr>
          <a:xfrm>
            <a:off x="1143600" y="1484050"/>
            <a:ext cx="2823000" cy="3191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200" u="none" cap="none" strike="noStrike">
                <a:solidFill>
                  <a:schemeClr val="dk1"/>
                </a:solidFill>
                <a:latin typeface="Montserrat SemiBold"/>
                <a:ea typeface="Montserrat SemiBold"/>
                <a:cs typeface="Montserrat SemiBold"/>
                <a:sym typeface="Montserrat SemiBold"/>
              </a:rPr>
              <a:t>Tócale suavemente el brazo para que te </a:t>
            </a:r>
            <a:r>
              <a:rPr lang="pt-BR" sz="1200">
                <a:solidFill>
                  <a:schemeClr val="dk1"/>
                </a:solidFill>
                <a:latin typeface="Montserrat SemiBold"/>
                <a:ea typeface="Montserrat SemiBold"/>
                <a:cs typeface="Montserrat SemiBold"/>
                <a:sym typeface="Montserrat SemiBold"/>
              </a:rPr>
              <a:t>agarre del brazo</a:t>
            </a:r>
            <a:r>
              <a:rPr b="0" i="0" lang="pt-BR" sz="1200" u="none" cap="none" strike="noStrike">
                <a:solidFill>
                  <a:schemeClr val="dk1"/>
                </a:solidFill>
                <a:latin typeface="Montserrat SemiBold"/>
                <a:ea typeface="Montserrat SemiBold"/>
                <a:cs typeface="Montserrat SemiBold"/>
                <a:sym typeface="Montserrat SemiBold"/>
              </a:rPr>
              <a:t> o de la mano (en el caso de un niño bajito) o el dorso del codo o el hombro (en el caso de un niño más alto o un adolescente).</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chemeClr val="dk1"/>
              </a:buClr>
              <a:buSzPts val="1100"/>
              <a:buFont typeface="Arial"/>
              <a:buNone/>
            </a:pPr>
            <a:r>
              <a:rPr b="0" i="0" lang="pt-BR" sz="1200" u="none" cap="none" strike="noStrike">
                <a:solidFill>
                  <a:schemeClr val="dk1"/>
                </a:solidFill>
                <a:latin typeface="Montserrat SemiBold"/>
                <a:ea typeface="Montserrat SemiBold"/>
                <a:cs typeface="Montserrat SemiBold"/>
                <a:sym typeface="Montserrat SemiBold"/>
              </a:rPr>
              <a:t>Camin</a:t>
            </a:r>
            <a:r>
              <a:rPr lang="pt-BR" sz="1200">
                <a:solidFill>
                  <a:schemeClr val="dk1"/>
                </a:solidFill>
                <a:latin typeface="Montserrat SemiBold"/>
                <a:ea typeface="Montserrat SemiBold"/>
                <a:cs typeface="Montserrat SemiBold"/>
                <a:sym typeface="Montserrat SemiBold"/>
              </a:rPr>
              <a:t>a</a:t>
            </a:r>
            <a:r>
              <a:rPr b="0" i="0" lang="pt-BR" sz="1200" u="none" cap="none" strike="noStrike">
                <a:solidFill>
                  <a:schemeClr val="dk1"/>
                </a:solidFill>
                <a:latin typeface="Montserrat SemiBold"/>
                <a:ea typeface="Montserrat SemiBold"/>
                <a:cs typeface="Montserrat SemiBold"/>
                <a:sym typeface="Montserrat SemiBold"/>
              </a:rPr>
              <a:t> siempre un paso por delante de la persona con discapacidad visual, para que siga </a:t>
            </a:r>
            <a:r>
              <a:rPr lang="pt-BR" sz="1200">
                <a:solidFill>
                  <a:schemeClr val="dk1"/>
                </a:solidFill>
                <a:latin typeface="Montserrat SemiBold"/>
                <a:ea typeface="Montserrat SemiBold"/>
                <a:cs typeface="Montserrat SemiBold"/>
                <a:sym typeface="Montserrat SemiBold"/>
              </a:rPr>
              <a:t>t</a:t>
            </a:r>
            <a:r>
              <a:rPr b="0" i="0" lang="pt-BR" sz="1200" u="none" cap="none" strike="noStrike">
                <a:solidFill>
                  <a:schemeClr val="dk1"/>
                </a:solidFill>
                <a:latin typeface="Montserrat SemiBold"/>
                <a:ea typeface="Montserrat SemiBold"/>
                <a:cs typeface="Montserrat SemiBold"/>
                <a:sym typeface="Montserrat SemiBold"/>
              </a:rPr>
              <a:t>us movimientos. </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chemeClr val="dk1"/>
              </a:buClr>
              <a:buSzPts val="1100"/>
              <a:buFont typeface="Arial"/>
              <a:buNone/>
            </a:pPr>
            <a:r>
              <a:rPr b="0" i="0" lang="pt-BR" sz="1200" u="none" cap="none" strike="noStrike">
                <a:solidFill>
                  <a:schemeClr val="dk1"/>
                </a:solidFill>
                <a:latin typeface="Montserrat SemiBold"/>
                <a:ea typeface="Montserrat SemiBold"/>
                <a:cs typeface="Montserrat SemiBold"/>
                <a:sym typeface="Montserrat SemiBold"/>
              </a:rPr>
              <a:t>Adviert</a:t>
            </a:r>
            <a:r>
              <a:rPr lang="pt-BR" sz="1200">
                <a:solidFill>
                  <a:schemeClr val="dk1"/>
                </a:solidFill>
                <a:latin typeface="Montserrat SemiBold"/>
                <a:ea typeface="Montserrat SemiBold"/>
                <a:cs typeface="Montserrat SemiBold"/>
                <a:sym typeface="Montserrat SemiBold"/>
              </a:rPr>
              <a:t>e</a:t>
            </a:r>
            <a:r>
              <a:rPr b="0" i="0" lang="pt-BR" sz="1200" u="none" cap="none" strike="noStrike">
                <a:solidFill>
                  <a:schemeClr val="dk1"/>
                </a:solidFill>
                <a:latin typeface="Montserrat SemiBold"/>
                <a:ea typeface="Montserrat SemiBold"/>
                <a:cs typeface="Montserrat SemiBold"/>
                <a:sym typeface="Montserrat SemiBold"/>
              </a:rPr>
              <a:t> sobre obstáculos como escalones, puertas entreabiertas, sillas o </a:t>
            </a:r>
            <a:r>
              <a:rPr lang="pt-BR" sz="1200">
                <a:solidFill>
                  <a:schemeClr val="dk1"/>
                </a:solidFill>
                <a:latin typeface="Montserrat SemiBold"/>
                <a:ea typeface="Montserrat SemiBold"/>
                <a:cs typeface="Montserrat SemiBold"/>
                <a:sym typeface="Montserrat SemiBold"/>
              </a:rPr>
              <a:t>desniveles. </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chemeClr val="dk1"/>
              </a:buClr>
              <a:buSzPts val="1100"/>
              <a:buFont typeface="Arial"/>
              <a:buNone/>
            </a:pPr>
            <a:r>
              <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Montserrat SemiBold"/>
              <a:ea typeface="Montserrat SemiBold"/>
              <a:cs typeface="Montserrat SemiBold"/>
              <a:sym typeface="Montserrat SemiBold"/>
            </a:endParaRPr>
          </a:p>
        </p:txBody>
      </p:sp>
      <p:pic>
        <p:nvPicPr>
          <p:cNvPr id="187" name="Google Shape;187;p11"/>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88" name="Google Shape;188;p11"/>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90" name="Google Shape;190;p11"/>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191" name="Google Shape;191;p11"/>
          <p:cNvSpPr txBox="1"/>
          <p:nvPr/>
        </p:nvSpPr>
        <p:spPr>
          <a:xfrm>
            <a:off x="1068850" y="1043825"/>
            <a:ext cx="1559700" cy="544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600"/>
              <a:buFont typeface="Arial"/>
              <a:buNone/>
            </a:pPr>
            <a:r>
              <a:rPr b="0" i="0" lang="pt-BR" sz="2600" u="none" cap="none" strike="noStrike">
                <a:solidFill>
                  <a:srgbClr val="171E46"/>
                </a:solidFill>
                <a:latin typeface="Montserrat ExtraBold"/>
                <a:ea typeface="Montserrat ExtraBold"/>
                <a:cs typeface="Montserrat ExtraBold"/>
                <a:sym typeface="Montserrat ExtraBold"/>
              </a:rPr>
              <a:t>sí</a:t>
            </a:r>
            <a:endParaRPr b="0" i="0" sz="3900" u="none" cap="none" strike="noStrike">
              <a:solidFill>
                <a:srgbClr val="171E46"/>
              </a:solidFill>
              <a:latin typeface="Montserrat ExtraBold"/>
              <a:ea typeface="Montserrat ExtraBold"/>
              <a:cs typeface="Montserrat ExtraBold"/>
              <a:sym typeface="Montserrat ExtraBold"/>
            </a:endParaRPr>
          </a:p>
        </p:txBody>
      </p:sp>
      <p:sp>
        <p:nvSpPr>
          <p:cNvPr id="192" name="Google Shape;192;p11"/>
          <p:cNvSpPr txBox="1"/>
          <p:nvPr/>
        </p:nvSpPr>
        <p:spPr>
          <a:xfrm>
            <a:off x="4116850" y="1043825"/>
            <a:ext cx="1559700" cy="544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600"/>
              <a:buFont typeface="Arial"/>
              <a:buNone/>
            </a:pPr>
            <a:r>
              <a:rPr b="0" i="0" lang="pt-BR" sz="2600" u="none" cap="none" strike="noStrike">
                <a:solidFill>
                  <a:srgbClr val="171E46"/>
                </a:solidFill>
                <a:latin typeface="Montserrat ExtraBold"/>
                <a:ea typeface="Montserrat ExtraBold"/>
                <a:cs typeface="Montserrat ExtraBold"/>
                <a:sym typeface="Montserrat ExtraBold"/>
              </a:rPr>
              <a:t>no</a:t>
            </a:r>
            <a:endParaRPr b="0" i="0" sz="3900" u="none" cap="none" strike="noStrike">
              <a:solidFill>
                <a:srgbClr val="171E46"/>
              </a:solidFill>
              <a:latin typeface="Montserrat ExtraBold"/>
              <a:ea typeface="Montserrat ExtraBold"/>
              <a:cs typeface="Montserrat ExtraBold"/>
              <a:sym typeface="Montserrat ExtraBold"/>
            </a:endParaRPr>
          </a:p>
        </p:txBody>
      </p:sp>
      <p:sp>
        <p:nvSpPr>
          <p:cNvPr id="193" name="Google Shape;193;p11"/>
          <p:cNvSpPr txBox="1"/>
          <p:nvPr/>
        </p:nvSpPr>
        <p:spPr>
          <a:xfrm>
            <a:off x="4115400" y="1484050"/>
            <a:ext cx="2097300" cy="2831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Nunca tires de la persona por la mano o el bastón.</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No empujes a la persona </a:t>
            </a:r>
            <a:r>
              <a:rPr lang="pt-BR">
                <a:solidFill>
                  <a:schemeClr val="dk1"/>
                </a:solidFill>
                <a:latin typeface="Montserrat Medium"/>
                <a:ea typeface="Montserrat Medium"/>
                <a:cs typeface="Montserrat Medium"/>
                <a:sym typeface="Montserrat Medium"/>
              </a:rPr>
              <a:t>para que </a:t>
            </a:r>
            <a:r>
              <a:rPr b="0" i="0" lang="pt-BR" sz="1400" u="none" cap="none" strike="noStrike">
                <a:solidFill>
                  <a:schemeClr val="dk1"/>
                </a:solidFill>
                <a:latin typeface="Montserrat Medium"/>
                <a:ea typeface="Montserrat Medium"/>
                <a:cs typeface="Montserrat Medium"/>
                <a:sym typeface="Montserrat Medium"/>
              </a:rPr>
              <a:t>camin</a:t>
            </a:r>
            <a:r>
              <a:rPr lang="pt-BR">
                <a:solidFill>
                  <a:schemeClr val="dk1"/>
                </a:solidFill>
                <a:latin typeface="Montserrat Medium"/>
                <a:ea typeface="Montserrat Medium"/>
                <a:cs typeface="Montserrat Medium"/>
                <a:sym typeface="Montserrat Medium"/>
              </a:rPr>
              <a:t>e</a:t>
            </a:r>
            <a:r>
              <a:rPr b="0" i="0" lang="pt-BR" sz="1400" u="none" cap="none" strike="noStrike">
                <a:solidFill>
                  <a:schemeClr val="dk1"/>
                </a:solidFill>
                <a:latin typeface="Montserrat Medium"/>
                <a:ea typeface="Montserrat Medium"/>
                <a:cs typeface="Montserrat Medium"/>
                <a:sym typeface="Montserrat Medium"/>
              </a:rPr>
              <a:t> delante de ti, sujetándola por la espalda.</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pic>
        <p:nvPicPr>
          <p:cNvPr id="194" name="Google Shape;194;p11"/>
          <p:cNvPicPr preferRelativeResize="0"/>
          <p:nvPr/>
        </p:nvPicPr>
        <p:blipFill rotWithShape="1">
          <a:blip r:embed="rId5">
            <a:alphaModFix/>
          </a:blip>
          <a:srcRect b="0" l="0" r="0" t="0"/>
          <a:stretch/>
        </p:blipFill>
        <p:spPr>
          <a:xfrm>
            <a:off x="5826800" y="1538672"/>
            <a:ext cx="1651651" cy="3676805"/>
          </a:xfrm>
          <a:prstGeom prst="rect">
            <a:avLst/>
          </a:prstGeom>
          <a:noFill/>
          <a:ln>
            <a:noFill/>
          </a:ln>
        </p:spPr>
      </p:pic>
      <p:pic>
        <p:nvPicPr>
          <p:cNvPr id="195" name="Google Shape;195;p11"/>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2"/>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01" name="Google Shape;201;p12"/>
          <p:cNvSpPr txBox="1"/>
          <p:nvPr/>
        </p:nvSpPr>
        <p:spPr>
          <a:xfrm>
            <a:off x="593125" y="249963"/>
            <a:ext cx="6376500" cy="197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pt-BR" sz="2900" u="none" cap="none" strike="noStrike">
                <a:solidFill>
                  <a:srgbClr val="171E46"/>
                </a:solidFill>
                <a:latin typeface="Montserrat Black"/>
                <a:ea typeface="Montserrat Black"/>
                <a:cs typeface="Montserrat Black"/>
                <a:sym typeface="Montserrat Black"/>
              </a:rPr>
              <a:t>Adaptaciones para ayudar a los niños con baja visión</a:t>
            </a:r>
            <a:endParaRPr b="0" i="0" sz="2900" u="none" cap="none" strike="noStrike">
              <a:solidFill>
                <a:srgbClr val="171E46"/>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rgbClr val="171E46"/>
              </a:solidFill>
              <a:latin typeface="Montserrat Black"/>
              <a:ea typeface="Montserrat Black"/>
              <a:cs typeface="Montserrat Black"/>
              <a:sym typeface="Montserrat Black"/>
            </a:endParaRPr>
          </a:p>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rgbClr val="171E46"/>
              </a:solidFill>
              <a:latin typeface="Montserrat Black"/>
              <a:ea typeface="Montserrat Black"/>
              <a:cs typeface="Montserrat Black"/>
              <a:sym typeface="Montserrat Black"/>
            </a:endParaRPr>
          </a:p>
        </p:txBody>
      </p:sp>
      <p:sp>
        <p:nvSpPr>
          <p:cNvPr id="202" name="Google Shape;202;p12"/>
          <p:cNvSpPr txBox="1"/>
          <p:nvPr/>
        </p:nvSpPr>
        <p:spPr>
          <a:xfrm>
            <a:off x="1214950" y="1375425"/>
            <a:ext cx="2235600" cy="97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900" u="none" cap="none" strike="noStrike">
                <a:solidFill>
                  <a:srgbClr val="171E46"/>
                </a:solidFill>
                <a:latin typeface="Montserrat ExtraBold"/>
                <a:ea typeface="Montserrat ExtraBold"/>
                <a:cs typeface="Montserrat ExtraBold"/>
                <a:sym typeface="Montserrat ExtraBold"/>
              </a:rPr>
              <a:t>Iluminación</a:t>
            </a:r>
            <a:endParaRPr b="0" i="0" sz="19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19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171E46"/>
              </a:solidFill>
              <a:latin typeface="Montserrat ExtraBold"/>
              <a:ea typeface="Montserrat ExtraBold"/>
              <a:cs typeface="Montserrat ExtraBold"/>
              <a:sym typeface="Montserrat ExtraBold"/>
            </a:endParaRPr>
          </a:p>
        </p:txBody>
      </p:sp>
      <p:sp>
        <p:nvSpPr>
          <p:cNvPr id="203" name="Google Shape;203;p12"/>
          <p:cNvSpPr txBox="1"/>
          <p:nvPr/>
        </p:nvSpPr>
        <p:spPr>
          <a:xfrm>
            <a:off x="939875" y="1737675"/>
            <a:ext cx="2310000" cy="28065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90000"/>
              </a:lnSpc>
              <a:spcBef>
                <a:spcPts val="100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Coloca al niño de forma que la luz no incida directamente sobre sus ojos, provocando</a:t>
            </a:r>
            <a:r>
              <a:rPr lang="pt-BR" sz="1200">
                <a:solidFill>
                  <a:schemeClr val="dk1"/>
                </a:solidFill>
                <a:latin typeface="Montserrat SemiBold"/>
                <a:ea typeface="Montserrat SemiBold"/>
                <a:cs typeface="Montserrat SemiBold"/>
                <a:sym typeface="Montserrat SemiBold"/>
              </a:rPr>
              <a:t> brillo </a:t>
            </a:r>
            <a:r>
              <a:rPr b="0" i="0" lang="pt-BR" sz="1200" u="none" cap="none" strike="noStrike">
                <a:solidFill>
                  <a:schemeClr val="dk1"/>
                </a:solidFill>
                <a:latin typeface="Montserrat SemiBold"/>
                <a:ea typeface="Montserrat SemiBold"/>
                <a:cs typeface="Montserrat SemiBold"/>
                <a:sym typeface="Montserrat SemiBold"/>
              </a:rPr>
              <a:t>o generando sombras que puedan dificultar </a:t>
            </a:r>
            <a:r>
              <a:rPr lang="pt-BR" sz="1200">
                <a:solidFill>
                  <a:schemeClr val="dk1"/>
                </a:solidFill>
                <a:latin typeface="Montserrat SemiBold"/>
                <a:ea typeface="Montserrat SemiBold"/>
                <a:cs typeface="Montserrat SemiBold"/>
                <a:sym typeface="Montserrat SemiBold"/>
              </a:rPr>
              <a:t>la</a:t>
            </a:r>
            <a:r>
              <a:rPr b="0" i="0" lang="pt-BR" sz="1200" u="none" cap="none" strike="noStrike">
                <a:solidFill>
                  <a:schemeClr val="dk1"/>
                </a:solidFill>
                <a:latin typeface="Montserrat SemiBold"/>
                <a:ea typeface="Montserrat SemiBold"/>
                <a:cs typeface="Montserrat SemiBold"/>
                <a:sym typeface="Montserrat SemiBold"/>
              </a:rPr>
              <a:t> lectura y escritura.</a:t>
            </a:r>
            <a:endParaRPr b="0" i="0" sz="1200" u="none" cap="none" strike="noStrike">
              <a:solidFill>
                <a:schemeClr val="dk1"/>
              </a:solidFill>
              <a:latin typeface="Montserrat SemiBold"/>
              <a:ea typeface="Montserrat SemiBold"/>
              <a:cs typeface="Montserrat SemiBold"/>
              <a:sym typeface="Montserrat SemiBold"/>
            </a:endParaRPr>
          </a:p>
          <a:p>
            <a:pPr indent="-304800" lvl="0" marL="457200" marR="0" rtl="0" algn="l">
              <a:lnSpc>
                <a:spcPct val="90000"/>
              </a:lnSpc>
              <a:spcBef>
                <a:spcPts val="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Evit</a:t>
            </a:r>
            <a:r>
              <a:rPr lang="pt-BR" sz="1200">
                <a:solidFill>
                  <a:schemeClr val="dk1"/>
                </a:solidFill>
                <a:latin typeface="Montserrat SemiBold"/>
                <a:ea typeface="Montserrat SemiBold"/>
                <a:cs typeface="Montserrat SemiBold"/>
                <a:sym typeface="Montserrat SemiBold"/>
              </a:rPr>
              <a:t>a</a:t>
            </a:r>
            <a:r>
              <a:rPr b="0" i="0" lang="pt-BR" sz="1200" u="none" cap="none" strike="noStrike">
                <a:solidFill>
                  <a:schemeClr val="dk1"/>
                </a:solidFill>
                <a:latin typeface="Montserrat SemiBold"/>
                <a:ea typeface="Montserrat SemiBold"/>
                <a:cs typeface="Montserrat SemiBold"/>
                <a:sym typeface="Montserrat SemiBold"/>
              </a:rPr>
              <a:t> la luz lateral, la luz frontal que incide sobre los ojos o la superficie que se está mirando.</a:t>
            </a:r>
            <a:endParaRPr b="0" i="0" sz="12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Montserrat SemiBold"/>
              <a:ea typeface="Montserrat SemiBold"/>
              <a:cs typeface="Montserrat SemiBold"/>
              <a:sym typeface="Montserrat SemiBold"/>
            </a:endParaRPr>
          </a:p>
        </p:txBody>
      </p:sp>
      <p:pic>
        <p:nvPicPr>
          <p:cNvPr id="204" name="Google Shape;204;p12"/>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05" name="Google Shape;205;p12"/>
          <p:cNvPicPr preferRelativeResize="0"/>
          <p:nvPr/>
        </p:nvPicPr>
        <p:blipFill rotWithShape="1">
          <a:blip r:embed="rId4">
            <a:alphaModFix/>
          </a:blip>
          <a:srcRect b="0" l="0" r="0" t="0"/>
          <a:stretch/>
        </p:blipFill>
        <p:spPr>
          <a:xfrm rot="-7109003">
            <a:off x="7670931" y="-263071"/>
            <a:ext cx="1546627" cy="1546609"/>
          </a:xfrm>
          <a:prstGeom prst="rect">
            <a:avLst/>
          </a:prstGeom>
          <a:noFill/>
          <a:ln>
            <a:noFill/>
          </a:ln>
        </p:spPr>
      </p:pic>
      <p:pic>
        <p:nvPicPr>
          <p:cNvPr id="206" name="Google Shape;206;p12"/>
          <p:cNvPicPr preferRelativeResize="0"/>
          <p:nvPr/>
        </p:nvPicPr>
        <p:blipFill rotWithShape="1">
          <a:blip r:embed="rId4">
            <a:alphaModFix/>
          </a:blip>
          <a:srcRect b="0" l="0" r="0" t="0"/>
          <a:stretch/>
        </p:blipFill>
        <p:spPr>
          <a:xfrm rot="-1551704">
            <a:off x="8630452" y="3332030"/>
            <a:ext cx="1105622" cy="1105617"/>
          </a:xfrm>
          <a:prstGeom prst="rect">
            <a:avLst/>
          </a:prstGeom>
          <a:noFill/>
          <a:ln>
            <a:noFill/>
          </a:ln>
        </p:spPr>
      </p:pic>
      <p:pic>
        <p:nvPicPr>
          <p:cNvPr id="207" name="Google Shape;207;p12"/>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208" name="Google Shape;208;p12"/>
          <p:cNvSpPr txBox="1"/>
          <p:nvPr/>
        </p:nvSpPr>
        <p:spPr>
          <a:xfrm>
            <a:off x="3272350" y="1375425"/>
            <a:ext cx="2235600" cy="44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900"/>
              <a:buFont typeface="Arial"/>
              <a:buNone/>
            </a:pPr>
            <a:r>
              <a:rPr b="0" i="0" lang="pt-BR" sz="1900" u="none" cap="none" strike="noStrike">
                <a:solidFill>
                  <a:srgbClr val="171E46"/>
                </a:solidFill>
                <a:latin typeface="Montserrat ExtraBold"/>
                <a:ea typeface="Montserrat ExtraBold"/>
                <a:cs typeface="Montserrat ExtraBold"/>
                <a:sym typeface="Montserrat ExtraBold"/>
              </a:rPr>
              <a:t>Contraste</a:t>
            </a:r>
            <a:endParaRPr b="0" i="0" sz="1500" u="none" cap="none" strike="noStrike">
              <a:solidFill>
                <a:srgbClr val="171E46"/>
              </a:solidFill>
              <a:latin typeface="Montserrat ExtraBold"/>
              <a:ea typeface="Montserrat ExtraBold"/>
              <a:cs typeface="Montserrat ExtraBold"/>
              <a:sym typeface="Montserrat ExtraBold"/>
            </a:endParaRPr>
          </a:p>
        </p:txBody>
      </p:sp>
      <p:sp>
        <p:nvSpPr>
          <p:cNvPr id="209" name="Google Shape;209;p12"/>
          <p:cNvSpPr txBox="1"/>
          <p:nvPr/>
        </p:nvSpPr>
        <p:spPr>
          <a:xfrm>
            <a:off x="2986292" y="1737675"/>
            <a:ext cx="2310000" cy="20133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90000"/>
              </a:lnSpc>
              <a:spcBef>
                <a:spcPts val="100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El aumento del contraste mejora la percepción visual. El más común es el contraste negro sobre blanco, pero pueden utilizarse otras variaciones de alto contraste para ilustrar gráficos, carteles, etc.</a:t>
            </a:r>
            <a:endParaRPr b="0" i="0" sz="1200" u="none" cap="none" strike="noStrike">
              <a:solidFill>
                <a:schemeClr val="dk1"/>
              </a:solidFill>
              <a:latin typeface="Montserrat SemiBold"/>
              <a:ea typeface="Montserrat SemiBold"/>
              <a:cs typeface="Montserrat SemiBold"/>
              <a:sym typeface="Montserrat SemiBold"/>
            </a:endParaRPr>
          </a:p>
        </p:txBody>
      </p:sp>
      <p:sp>
        <p:nvSpPr>
          <p:cNvPr id="210" name="Google Shape;210;p12"/>
          <p:cNvSpPr txBox="1"/>
          <p:nvPr/>
        </p:nvSpPr>
        <p:spPr>
          <a:xfrm>
            <a:off x="5405950" y="1375425"/>
            <a:ext cx="2235600" cy="97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900" u="none" cap="none" strike="noStrike">
                <a:solidFill>
                  <a:srgbClr val="171E46"/>
                </a:solidFill>
                <a:latin typeface="Montserrat ExtraBold"/>
                <a:ea typeface="Montserrat ExtraBold"/>
                <a:cs typeface="Montserrat ExtraBold"/>
                <a:sym typeface="Montserrat ExtraBold"/>
              </a:rPr>
              <a:t>Colores</a:t>
            </a:r>
            <a:endParaRPr b="0" i="0" sz="19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19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1900"/>
              <a:buFont typeface="Arial"/>
              <a:buNone/>
            </a:pPr>
            <a:r>
              <a:t/>
            </a:r>
            <a:endParaRPr b="0" i="0" sz="1900" u="none" cap="none" strike="noStrike">
              <a:solidFill>
                <a:srgbClr val="171E46"/>
              </a:solidFill>
              <a:latin typeface="Montserrat ExtraBold"/>
              <a:ea typeface="Montserrat ExtraBold"/>
              <a:cs typeface="Montserrat ExtraBold"/>
              <a:sym typeface="Montserrat ExtraBold"/>
            </a:endParaRPr>
          </a:p>
        </p:txBody>
      </p:sp>
      <p:sp>
        <p:nvSpPr>
          <p:cNvPr id="211" name="Google Shape;211;p12"/>
          <p:cNvSpPr txBox="1"/>
          <p:nvPr/>
        </p:nvSpPr>
        <p:spPr>
          <a:xfrm>
            <a:off x="5100924" y="1737675"/>
            <a:ext cx="1726800" cy="1476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90000"/>
              </a:lnSpc>
              <a:spcBef>
                <a:spcPts val="100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En general, los colores más fuertes se perciben más fácilmente.</a:t>
            </a:r>
            <a:endParaRPr b="0" i="0" sz="12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200"/>
              <a:buFont typeface="Arial"/>
              <a:buNone/>
            </a:pPr>
            <a:r>
              <a:t/>
            </a:r>
            <a:endParaRPr b="0" i="0" sz="1200" u="none" cap="none" strike="noStrike">
              <a:solidFill>
                <a:schemeClr val="dk1"/>
              </a:solidFill>
              <a:latin typeface="Montserrat SemiBold"/>
              <a:ea typeface="Montserrat SemiBold"/>
              <a:cs typeface="Montserrat SemiBold"/>
              <a:sym typeface="Montserrat SemiBold"/>
            </a:endParaRPr>
          </a:p>
        </p:txBody>
      </p:sp>
      <p:sp>
        <p:nvSpPr>
          <p:cNvPr id="212" name="Google Shape;212;p12"/>
          <p:cNvSpPr txBox="1"/>
          <p:nvPr/>
        </p:nvSpPr>
        <p:spPr>
          <a:xfrm>
            <a:off x="6548725" y="2042475"/>
            <a:ext cx="2235600" cy="15147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90000"/>
              </a:lnSpc>
              <a:spcBef>
                <a:spcPts val="100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Utili</a:t>
            </a:r>
            <a:r>
              <a:rPr lang="pt-BR" sz="1200">
                <a:solidFill>
                  <a:schemeClr val="dk1"/>
                </a:solidFill>
                <a:latin typeface="Montserrat SemiBold"/>
                <a:ea typeface="Montserrat SemiBold"/>
                <a:cs typeface="Montserrat SemiBold"/>
                <a:sym typeface="Montserrat SemiBold"/>
              </a:rPr>
              <a:t>za</a:t>
            </a:r>
            <a:r>
              <a:rPr b="0" i="0" lang="pt-BR" sz="1200" u="none" cap="none" strike="noStrike">
                <a:solidFill>
                  <a:schemeClr val="dk1"/>
                </a:solidFill>
                <a:latin typeface="Montserrat SemiBold"/>
                <a:ea typeface="Montserrat SemiBold"/>
                <a:cs typeface="Montserrat SemiBold"/>
                <a:sym typeface="Montserrat SemiBold"/>
              </a:rPr>
              <a:t> fuentes sans-serif que no estén condensadas. L</a:t>
            </a:r>
            <a:r>
              <a:rPr lang="pt-BR" sz="1200">
                <a:solidFill>
                  <a:schemeClr val="dk1"/>
                </a:solidFill>
                <a:latin typeface="Montserrat SemiBold"/>
                <a:ea typeface="Montserrat SemiBold"/>
                <a:cs typeface="Montserrat SemiBold"/>
                <a:sym typeface="Montserrat SemiBold"/>
              </a:rPr>
              <a:t>a</a:t>
            </a:r>
            <a:r>
              <a:rPr b="0" i="0" lang="pt-BR" sz="1200" u="none" cap="none" strike="noStrike">
                <a:solidFill>
                  <a:schemeClr val="dk1"/>
                </a:solidFill>
                <a:latin typeface="Montserrat SemiBold"/>
                <a:ea typeface="Montserrat SemiBold"/>
                <a:cs typeface="Montserrat SemiBold"/>
                <a:sym typeface="Montserrat SemiBold"/>
              </a:rPr>
              <a:t>s más adecuad</a:t>
            </a:r>
            <a:r>
              <a:rPr lang="pt-BR" sz="1200">
                <a:solidFill>
                  <a:schemeClr val="dk1"/>
                </a:solidFill>
                <a:latin typeface="Montserrat SemiBold"/>
                <a:ea typeface="Montserrat SemiBold"/>
                <a:cs typeface="Montserrat SemiBold"/>
                <a:sym typeface="Montserrat SemiBold"/>
              </a:rPr>
              <a:t>a</a:t>
            </a:r>
            <a:r>
              <a:rPr b="0" i="0" lang="pt-BR" sz="1200" u="none" cap="none" strike="noStrike">
                <a:solidFill>
                  <a:schemeClr val="dk1"/>
                </a:solidFill>
                <a:latin typeface="Montserrat SemiBold"/>
                <a:ea typeface="Montserrat SemiBold"/>
                <a:cs typeface="Montserrat SemiBold"/>
                <a:sym typeface="Montserrat SemiBold"/>
              </a:rPr>
              <a:t>s son ARIAL y VERDANA.</a:t>
            </a:r>
            <a:endParaRPr b="0" i="0" sz="1200" u="none" cap="none" strike="noStrike">
              <a:solidFill>
                <a:schemeClr val="dk1"/>
              </a:solidFill>
              <a:latin typeface="Montserrat SemiBold"/>
              <a:ea typeface="Montserrat SemiBold"/>
              <a:cs typeface="Montserrat SemiBold"/>
              <a:sym typeface="Montserrat SemiBold"/>
            </a:endParaRPr>
          </a:p>
          <a:p>
            <a:pPr indent="-304800" lvl="0" marL="457200" marR="0" rtl="0" algn="l">
              <a:lnSpc>
                <a:spcPct val="90000"/>
              </a:lnSpc>
              <a:spcBef>
                <a:spcPts val="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Opt</a:t>
            </a:r>
            <a:r>
              <a:rPr lang="pt-BR" sz="1200">
                <a:solidFill>
                  <a:schemeClr val="dk1"/>
                </a:solidFill>
                <a:latin typeface="Montserrat SemiBold"/>
                <a:ea typeface="Montserrat SemiBold"/>
                <a:cs typeface="Montserrat SemiBold"/>
                <a:sym typeface="Montserrat SemiBold"/>
              </a:rPr>
              <a:t>a</a:t>
            </a:r>
            <a:r>
              <a:rPr b="0" i="0" lang="pt-BR" sz="1200" u="none" cap="none" strike="noStrike">
                <a:solidFill>
                  <a:schemeClr val="dk1"/>
                </a:solidFill>
                <a:latin typeface="Montserrat SemiBold"/>
                <a:ea typeface="Montserrat SemiBold"/>
                <a:cs typeface="Montserrat SemiBold"/>
                <a:sym typeface="Montserrat SemiBold"/>
              </a:rPr>
              <a:t> por el tipo de letra mayúsculas</a:t>
            </a:r>
            <a:r>
              <a:rPr lang="pt-BR" sz="1200">
                <a:solidFill>
                  <a:schemeClr val="dk1"/>
                </a:solidFill>
                <a:latin typeface="Montserrat SemiBold"/>
                <a:ea typeface="Montserrat SemiBold"/>
                <a:cs typeface="Montserrat SemiBold"/>
                <a:sym typeface="Montserrat SemiBold"/>
              </a:rPr>
              <a:t>.</a:t>
            </a:r>
            <a:endParaRPr b="0" i="0" sz="1200" u="none" cap="none" strike="noStrike">
              <a:solidFill>
                <a:schemeClr val="dk1"/>
              </a:solidFill>
              <a:latin typeface="Montserrat SemiBold"/>
              <a:ea typeface="Montserrat SemiBold"/>
              <a:cs typeface="Montserrat SemiBold"/>
              <a:sym typeface="Montserrat SemiBold"/>
            </a:endParaRPr>
          </a:p>
        </p:txBody>
      </p:sp>
      <p:sp>
        <p:nvSpPr>
          <p:cNvPr id="213" name="Google Shape;213;p12"/>
          <p:cNvSpPr txBox="1"/>
          <p:nvPr/>
        </p:nvSpPr>
        <p:spPr>
          <a:xfrm>
            <a:off x="6736250" y="1299225"/>
            <a:ext cx="2429400" cy="627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pt-BR" sz="1600" u="none" cap="none" strike="noStrike">
                <a:solidFill>
                  <a:srgbClr val="171E46"/>
                </a:solidFill>
                <a:latin typeface="Montserrat ExtraBold"/>
                <a:ea typeface="Montserrat ExtraBold"/>
                <a:cs typeface="Montserrat ExtraBold"/>
                <a:sym typeface="Montserrat ExtraBold"/>
              </a:rPr>
              <a:t>Tamaño de fuentes e imágenes:</a:t>
            </a:r>
            <a:endParaRPr b="0" i="0" sz="1600" u="none" cap="none" strike="noStrike">
              <a:solidFill>
                <a:srgbClr val="171E46"/>
              </a:solidFill>
              <a:latin typeface="Montserrat ExtraBold"/>
              <a:ea typeface="Montserrat ExtraBold"/>
              <a:cs typeface="Montserrat ExtraBold"/>
              <a:sym typeface="Montserrat ExtraBold"/>
            </a:endParaRPr>
          </a:p>
        </p:txBody>
      </p:sp>
      <p:pic>
        <p:nvPicPr>
          <p:cNvPr id="214" name="Google Shape;214;p12"/>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3"/>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20" name="Google Shape;220;p13"/>
          <p:cNvSpPr txBox="1"/>
          <p:nvPr/>
        </p:nvSpPr>
        <p:spPr>
          <a:xfrm>
            <a:off x="1191000" y="308475"/>
            <a:ext cx="4941300" cy="147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Conclusión</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3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p:txBody>
      </p:sp>
      <p:sp>
        <p:nvSpPr>
          <p:cNvPr id="221" name="Google Shape;221;p13"/>
          <p:cNvSpPr txBox="1"/>
          <p:nvPr/>
        </p:nvSpPr>
        <p:spPr>
          <a:xfrm>
            <a:off x="1320650" y="1407850"/>
            <a:ext cx="63996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pt-BR" sz="1800" u="none" cap="none" strike="noStrike">
                <a:solidFill>
                  <a:schemeClr val="dk1"/>
                </a:solidFill>
                <a:latin typeface="Montserrat"/>
                <a:ea typeface="Montserrat"/>
                <a:cs typeface="Montserrat"/>
                <a:sym typeface="Montserrat"/>
              </a:rPr>
              <a:t>Es un hecho que la discapacidad visual conlleva grandes </a:t>
            </a:r>
            <a:r>
              <a:rPr lang="pt-BR" sz="1800">
                <a:solidFill>
                  <a:schemeClr val="dk1"/>
                </a:solidFill>
                <a:latin typeface="Montserrat"/>
                <a:ea typeface="Montserrat"/>
                <a:cs typeface="Montserrat"/>
                <a:sym typeface="Montserrat"/>
              </a:rPr>
              <a:t>desafíos</a:t>
            </a:r>
            <a:r>
              <a:rPr b="0" i="0" lang="pt-BR" sz="1800" u="none" cap="none" strike="noStrike">
                <a:solidFill>
                  <a:schemeClr val="dk1"/>
                </a:solidFill>
                <a:latin typeface="Montserrat"/>
                <a:ea typeface="Montserrat"/>
                <a:cs typeface="Montserrat"/>
                <a:sym typeface="Montserrat"/>
              </a:rPr>
              <a:t>, pero no todas las adversidades están relacionadas con ella. Por lo tanto, tratar al niño </a:t>
            </a:r>
            <a:r>
              <a:rPr lang="pt-BR" sz="1800">
                <a:solidFill>
                  <a:schemeClr val="dk1"/>
                </a:solidFill>
                <a:latin typeface="Montserrat"/>
                <a:ea typeface="Montserrat"/>
                <a:cs typeface="Montserrat"/>
                <a:sym typeface="Montserrat"/>
              </a:rPr>
              <a:t>con discapacidad </a:t>
            </a:r>
            <a:r>
              <a:rPr b="0" i="0" lang="pt-BR" sz="1800" u="none" cap="none" strike="noStrike">
                <a:solidFill>
                  <a:schemeClr val="dk1"/>
                </a:solidFill>
                <a:latin typeface="Montserrat"/>
                <a:ea typeface="Montserrat"/>
                <a:cs typeface="Montserrat"/>
                <a:sym typeface="Montserrat"/>
              </a:rPr>
              <a:t>con lástima, además de no ayudarle en absoluto, no cambiará las circunstancias. </a:t>
            </a:r>
            <a:endParaRPr b="0"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pt-BR" sz="1800" u="none" cap="none" strike="noStrike">
                <a:solidFill>
                  <a:schemeClr val="dk1"/>
                </a:solidFill>
                <a:latin typeface="Montserrat"/>
                <a:ea typeface="Montserrat"/>
                <a:cs typeface="Montserrat"/>
                <a:sym typeface="Montserrat"/>
              </a:rPr>
              <a:t>La mejor opción es ser proactivo en la búsqueda de conocimientos para eliminar las barreras que impiden el acceso a las oportunidades, de modo que este niño pueda desarrollarse y contribuir a la sociedad.</a:t>
            </a:r>
            <a:endParaRPr b="0" i="0" sz="1800" u="none" cap="none" strike="noStrike">
              <a:solidFill>
                <a:schemeClr val="dk1"/>
              </a:solidFill>
              <a:latin typeface="Montserrat"/>
              <a:ea typeface="Montserrat"/>
              <a:cs typeface="Montserrat"/>
              <a:sym typeface="Montserrat"/>
            </a:endParaRPr>
          </a:p>
        </p:txBody>
      </p:sp>
      <p:pic>
        <p:nvPicPr>
          <p:cNvPr id="222" name="Google Shape;222;p13"/>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23" name="Google Shape;223;p13"/>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24" name="Google Shape;224;p13"/>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25" name="Google Shape;225;p13"/>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26" name="Google Shape;226;p13"/>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4"/>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32" name="Google Shape;232;p14"/>
          <p:cNvSpPr txBox="1"/>
          <p:nvPr/>
        </p:nvSpPr>
        <p:spPr>
          <a:xfrm>
            <a:off x="1320650" y="1636450"/>
            <a:ext cx="63996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chemeClr val="dk1"/>
                </a:solidFill>
                <a:latin typeface="Montserrat"/>
                <a:ea typeface="Montserrat"/>
                <a:cs typeface="Montserrat"/>
                <a:sym typeface="Montserrat"/>
              </a:rPr>
              <a:t>Con el avance de la investigación y el aumento de los debates en torno a la inclusión, la accesibilidad y el derecho de las personas sordas, la lengua de </a:t>
            </a:r>
            <a:r>
              <a:rPr lang="pt-BR">
                <a:solidFill>
                  <a:schemeClr val="dk1"/>
                </a:solidFill>
                <a:latin typeface="Montserrat"/>
                <a:ea typeface="Montserrat"/>
                <a:cs typeface="Montserrat"/>
                <a:sym typeface="Montserrat"/>
              </a:rPr>
              <a:t>señas</a:t>
            </a:r>
            <a:r>
              <a:rPr b="0" i="0" lang="pt-BR" sz="1400" u="none" cap="none" strike="noStrike">
                <a:solidFill>
                  <a:schemeClr val="dk1"/>
                </a:solidFill>
                <a:latin typeface="Montserrat"/>
                <a:ea typeface="Montserrat"/>
                <a:cs typeface="Montserrat"/>
                <a:sym typeface="Montserrat"/>
              </a:rPr>
              <a:t>, traductores e intérpretes de </a:t>
            </a:r>
            <a:r>
              <a:rPr lang="pt-BR">
                <a:solidFill>
                  <a:schemeClr val="dk1"/>
                </a:solidFill>
                <a:latin typeface="Montserrat"/>
                <a:ea typeface="Montserrat"/>
                <a:cs typeface="Montserrat"/>
                <a:sym typeface="Montserrat"/>
              </a:rPr>
              <a:t>lengua de señas,</a:t>
            </a:r>
            <a:r>
              <a:rPr b="0" i="0" lang="pt-BR" sz="1400" u="none" cap="none" strike="noStrike">
                <a:solidFill>
                  <a:schemeClr val="dk1"/>
                </a:solidFill>
                <a:latin typeface="Montserrat"/>
                <a:ea typeface="Montserrat"/>
                <a:cs typeface="Montserrat"/>
                <a:sym typeface="Montserrat"/>
              </a:rPr>
              <a:t> han ocupado diversos espacios en la sociedad, incluidos los espacios religiosos, permitiendo entonces la creciente participación de las personas sordas en las iglesias. </a:t>
            </a:r>
            <a:endParaRPr b="0" i="0"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chemeClr val="dk1"/>
                </a:solidFill>
                <a:latin typeface="Montserrat"/>
                <a:ea typeface="Montserrat"/>
                <a:cs typeface="Montserrat"/>
                <a:sym typeface="Montserrat"/>
              </a:rPr>
              <a:t>En este contexto, surge</a:t>
            </a:r>
            <a:r>
              <a:rPr lang="pt-BR">
                <a:solidFill>
                  <a:schemeClr val="dk1"/>
                </a:solidFill>
                <a:latin typeface="Montserrat"/>
                <a:ea typeface="Montserrat"/>
                <a:cs typeface="Montserrat"/>
                <a:sym typeface="Montserrat"/>
              </a:rPr>
              <a:t> </a:t>
            </a:r>
            <a:r>
              <a:rPr b="0" i="0" lang="pt-BR" sz="1400" u="none" cap="none" strike="noStrike">
                <a:solidFill>
                  <a:schemeClr val="dk1"/>
                </a:solidFill>
                <a:latin typeface="Montserrat"/>
                <a:ea typeface="Montserrat"/>
                <a:cs typeface="Montserrat"/>
                <a:sym typeface="Montserrat"/>
              </a:rPr>
              <a:t>la necesidad de que las iglesias, institucionalmente, organicen e implementen estrategias para asegurar la participación efectiva de las personas sordas en diversas actividades y desarro</a:t>
            </a:r>
            <a:r>
              <a:rPr lang="pt-BR">
                <a:solidFill>
                  <a:schemeClr val="dk1"/>
                </a:solidFill>
                <a:latin typeface="Montserrat"/>
                <a:ea typeface="Montserrat"/>
                <a:cs typeface="Montserrat"/>
                <a:sym typeface="Montserrat"/>
              </a:rPr>
              <a:t>llen</a:t>
            </a:r>
            <a:r>
              <a:rPr b="0" i="0" lang="pt-BR" sz="1400" u="none" cap="none" strike="noStrike">
                <a:solidFill>
                  <a:schemeClr val="dk1"/>
                </a:solidFill>
                <a:latin typeface="Montserrat"/>
                <a:ea typeface="Montserrat"/>
                <a:cs typeface="Montserrat"/>
                <a:sym typeface="Montserrat"/>
              </a:rPr>
              <a:t> métodos de evangelización para alcanzar a las personas sordas con el mensaje urgente del tercer ángel.</a:t>
            </a:r>
            <a:endParaRPr b="0" i="0"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pic>
        <p:nvPicPr>
          <p:cNvPr id="233" name="Google Shape;233;p14"/>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34" name="Google Shape;234;p14"/>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35" name="Google Shape;235;p14"/>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36" name="Google Shape;236;p14"/>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237" name="Google Shape;237;p14"/>
          <p:cNvSpPr txBox="1"/>
          <p:nvPr/>
        </p:nvSpPr>
        <p:spPr>
          <a:xfrm>
            <a:off x="542550" y="388025"/>
            <a:ext cx="4941300" cy="655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0" i="0" lang="pt-BR" sz="3400" u="none" cap="none" strike="noStrike">
                <a:solidFill>
                  <a:srgbClr val="171E46"/>
                </a:solidFill>
                <a:latin typeface="Montserrat ExtraBold"/>
                <a:ea typeface="Montserrat ExtraBold"/>
                <a:cs typeface="Montserrat ExtraBold"/>
                <a:sym typeface="Montserrat ExtraBold"/>
              </a:rPr>
              <a:t>Resumen II</a:t>
            </a:r>
            <a:endParaRPr b="0" i="0" sz="3000" u="none" cap="none" strike="noStrike">
              <a:solidFill>
                <a:srgbClr val="171E46"/>
              </a:solidFill>
              <a:latin typeface="Montserrat ExtraBold"/>
              <a:ea typeface="Montserrat ExtraBold"/>
              <a:cs typeface="Montserrat ExtraBold"/>
              <a:sym typeface="Montserrat ExtraBold"/>
            </a:endParaRPr>
          </a:p>
        </p:txBody>
      </p:sp>
      <p:sp>
        <p:nvSpPr>
          <p:cNvPr id="238" name="Google Shape;238;p14"/>
          <p:cNvSpPr txBox="1"/>
          <p:nvPr/>
        </p:nvSpPr>
        <p:spPr>
          <a:xfrm>
            <a:off x="923550" y="997625"/>
            <a:ext cx="4727100" cy="1126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1" i="0" lang="pt-BR" sz="1700" u="none" cap="none" strike="noStrike">
                <a:solidFill>
                  <a:srgbClr val="171E46"/>
                </a:solidFill>
                <a:latin typeface="Montserrat"/>
                <a:ea typeface="Montserrat"/>
                <a:cs typeface="Montserrat"/>
                <a:sym typeface="Montserrat"/>
              </a:rPr>
              <a:t>ESCUELA SABATINA INFANTIL: métodos para incluir a niños sordos.</a:t>
            </a:r>
            <a:endParaRPr b="1" i="0" sz="1700" u="none" cap="none" strike="noStrike">
              <a:solidFill>
                <a:srgbClr val="171E46"/>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100"/>
              <a:buFont typeface="Arial"/>
              <a:buNone/>
            </a:pPr>
            <a:r>
              <a:t/>
            </a:r>
            <a:endParaRPr b="1" i="0" sz="1700" u="none" cap="none" strike="noStrike">
              <a:solidFill>
                <a:srgbClr val="171E46"/>
              </a:solidFill>
              <a:latin typeface="Montserrat"/>
              <a:ea typeface="Montserrat"/>
              <a:cs typeface="Montserrat"/>
              <a:sym typeface="Montserrat"/>
            </a:endParaRPr>
          </a:p>
          <a:p>
            <a:pPr indent="0" lvl="0" marL="0" marR="0" rtl="0" algn="l">
              <a:lnSpc>
                <a:spcPct val="90000"/>
              </a:lnSpc>
              <a:spcBef>
                <a:spcPts val="0"/>
              </a:spcBef>
              <a:spcAft>
                <a:spcPts val="0"/>
              </a:spcAft>
              <a:buClr>
                <a:srgbClr val="000000"/>
              </a:buClr>
              <a:buSzPts val="1700"/>
              <a:buFont typeface="Arial"/>
              <a:buNone/>
            </a:pPr>
            <a:r>
              <a:t/>
            </a:r>
            <a:endParaRPr b="1" i="0" sz="1700" u="none" cap="none" strike="noStrike">
              <a:solidFill>
                <a:srgbClr val="171E46"/>
              </a:solidFill>
              <a:latin typeface="Montserrat"/>
              <a:ea typeface="Montserrat"/>
              <a:cs typeface="Montserrat"/>
              <a:sym typeface="Montserrat"/>
            </a:endParaRPr>
          </a:p>
        </p:txBody>
      </p:sp>
      <p:pic>
        <p:nvPicPr>
          <p:cNvPr id="239" name="Google Shape;239;p14"/>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5"/>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45" name="Google Shape;245;p15"/>
          <p:cNvSpPr txBox="1"/>
          <p:nvPr/>
        </p:nvSpPr>
        <p:spPr>
          <a:xfrm>
            <a:off x="810000" y="308475"/>
            <a:ext cx="4941300" cy="1902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CONCEPTOS IMPORTANTES</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3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p:txBody>
      </p:sp>
      <p:sp>
        <p:nvSpPr>
          <p:cNvPr id="246" name="Google Shape;246;p15"/>
          <p:cNvSpPr txBox="1"/>
          <p:nvPr/>
        </p:nvSpPr>
        <p:spPr>
          <a:xfrm>
            <a:off x="1169175" y="1731450"/>
            <a:ext cx="2383800" cy="2526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1" i="0" lang="pt-BR" sz="1300" u="none" cap="none" strike="noStrike">
                <a:solidFill>
                  <a:schemeClr val="dk1"/>
                </a:solidFill>
                <a:latin typeface="Montserrat"/>
                <a:ea typeface="Montserrat"/>
                <a:cs typeface="Montserrat"/>
                <a:sym typeface="Montserrat"/>
              </a:rPr>
              <a:t>Accesibilidad comunicativa: </a:t>
            </a:r>
            <a:r>
              <a:rPr b="0" i="0" lang="pt-BR" sz="1300" u="none" cap="none" strike="noStrike">
                <a:solidFill>
                  <a:schemeClr val="dk1"/>
                </a:solidFill>
                <a:latin typeface="Montserrat Medium"/>
                <a:ea typeface="Montserrat Medium"/>
                <a:cs typeface="Montserrat Medium"/>
                <a:sym typeface="Montserrat Medium"/>
              </a:rPr>
              <a:t>ofrecer recursos, actividades y bienes culturales que promuevan la independencia y la autonomía de las personas que necesitan servicios específicos para acceder a las actividades educativas propuestas. </a:t>
            </a:r>
            <a:endParaRPr b="0" i="0" sz="13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1" i="0" sz="1300" u="none" cap="none" strike="noStrike">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800"/>
              <a:buFont typeface="Arial"/>
              <a:buNone/>
            </a:pPr>
            <a:r>
              <a:t/>
            </a:r>
            <a:endParaRPr b="1" i="0" sz="1300" u="none" cap="none" strike="noStrike">
              <a:solidFill>
                <a:schemeClr val="dk1"/>
              </a:solidFill>
              <a:latin typeface="Montserrat"/>
              <a:ea typeface="Montserrat"/>
              <a:cs typeface="Montserrat"/>
              <a:sym typeface="Montserrat"/>
            </a:endParaRPr>
          </a:p>
        </p:txBody>
      </p:sp>
      <p:pic>
        <p:nvPicPr>
          <p:cNvPr id="247" name="Google Shape;247;p15"/>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48" name="Google Shape;248;p15"/>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49" name="Google Shape;249;p15"/>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50" name="Google Shape;250;p15"/>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251" name="Google Shape;251;p15"/>
          <p:cNvSpPr txBox="1"/>
          <p:nvPr/>
        </p:nvSpPr>
        <p:spPr>
          <a:xfrm>
            <a:off x="3734725" y="1731450"/>
            <a:ext cx="18951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300" u="none" cap="none" strike="noStrike">
                <a:solidFill>
                  <a:schemeClr val="dk1"/>
                </a:solidFill>
                <a:latin typeface="Montserrat SemiBold"/>
                <a:ea typeface="Montserrat SemiBold"/>
                <a:cs typeface="Montserrat SemiBold"/>
                <a:sym typeface="Montserrat SemiBold"/>
              </a:rPr>
              <a:t>Persona con sordera (sorda): </a:t>
            </a:r>
            <a:r>
              <a:rPr b="0" i="0" lang="pt-BR" sz="1300" u="none" cap="none" strike="noStrike">
                <a:solidFill>
                  <a:schemeClr val="dk1"/>
                </a:solidFill>
                <a:latin typeface="Montserrat Medium"/>
                <a:ea typeface="Montserrat Medium"/>
                <a:cs typeface="Montserrat Medium"/>
                <a:sym typeface="Montserrat Medium"/>
              </a:rPr>
              <a:t>aquella con pérdida auditiva significativa en ambos oídos y usuaria de </a:t>
            </a:r>
            <a:r>
              <a:rPr lang="pt-BR" sz="1300">
                <a:solidFill>
                  <a:schemeClr val="dk1"/>
                </a:solidFill>
                <a:latin typeface="Montserrat Medium"/>
                <a:ea typeface="Montserrat Medium"/>
                <a:cs typeface="Montserrat Medium"/>
                <a:sym typeface="Montserrat Medium"/>
              </a:rPr>
              <a:t>Lengua de Señas.</a:t>
            </a:r>
            <a:endParaRPr b="0" i="0" sz="13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0" i="0" sz="13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0"/>
              </a:spcBef>
              <a:spcAft>
                <a:spcPts val="0"/>
              </a:spcAft>
              <a:buClr>
                <a:srgbClr val="000000"/>
              </a:buClr>
              <a:buSzPts val="1300"/>
              <a:buFont typeface="Arial"/>
              <a:buNone/>
            </a:pPr>
            <a:r>
              <a:t/>
            </a:r>
            <a:endParaRPr b="0" i="0" sz="1300" u="none" cap="none" strike="noStrike">
              <a:solidFill>
                <a:schemeClr val="dk1"/>
              </a:solidFill>
              <a:latin typeface="Montserrat SemiBold"/>
              <a:ea typeface="Montserrat SemiBold"/>
              <a:cs typeface="Montserrat SemiBold"/>
              <a:sym typeface="Montserrat SemiBold"/>
            </a:endParaRPr>
          </a:p>
        </p:txBody>
      </p:sp>
      <p:sp>
        <p:nvSpPr>
          <p:cNvPr id="252" name="Google Shape;252;p15"/>
          <p:cNvSpPr txBox="1"/>
          <p:nvPr/>
        </p:nvSpPr>
        <p:spPr>
          <a:xfrm>
            <a:off x="5811575" y="1731450"/>
            <a:ext cx="29364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300" u="none" cap="none" strike="noStrike">
                <a:solidFill>
                  <a:schemeClr val="dk1"/>
                </a:solidFill>
                <a:latin typeface="Montserrat SemiBold"/>
                <a:ea typeface="Montserrat SemiBold"/>
                <a:cs typeface="Montserrat SemiBold"/>
                <a:sym typeface="Montserrat SemiBold"/>
              </a:rPr>
              <a:t>Persona con discapacidad auditiva:</a:t>
            </a:r>
            <a:endParaRPr b="0" i="0" sz="13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0"/>
              </a:spcBef>
              <a:spcAft>
                <a:spcPts val="0"/>
              </a:spcAft>
              <a:buClr>
                <a:schemeClr val="dk1"/>
              </a:buClr>
              <a:buSzPts val="1100"/>
              <a:buFont typeface="Arial"/>
              <a:buNone/>
            </a:pPr>
            <a:r>
              <a:rPr b="0" i="0" lang="pt-BR" sz="1300" u="none" cap="none" strike="noStrike">
                <a:solidFill>
                  <a:schemeClr val="dk1"/>
                </a:solidFill>
                <a:latin typeface="Montserrat Medium"/>
                <a:ea typeface="Montserrat Medium"/>
                <a:cs typeface="Montserrat Medium"/>
                <a:sym typeface="Montserrat Medium"/>
              </a:rPr>
              <a:t>Persona con pérdida auditiva leve o moderada que utiliza la modalidad oral en </a:t>
            </a:r>
            <a:r>
              <a:rPr lang="pt-BR" sz="1300">
                <a:solidFill>
                  <a:schemeClr val="dk1"/>
                </a:solidFill>
                <a:latin typeface="Montserrat Medium"/>
                <a:ea typeface="Montserrat Medium"/>
                <a:cs typeface="Montserrat Medium"/>
                <a:sym typeface="Montserrat Medium"/>
              </a:rPr>
              <a:t>idioma español</a:t>
            </a:r>
            <a:r>
              <a:rPr b="0" i="0" lang="pt-BR" sz="1300" u="none" cap="none" strike="noStrike">
                <a:solidFill>
                  <a:schemeClr val="dk1"/>
                </a:solidFill>
                <a:latin typeface="Montserrat Medium"/>
                <a:ea typeface="Montserrat Medium"/>
                <a:cs typeface="Montserrat Medium"/>
                <a:sym typeface="Montserrat Medium"/>
              </a:rPr>
              <a:t> como principal forma de comunicación y no la Lengua de S</a:t>
            </a:r>
            <a:r>
              <a:rPr lang="pt-BR" sz="1300">
                <a:solidFill>
                  <a:schemeClr val="dk1"/>
                </a:solidFill>
                <a:latin typeface="Montserrat Medium"/>
                <a:ea typeface="Montserrat Medium"/>
                <a:cs typeface="Montserrat Medium"/>
                <a:sym typeface="Montserrat Medium"/>
              </a:rPr>
              <a:t>eñas.</a:t>
            </a:r>
            <a:endParaRPr b="0" i="0" sz="13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0" i="0" sz="13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0"/>
              </a:spcBef>
              <a:spcAft>
                <a:spcPts val="0"/>
              </a:spcAft>
              <a:buClr>
                <a:srgbClr val="000000"/>
              </a:buClr>
              <a:buSzPts val="1300"/>
              <a:buFont typeface="Arial"/>
              <a:buNone/>
            </a:pPr>
            <a:r>
              <a:t/>
            </a:r>
            <a:endParaRPr b="0" i="0" sz="1300" u="none" cap="none" strike="noStrike">
              <a:solidFill>
                <a:schemeClr val="dk1"/>
              </a:solidFill>
              <a:latin typeface="Montserrat SemiBold"/>
              <a:ea typeface="Montserrat SemiBold"/>
              <a:cs typeface="Montserrat SemiBold"/>
              <a:sym typeface="Montserrat SemiBold"/>
            </a:endParaRPr>
          </a:p>
        </p:txBody>
      </p:sp>
      <p:pic>
        <p:nvPicPr>
          <p:cNvPr id="253" name="Google Shape;253;p15"/>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16"/>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59" name="Google Shape;259;p16"/>
          <p:cNvSpPr txBox="1"/>
          <p:nvPr/>
        </p:nvSpPr>
        <p:spPr>
          <a:xfrm>
            <a:off x="516700" y="369350"/>
            <a:ext cx="55197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300"/>
              <a:buFont typeface="Arial"/>
              <a:buNone/>
            </a:pPr>
            <a:r>
              <a:rPr b="0" i="0" lang="pt-BR" sz="3300" u="none" cap="none" strike="noStrike">
                <a:solidFill>
                  <a:srgbClr val="171E46"/>
                </a:solidFill>
                <a:latin typeface="Montserrat ExtraBold"/>
                <a:ea typeface="Montserrat ExtraBold"/>
                <a:cs typeface="Montserrat ExtraBold"/>
                <a:sym typeface="Montserrat ExtraBold"/>
              </a:rPr>
              <a:t>Ministerio Adventista para Sordos</a:t>
            </a:r>
            <a:endParaRPr b="0" i="0" sz="2900" u="none" cap="none" strike="noStrike">
              <a:solidFill>
                <a:srgbClr val="171E46"/>
              </a:solidFill>
              <a:latin typeface="Montserrat ExtraBold"/>
              <a:ea typeface="Montserrat ExtraBold"/>
              <a:cs typeface="Montserrat ExtraBold"/>
              <a:sym typeface="Montserrat ExtraBold"/>
            </a:endParaRPr>
          </a:p>
        </p:txBody>
      </p:sp>
      <p:sp>
        <p:nvSpPr>
          <p:cNvPr id="260" name="Google Shape;260;p16"/>
          <p:cNvSpPr txBox="1"/>
          <p:nvPr/>
        </p:nvSpPr>
        <p:spPr>
          <a:xfrm>
            <a:off x="1405638" y="2305650"/>
            <a:ext cx="6399600" cy="1927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En el año 2008, la Conferencia General oficializó el </a:t>
            </a:r>
            <a:r>
              <a:rPr b="1" i="0" lang="pt-BR" sz="1400" u="none" cap="none" strike="noStrike">
                <a:solidFill>
                  <a:schemeClr val="dk1"/>
                </a:solidFill>
                <a:latin typeface="Montserrat"/>
                <a:ea typeface="Montserrat"/>
                <a:cs typeface="Montserrat"/>
                <a:sym typeface="Montserrat"/>
              </a:rPr>
              <a:t>Ministerio Adventista de Sordos - MAS.</a:t>
            </a:r>
            <a:endParaRPr b="1" i="0" sz="14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En los años 2019 y 2020, con la implementación del Ministerio Adventista de las Posibilidades - MAP, el MAS se vincula como uno de los siete frentes de trabajo de este ministerio.</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pic>
        <p:nvPicPr>
          <p:cNvPr id="261" name="Google Shape;261;p16"/>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62" name="Google Shape;262;p16"/>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63" name="Google Shape;263;p16"/>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64" name="Google Shape;264;p16"/>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265" name="Google Shape;265;p16"/>
          <p:cNvSpPr txBox="1"/>
          <p:nvPr/>
        </p:nvSpPr>
        <p:spPr>
          <a:xfrm>
            <a:off x="1445425" y="3274775"/>
            <a:ext cx="6036300" cy="1272300"/>
          </a:xfrm>
          <a:prstGeom prst="rect">
            <a:avLst/>
          </a:prstGeom>
          <a:noFill/>
          <a:ln>
            <a:noFill/>
          </a:ln>
        </p:spPr>
        <p:txBody>
          <a:bodyPr anchorCtr="0" anchor="t" bIns="91425" lIns="91425" spcFirstLastPara="1" rIns="91425" wrap="square" tIns="91425">
            <a:spAutoFit/>
          </a:bodyPr>
          <a:lstStyle/>
          <a:p>
            <a:pPr indent="0" lvl="0" marL="228600" marR="0" rtl="0" algn="ctr">
              <a:lnSpc>
                <a:spcPct val="100000"/>
              </a:lnSpc>
              <a:spcBef>
                <a:spcPts val="1000"/>
              </a:spcBef>
              <a:spcAft>
                <a:spcPts val="0"/>
              </a:spcAft>
              <a:buClr>
                <a:schemeClr val="dk1"/>
              </a:buClr>
              <a:buSzPts val="1100"/>
              <a:buFont typeface="Arial"/>
              <a:buNone/>
            </a:pPr>
            <a:r>
              <a:t/>
            </a:r>
            <a:endParaRPr b="1" i="0" sz="1800" u="none" cap="none" strike="noStrike">
              <a:solidFill>
                <a:schemeClr val="accent1"/>
              </a:solidFill>
              <a:latin typeface="Montserrat"/>
              <a:ea typeface="Montserrat"/>
              <a:cs typeface="Montserrat"/>
              <a:sym typeface="Montserrat"/>
            </a:endParaRPr>
          </a:p>
          <a:p>
            <a:pPr indent="0" lvl="0" marL="228600" marR="0" rtl="0" algn="ctr">
              <a:lnSpc>
                <a:spcPct val="100000"/>
              </a:lnSpc>
              <a:spcBef>
                <a:spcPts val="1000"/>
              </a:spcBef>
              <a:spcAft>
                <a:spcPts val="0"/>
              </a:spcAft>
              <a:buClr>
                <a:schemeClr val="dk1"/>
              </a:buClr>
              <a:buSzPts val="1100"/>
              <a:buFont typeface="Arial"/>
              <a:buNone/>
            </a:pPr>
            <a:r>
              <a:t/>
            </a:r>
            <a:endParaRPr b="1" i="0" sz="1800" u="none" cap="none" strike="noStrike">
              <a:solidFill>
                <a:schemeClr val="dk1"/>
              </a:solidFill>
              <a:latin typeface="Montserrat"/>
              <a:ea typeface="Montserrat"/>
              <a:cs typeface="Montserrat"/>
              <a:sym typeface="Montserrat"/>
            </a:endParaRPr>
          </a:p>
          <a:p>
            <a:pPr indent="0" lvl="0" marL="228600" marR="0" rtl="0" algn="ctr">
              <a:lnSpc>
                <a:spcPct val="100000"/>
              </a:lnSpc>
              <a:spcBef>
                <a:spcPts val="1000"/>
              </a:spcBef>
              <a:spcAft>
                <a:spcPts val="0"/>
              </a:spcAft>
              <a:buClr>
                <a:srgbClr val="000000"/>
              </a:buClr>
              <a:buSzPts val="1800"/>
              <a:buFont typeface="Arial"/>
              <a:buNone/>
            </a:pPr>
            <a:r>
              <a:t/>
            </a:r>
            <a:endParaRPr b="1" i="0" sz="1800" u="none" cap="none" strike="noStrike">
              <a:solidFill>
                <a:schemeClr val="dk1"/>
              </a:solidFill>
              <a:latin typeface="Montserrat"/>
              <a:ea typeface="Montserrat"/>
              <a:cs typeface="Montserrat"/>
              <a:sym typeface="Montserrat"/>
            </a:endParaRPr>
          </a:p>
        </p:txBody>
      </p:sp>
      <p:pic>
        <p:nvPicPr>
          <p:cNvPr id="266" name="Google Shape;266;p16"/>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7"/>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72" name="Google Shape;272;p17"/>
          <p:cNvSpPr txBox="1"/>
          <p:nvPr/>
        </p:nvSpPr>
        <p:spPr>
          <a:xfrm>
            <a:off x="745300" y="369350"/>
            <a:ext cx="6399600" cy="2013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300" u="none" cap="none" strike="noStrike">
                <a:solidFill>
                  <a:srgbClr val="171E46"/>
                </a:solidFill>
                <a:latin typeface="Montserrat ExtraBold"/>
                <a:ea typeface="Montserrat ExtraBold"/>
                <a:cs typeface="Montserrat ExtraBold"/>
                <a:sym typeface="Montserrat ExtraBold"/>
              </a:rPr>
              <a:t>LA ESCUELA SABÁTICA PARA NIÑOS SORDOS</a:t>
            </a:r>
            <a:endParaRPr b="0" i="0" sz="33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33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3300"/>
              <a:buFont typeface="Arial"/>
              <a:buNone/>
            </a:pPr>
            <a:r>
              <a:t/>
            </a:r>
            <a:endParaRPr b="0" i="0" sz="3300" u="none" cap="none" strike="noStrike">
              <a:solidFill>
                <a:srgbClr val="171E46"/>
              </a:solidFill>
              <a:latin typeface="Montserrat ExtraBold"/>
              <a:ea typeface="Montserrat ExtraBold"/>
              <a:cs typeface="Montserrat ExtraBold"/>
              <a:sym typeface="Montserrat ExtraBold"/>
            </a:endParaRPr>
          </a:p>
        </p:txBody>
      </p:sp>
      <p:sp>
        <p:nvSpPr>
          <p:cNvPr id="273" name="Google Shape;273;p17"/>
          <p:cNvSpPr txBox="1"/>
          <p:nvPr/>
        </p:nvSpPr>
        <p:spPr>
          <a:xfrm>
            <a:off x="3387100" y="1728850"/>
            <a:ext cx="4412100" cy="2927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800" u="none" cap="none" strike="noStrike">
                <a:solidFill>
                  <a:schemeClr val="dk1"/>
                </a:solidFill>
                <a:latin typeface="Montserrat"/>
                <a:ea typeface="Montserrat"/>
                <a:cs typeface="Montserrat"/>
                <a:sym typeface="Montserrat"/>
              </a:rPr>
              <a:t>Cuando se trata de materiales producidos en lengua de s</a:t>
            </a:r>
            <a:r>
              <a:rPr lang="pt-BR" sz="1800">
                <a:solidFill>
                  <a:schemeClr val="dk1"/>
                </a:solidFill>
                <a:latin typeface="Montserrat"/>
                <a:ea typeface="Montserrat"/>
                <a:cs typeface="Montserrat"/>
                <a:sym typeface="Montserrat"/>
              </a:rPr>
              <a:t>eñas</a:t>
            </a:r>
            <a:r>
              <a:rPr b="0" i="0" lang="pt-BR" sz="1800" u="none" cap="none" strike="noStrike">
                <a:solidFill>
                  <a:schemeClr val="dk1"/>
                </a:solidFill>
                <a:latin typeface="Montserrat"/>
                <a:ea typeface="Montserrat"/>
                <a:cs typeface="Montserrat"/>
                <a:sym typeface="Montserrat"/>
              </a:rPr>
              <a:t> para niños sordos, </a:t>
            </a:r>
            <a:r>
              <a:rPr lang="pt-BR" sz="1800">
                <a:solidFill>
                  <a:schemeClr val="dk1"/>
                </a:solidFill>
                <a:latin typeface="Montserrat"/>
                <a:ea typeface="Montserrat"/>
                <a:cs typeface="Montserrat"/>
                <a:sym typeface="Montserrat"/>
              </a:rPr>
              <a:t>encontramos que estas</a:t>
            </a:r>
            <a:r>
              <a:rPr b="0" i="0" lang="pt-BR" sz="1800" u="none" cap="none" strike="noStrike">
                <a:solidFill>
                  <a:schemeClr val="dk1"/>
                </a:solidFill>
                <a:latin typeface="Montserrat"/>
                <a:ea typeface="Montserrat"/>
                <a:cs typeface="Montserrat"/>
                <a:sym typeface="Montserrat"/>
              </a:rPr>
              <a:t> producciones son escasas. Sin embargo, los profesores pueden aplicar algunas </a:t>
            </a:r>
            <a:r>
              <a:rPr lang="pt-BR" sz="1800">
                <a:solidFill>
                  <a:schemeClr val="dk1"/>
                </a:solidFill>
                <a:latin typeface="Montserrat"/>
                <a:ea typeface="Montserrat"/>
                <a:cs typeface="Montserrat"/>
                <a:sym typeface="Montserrat"/>
              </a:rPr>
              <a:t>estratégias</a:t>
            </a:r>
            <a:r>
              <a:rPr b="0" i="0" lang="pt-BR" sz="1800" u="none" cap="none" strike="noStrike">
                <a:solidFill>
                  <a:schemeClr val="dk1"/>
                </a:solidFill>
                <a:latin typeface="Montserrat"/>
                <a:ea typeface="Montserrat"/>
                <a:cs typeface="Montserrat"/>
                <a:sym typeface="Montserrat"/>
              </a:rPr>
              <a:t> y/o métodos para incluir a los niños sordos en la Escuela Sabática y minimizar las barreras.</a:t>
            </a:r>
            <a:endParaRPr b="0" i="0" sz="1800" u="none" cap="none" strike="noStrike">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100"/>
              <a:buFont typeface="Arial"/>
              <a:buNone/>
            </a:pPr>
            <a:r>
              <a:t/>
            </a:r>
            <a:endParaRPr b="0" i="0" sz="1800" u="none" cap="none" strike="noStrike">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800"/>
              <a:buFont typeface="Arial"/>
              <a:buNone/>
            </a:pPr>
            <a:r>
              <a:t/>
            </a:r>
            <a:endParaRPr b="0" i="0" sz="1800" u="none" cap="none" strike="noStrike">
              <a:solidFill>
                <a:schemeClr val="dk1"/>
              </a:solidFill>
              <a:latin typeface="Montserrat"/>
              <a:ea typeface="Montserrat"/>
              <a:cs typeface="Montserrat"/>
              <a:sym typeface="Montserrat"/>
            </a:endParaRPr>
          </a:p>
        </p:txBody>
      </p:sp>
      <p:pic>
        <p:nvPicPr>
          <p:cNvPr id="274" name="Google Shape;274;p17"/>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75" name="Google Shape;275;p17"/>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76" name="Google Shape;276;p17"/>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77" name="Google Shape;277;p17"/>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78" name="Google Shape;278;p17"/>
          <p:cNvPicPr preferRelativeResize="0"/>
          <p:nvPr/>
        </p:nvPicPr>
        <p:blipFill rotWithShape="1">
          <a:blip r:embed="rId5">
            <a:alphaModFix/>
          </a:blip>
          <a:srcRect b="0" l="0" r="0" t="0"/>
          <a:stretch/>
        </p:blipFill>
        <p:spPr>
          <a:xfrm>
            <a:off x="-1143000" y="1837125"/>
            <a:ext cx="4951449" cy="3306375"/>
          </a:xfrm>
          <a:prstGeom prst="rect">
            <a:avLst/>
          </a:prstGeom>
          <a:noFill/>
          <a:ln>
            <a:noFill/>
          </a:ln>
        </p:spPr>
      </p:pic>
      <p:pic>
        <p:nvPicPr>
          <p:cNvPr id="279" name="Google Shape;279;p17"/>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8"/>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285" name="Google Shape;285;p18"/>
          <p:cNvSpPr txBox="1"/>
          <p:nvPr/>
        </p:nvSpPr>
        <p:spPr>
          <a:xfrm>
            <a:off x="669100" y="369350"/>
            <a:ext cx="4941300" cy="2636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5900" u="none" cap="none" strike="noStrike">
                <a:solidFill>
                  <a:srgbClr val="171E46"/>
                </a:solidFill>
                <a:latin typeface="Montserrat ExtraBold"/>
                <a:ea typeface="Montserrat ExtraBold"/>
                <a:cs typeface="Montserrat ExtraBold"/>
                <a:sym typeface="Montserrat ExtraBold"/>
              </a:rPr>
              <a:t>¡Atención!</a:t>
            </a:r>
            <a:endParaRPr b="0" i="0" sz="59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59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5900"/>
              <a:buFont typeface="Arial"/>
              <a:buNone/>
            </a:pPr>
            <a:r>
              <a:t/>
            </a:r>
            <a:endParaRPr b="0" i="0" sz="5900" u="none" cap="none" strike="noStrike">
              <a:solidFill>
                <a:srgbClr val="171E46"/>
              </a:solidFill>
              <a:latin typeface="Montserrat ExtraBold"/>
              <a:ea typeface="Montserrat ExtraBold"/>
              <a:cs typeface="Montserrat ExtraBold"/>
              <a:sym typeface="Montserrat ExtraBold"/>
            </a:endParaRPr>
          </a:p>
        </p:txBody>
      </p:sp>
      <p:sp>
        <p:nvSpPr>
          <p:cNvPr id="286" name="Google Shape;286;p18"/>
          <p:cNvSpPr txBox="1"/>
          <p:nvPr/>
        </p:nvSpPr>
        <p:spPr>
          <a:xfrm>
            <a:off x="1234525" y="1423400"/>
            <a:ext cx="3638400" cy="3765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2000" u="none" cap="none" strike="noStrike">
                <a:solidFill>
                  <a:schemeClr val="dk1"/>
                </a:solidFill>
                <a:latin typeface="Montserrat"/>
                <a:ea typeface="Montserrat"/>
                <a:cs typeface="Montserrat"/>
                <a:sym typeface="Montserrat"/>
              </a:rPr>
              <a:t>Es de fundamental importancia que los profesores obtengan información sobre el grado de autonomía del niño para realizar la actividad, la posibilidad o no de mediación de familiares y la existencia o no de los recursos necesarios.</a:t>
            </a:r>
            <a:endParaRPr b="0" i="0" sz="20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100"/>
              <a:buFont typeface="Arial"/>
              <a:buNone/>
            </a:pPr>
            <a:r>
              <a:t/>
            </a:r>
            <a:endParaRPr b="0" i="0" sz="20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p:txBody>
      </p:sp>
      <p:pic>
        <p:nvPicPr>
          <p:cNvPr id="287" name="Google Shape;287;p18"/>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288" name="Google Shape;288;p18"/>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289" name="Google Shape;289;p18"/>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290" name="Google Shape;290;p18"/>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291" name="Google Shape;291;p18"/>
          <p:cNvPicPr preferRelativeResize="0"/>
          <p:nvPr/>
        </p:nvPicPr>
        <p:blipFill rotWithShape="1">
          <a:blip r:embed="rId5">
            <a:alphaModFix/>
          </a:blip>
          <a:srcRect b="0" l="0" r="0" t="0"/>
          <a:stretch/>
        </p:blipFill>
        <p:spPr>
          <a:xfrm>
            <a:off x="3349525" y="1147500"/>
            <a:ext cx="5984226" cy="3996000"/>
          </a:xfrm>
          <a:prstGeom prst="rect">
            <a:avLst/>
          </a:prstGeom>
          <a:noFill/>
          <a:ln>
            <a:noFill/>
          </a:ln>
        </p:spPr>
      </p:pic>
      <p:pic>
        <p:nvPicPr>
          <p:cNvPr id="292" name="Google Shape;292;p18"/>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19"/>
          <p:cNvPicPr preferRelativeResize="0"/>
          <p:nvPr/>
        </p:nvPicPr>
        <p:blipFill rotWithShape="1">
          <a:blip r:embed="rId3">
            <a:alphaModFix/>
          </a:blip>
          <a:srcRect b="0" l="0" r="0" t="0"/>
          <a:stretch/>
        </p:blipFill>
        <p:spPr>
          <a:xfrm>
            <a:off x="0" y="0"/>
            <a:ext cx="9143997" cy="5143490"/>
          </a:xfrm>
          <a:prstGeom prst="rect">
            <a:avLst/>
          </a:prstGeom>
          <a:noFill/>
          <a:ln>
            <a:noFill/>
          </a:ln>
        </p:spPr>
      </p:pic>
      <p:pic>
        <p:nvPicPr>
          <p:cNvPr id="298" name="Google Shape;298;p19"/>
          <p:cNvPicPr preferRelativeResize="0"/>
          <p:nvPr/>
        </p:nvPicPr>
        <p:blipFill rotWithShape="1">
          <a:blip r:embed="rId4">
            <a:alphaModFix/>
          </a:blip>
          <a:srcRect b="0" l="0" r="0" t="0"/>
          <a:stretch/>
        </p:blipFill>
        <p:spPr>
          <a:xfrm rot="6915315">
            <a:off x="1317104" y="2100079"/>
            <a:ext cx="2326654" cy="2326625"/>
          </a:xfrm>
          <a:prstGeom prst="rect">
            <a:avLst/>
          </a:prstGeom>
          <a:noFill/>
          <a:ln>
            <a:noFill/>
          </a:ln>
        </p:spPr>
      </p:pic>
      <p:sp>
        <p:nvSpPr>
          <p:cNvPr id="299" name="Google Shape;299;p19"/>
          <p:cNvSpPr txBox="1"/>
          <p:nvPr/>
        </p:nvSpPr>
        <p:spPr>
          <a:xfrm>
            <a:off x="1191575" y="379900"/>
            <a:ext cx="62265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000"/>
              <a:buFont typeface="Arial"/>
              <a:buNone/>
            </a:pPr>
            <a:r>
              <a:rPr b="0" i="0" lang="pt-BR" sz="2000" u="none" cap="none" strike="noStrike">
                <a:solidFill>
                  <a:schemeClr val="dk1"/>
                </a:solidFill>
                <a:latin typeface="Montserrat"/>
                <a:ea typeface="Montserrat"/>
                <a:cs typeface="Montserrat"/>
                <a:sym typeface="Montserrat"/>
              </a:rPr>
              <a:t>El maestro de la Escuela Sabática infantil debe adoptar métodos e iniciativas para incluir a los niños sordos, desde la recepción cuando el niño llega, así como en las actividades que se realizan durante la</a:t>
            </a:r>
            <a:endParaRPr b="0" i="0" sz="2000" u="none" cap="none" strike="noStrike">
              <a:solidFill>
                <a:schemeClr val="dk1"/>
              </a:solidFill>
              <a:latin typeface="Montserrat"/>
              <a:ea typeface="Montserrat"/>
              <a:cs typeface="Montserrat"/>
              <a:sym typeface="Montserrat"/>
            </a:endParaRPr>
          </a:p>
        </p:txBody>
      </p:sp>
      <p:pic>
        <p:nvPicPr>
          <p:cNvPr id="300" name="Google Shape;300;p19"/>
          <p:cNvPicPr preferRelativeResize="0"/>
          <p:nvPr/>
        </p:nvPicPr>
        <p:blipFill rotWithShape="1">
          <a:blip r:embed="rId4">
            <a:alphaModFix/>
          </a:blip>
          <a:srcRect b="0" l="0" r="0" t="0"/>
          <a:stretch/>
        </p:blipFill>
        <p:spPr>
          <a:xfrm rot="-3808112">
            <a:off x="-539830" y="2686674"/>
            <a:ext cx="1929657" cy="1929632"/>
          </a:xfrm>
          <a:prstGeom prst="rect">
            <a:avLst/>
          </a:prstGeom>
          <a:noFill/>
          <a:ln>
            <a:noFill/>
          </a:ln>
        </p:spPr>
      </p:pic>
      <p:pic>
        <p:nvPicPr>
          <p:cNvPr id="301" name="Google Shape;301;p19"/>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02" name="Google Shape;302;p19"/>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03" name="Google Shape;303;p19"/>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304" name="Google Shape;304;p19"/>
          <p:cNvSpPr txBox="1"/>
          <p:nvPr/>
        </p:nvSpPr>
        <p:spPr>
          <a:xfrm>
            <a:off x="3602775" y="1479725"/>
            <a:ext cx="5017800" cy="2103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2000" u="none" cap="none" strike="noStrike">
                <a:solidFill>
                  <a:schemeClr val="dk1"/>
                </a:solidFill>
                <a:latin typeface="Montserrat"/>
                <a:ea typeface="Montserrat"/>
                <a:cs typeface="Montserrat"/>
                <a:sym typeface="Montserrat"/>
              </a:rPr>
              <a:t>Escuela Sabática. Estas actitudes son muy importantes para dar a los niños sordos un sentimiento de pertenencia a la comunidad religiosa.</a:t>
            </a:r>
            <a:endParaRPr b="0" i="0" sz="2000" u="none" cap="none" strike="noStrike">
              <a:solidFill>
                <a:schemeClr val="dk1"/>
              </a:solidFill>
              <a:latin typeface="Montserrat"/>
              <a:ea typeface="Montserrat"/>
              <a:cs typeface="Montserrat"/>
              <a:sym typeface="Montserrat"/>
            </a:endParaRPr>
          </a:p>
          <a:p>
            <a:pPr indent="0" lvl="0" marL="0" marR="0" rtl="0" algn="r">
              <a:lnSpc>
                <a:spcPct val="90000"/>
              </a:lnSpc>
              <a:spcBef>
                <a:spcPts val="1000"/>
              </a:spcBef>
              <a:spcAft>
                <a:spcPts val="0"/>
              </a:spcAft>
              <a:buClr>
                <a:schemeClr val="dk1"/>
              </a:buClr>
              <a:buSzPts val="1100"/>
              <a:buFont typeface="Arial"/>
              <a:buNone/>
            </a:pPr>
            <a:r>
              <a:t/>
            </a:r>
            <a:endParaRPr b="0" i="0" sz="2000" u="none" cap="none" strike="noStrike">
              <a:solidFill>
                <a:schemeClr val="dk1"/>
              </a:solidFill>
              <a:latin typeface="Montserrat"/>
              <a:ea typeface="Montserrat"/>
              <a:cs typeface="Montserrat"/>
              <a:sym typeface="Montserrat"/>
            </a:endParaRPr>
          </a:p>
          <a:p>
            <a:pPr indent="0" lvl="0" marL="0" marR="0" rtl="0" algn="r">
              <a:lnSpc>
                <a:spcPct val="90000"/>
              </a:lnSpc>
              <a:spcBef>
                <a:spcPts val="100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p:txBody>
      </p:sp>
      <p:pic>
        <p:nvPicPr>
          <p:cNvPr id="305" name="Google Shape;305;p19"/>
          <p:cNvPicPr preferRelativeResize="0"/>
          <p:nvPr/>
        </p:nvPicPr>
        <p:blipFill rotWithShape="1">
          <a:blip r:embed="rId5">
            <a:alphaModFix/>
          </a:blip>
          <a:srcRect b="0" l="19139" r="0" t="0"/>
          <a:stretch/>
        </p:blipFill>
        <p:spPr>
          <a:xfrm>
            <a:off x="-148600" y="1554725"/>
            <a:ext cx="4507225" cy="3722125"/>
          </a:xfrm>
          <a:prstGeom prst="rect">
            <a:avLst/>
          </a:prstGeom>
          <a:noFill/>
          <a:ln>
            <a:noFill/>
          </a:ln>
        </p:spPr>
      </p:pic>
      <p:pic>
        <p:nvPicPr>
          <p:cNvPr id="306" name="Google Shape;306;p19"/>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61" name="Google Shape;61;p2"/>
          <p:cNvSpPr txBox="1"/>
          <p:nvPr/>
        </p:nvSpPr>
        <p:spPr>
          <a:xfrm>
            <a:off x="542550" y="388025"/>
            <a:ext cx="4941300" cy="655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400"/>
              <a:buFont typeface="Arial"/>
              <a:buNone/>
            </a:pPr>
            <a:r>
              <a:rPr b="0" i="0" lang="pt-BR" sz="3400" u="none" cap="none" strike="noStrike">
                <a:solidFill>
                  <a:srgbClr val="171E46"/>
                </a:solidFill>
                <a:latin typeface="Montserrat ExtraBold"/>
                <a:ea typeface="Montserrat ExtraBold"/>
                <a:cs typeface="Montserrat ExtraBold"/>
                <a:sym typeface="Montserrat ExtraBold"/>
              </a:rPr>
              <a:t>Resumen I</a:t>
            </a:r>
            <a:endParaRPr b="0" i="0" sz="3000" u="none" cap="none" strike="noStrike">
              <a:solidFill>
                <a:srgbClr val="171E46"/>
              </a:solidFill>
              <a:latin typeface="Montserrat ExtraBold"/>
              <a:ea typeface="Montserrat ExtraBold"/>
              <a:cs typeface="Montserrat ExtraBold"/>
              <a:sym typeface="Montserrat ExtraBold"/>
            </a:endParaRPr>
          </a:p>
        </p:txBody>
      </p:sp>
      <p:sp>
        <p:nvSpPr>
          <p:cNvPr id="62" name="Google Shape;62;p2"/>
          <p:cNvSpPr txBox="1"/>
          <p:nvPr/>
        </p:nvSpPr>
        <p:spPr>
          <a:xfrm>
            <a:off x="1372200" y="1097225"/>
            <a:ext cx="6399600" cy="1217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lang="pt-BR">
                <a:solidFill>
                  <a:schemeClr val="dk1"/>
                </a:solidFill>
                <a:latin typeface="Montserrat SemiBold"/>
                <a:ea typeface="Montserrat SemiBold"/>
                <a:cs typeface="Montserrat SemiBold"/>
                <a:sym typeface="Montserrat SemiBold"/>
              </a:rPr>
              <a:t>LA PERSONA CON DISCAPACIDAD VISUAL:</a:t>
            </a:r>
            <a:r>
              <a:rPr b="0" i="0" lang="pt-BR" sz="1400" u="none" cap="none" strike="noStrike">
                <a:solidFill>
                  <a:schemeClr val="dk1"/>
                </a:solidFill>
                <a:latin typeface="Montserrat SemiBold"/>
                <a:ea typeface="Montserrat SemiBold"/>
                <a:cs typeface="Montserrat SemiBold"/>
                <a:sym typeface="Montserrat SemiBold"/>
              </a:rPr>
              <a:t> </a:t>
            </a:r>
            <a:r>
              <a:rPr lang="pt-BR">
                <a:solidFill>
                  <a:schemeClr val="dk1"/>
                </a:solidFill>
                <a:latin typeface="Montserrat SemiBold"/>
                <a:ea typeface="Montserrat SemiBold"/>
                <a:cs typeface="Montserrat SemiBold"/>
                <a:sym typeface="Montserrat SemiBold"/>
              </a:rPr>
              <a:t>La importancia de la convivencia, de las técnicas y de los recursos auxiliares.</a:t>
            </a:r>
            <a:endParaRPr b="0" i="0" sz="14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63" name="Google Shape;63;p2"/>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64" name="Google Shape;64;p2"/>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65" name="Google Shape;65;p2"/>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66" name="Google Shape;66;p2"/>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67" name="Google Shape;67;p2"/>
          <p:cNvSpPr/>
          <p:nvPr/>
        </p:nvSpPr>
        <p:spPr>
          <a:xfrm>
            <a:off x="1616150" y="1918500"/>
            <a:ext cx="2603700" cy="1306500"/>
          </a:xfrm>
          <a:prstGeom prst="roundRect">
            <a:avLst>
              <a:gd fmla="val 34334" name="adj"/>
            </a:avLst>
          </a:prstGeom>
          <a:gradFill>
            <a:gsLst>
              <a:gs pos="0">
                <a:srgbClr val="1077D2"/>
              </a:gs>
              <a:gs pos="100000">
                <a:srgbClr val="093153"/>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
          <p:cNvSpPr txBox="1"/>
          <p:nvPr/>
        </p:nvSpPr>
        <p:spPr>
          <a:xfrm>
            <a:off x="1119500" y="2151800"/>
            <a:ext cx="3597000" cy="160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pt-BR" sz="2300" u="none" cap="none" strike="noStrike">
                <a:solidFill>
                  <a:schemeClr val="lt1"/>
                </a:solidFill>
                <a:latin typeface="Montserrat Black"/>
                <a:ea typeface="Montserrat Black"/>
                <a:cs typeface="Montserrat Black"/>
                <a:sym typeface="Montserrat Black"/>
              </a:rPr>
              <a:t>Discapacidad</a:t>
            </a:r>
            <a:endParaRPr b="0" i="0" sz="23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chemeClr val="dk1"/>
              </a:buClr>
              <a:buSzPts val="1100"/>
              <a:buFont typeface="Arial"/>
              <a:buNone/>
            </a:pPr>
            <a:r>
              <a:rPr b="0" i="0" lang="pt-BR" sz="2300" u="none" cap="none" strike="noStrike">
                <a:solidFill>
                  <a:schemeClr val="lt1"/>
                </a:solidFill>
                <a:latin typeface="Montserrat Black"/>
                <a:ea typeface="Montserrat Black"/>
                <a:cs typeface="Montserrat Black"/>
                <a:sym typeface="Montserrat Black"/>
              </a:rPr>
              <a:t>Visual</a:t>
            </a:r>
            <a:endParaRPr b="0" i="0" sz="23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chemeClr val="dk1"/>
              </a:buClr>
              <a:buSzPts val="1100"/>
              <a:buFont typeface="Arial"/>
              <a:buNone/>
            </a:pPr>
            <a:r>
              <a:t/>
            </a:r>
            <a:endParaRPr b="0" i="0" sz="2300" u="none" cap="none" strike="noStrike">
              <a:solidFill>
                <a:schemeClr val="lt1"/>
              </a:solidFill>
              <a:latin typeface="Montserrat Black"/>
              <a:ea typeface="Montserrat Black"/>
              <a:cs typeface="Montserrat Black"/>
              <a:sym typeface="Montserrat Black"/>
            </a:endParaRPr>
          </a:p>
          <a:p>
            <a:pPr indent="0" lvl="0" marL="0" marR="0" rtl="0" algn="ctr">
              <a:lnSpc>
                <a:spcPct val="100000"/>
              </a:lnSpc>
              <a:spcBef>
                <a:spcPts val="0"/>
              </a:spcBef>
              <a:spcAft>
                <a:spcPts val="0"/>
              </a:spcAft>
              <a:buClr>
                <a:srgbClr val="000000"/>
              </a:buClr>
              <a:buSzPts val="2300"/>
              <a:buFont typeface="Arial"/>
              <a:buNone/>
            </a:pPr>
            <a:r>
              <a:t/>
            </a:r>
            <a:endParaRPr b="0" i="0" sz="2300" u="none" cap="none" strike="noStrike">
              <a:solidFill>
                <a:schemeClr val="lt1"/>
              </a:solidFill>
              <a:latin typeface="Montserrat Black"/>
              <a:ea typeface="Montserrat Black"/>
              <a:cs typeface="Montserrat Black"/>
              <a:sym typeface="Montserrat Black"/>
            </a:endParaRPr>
          </a:p>
        </p:txBody>
      </p:sp>
      <p:sp>
        <p:nvSpPr>
          <p:cNvPr id="69" name="Google Shape;69;p2"/>
          <p:cNvSpPr txBox="1"/>
          <p:nvPr/>
        </p:nvSpPr>
        <p:spPr>
          <a:xfrm>
            <a:off x="4219850" y="2089300"/>
            <a:ext cx="23937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pt-BR" sz="1800" u="none" cap="none" strike="noStrike">
                <a:solidFill>
                  <a:srgbClr val="171E46"/>
                </a:solidFill>
                <a:latin typeface="Montserrat"/>
                <a:ea typeface="Montserrat"/>
                <a:cs typeface="Montserrat"/>
                <a:sym typeface="Montserrat"/>
              </a:rPr>
              <a:t>¿Enfermedad?</a:t>
            </a:r>
            <a:endParaRPr b="1" i="0" sz="1800" u="none" cap="none" strike="noStrike">
              <a:solidFill>
                <a:srgbClr val="171E46"/>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pt-BR" sz="1800" u="none" cap="none" strike="noStrike">
                <a:solidFill>
                  <a:srgbClr val="171E46"/>
                </a:solidFill>
                <a:latin typeface="Montserrat"/>
                <a:ea typeface="Montserrat"/>
                <a:cs typeface="Montserrat"/>
                <a:sym typeface="Montserrat"/>
              </a:rPr>
              <a:t>¿Imposibles?</a:t>
            </a:r>
            <a:endParaRPr b="1" i="0" sz="1800" u="none" cap="none" strike="noStrike">
              <a:solidFill>
                <a:srgbClr val="171E46"/>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1" i="0" lang="pt-BR" sz="1800" u="none" cap="none" strike="noStrike">
                <a:solidFill>
                  <a:srgbClr val="171E46"/>
                </a:solidFill>
                <a:latin typeface="Montserrat"/>
                <a:ea typeface="Montserrat"/>
                <a:cs typeface="Montserrat"/>
                <a:sym typeface="Montserrat"/>
              </a:rPr>
              <a:t>¿Limitaciones?</a:t>
            </a:r>
            <a:endParaRPr b="1" i="0" sz="1800" u="none" cap="none" strike="noStrike">
              <a:solidFill>
                <a:srgbClr val="171E46"/>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rgbClr val="171E46"/>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171E46"/>
              </a:solidFill>
              <a:latin typeface="Montserrat"/>
              <a:ea typeface="Montserrat"/>
              <a:cs typeface="Montserrat"/>
              <a:sym typeface="Montserrat"/>
            </a:endParaRPr>
          </a:p>
        </p:txBody>
      </p:sp>
      <p:sp>
        <p:nvSpPr>
          <p:cNvPr id="70" name="Google Shape;70;p2"/>
          <p:cNvSpPr txBox="1"/>
          <p:nvPr/>
        </p:nvSpPr>
        <p:spPr>
          <a:xfrm>
            <a:off x="1320650" y="3524475"/>
            <a:ext cx="6793200" cy="766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1400"/>
              <a:buFont typeface="Arial"/>
              <a:buNone/>
            </a:pPr>
            <a:r>
              <a:rPr lang="pt-BR">
                <a:solidFill>
                  <a:schemeClr val="dk1"/>
                </a:solidFill>
                <a:latin typeface="Montserrat SemiBold"/>
                <a:ea typeface="Montserrat SemiBold"/>
                <a:cs typeface="Montserrat SemiBold"/>
                <a:sym typeface="Montserrat SemiBold"/>
              </a:rPr>
              <a:t>Se necesita una mirada más completa hacia las personas como seres humanos antes de centrar toda la atención en un solo aspecto de esta vida que es tan interesante y valioso como cualquier otro.</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71" name="Google Shape;71;p2"/>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0"/>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12" name="Google Shape;312;p20"/>
          <p:cNvSpPr txBox="1"/>
          <p:nvPr/>
        </p:nvSpPr>
        <p:spPr>
          <a:xfrm>
            <a:off x="886575" y="585100"/>
            <a:ext cx="6684300" cy="2221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800"/>
              <a:buFont typeface="Times New Roman"/>
              <a:buNone/>
            </a:pPr>
            <a:r>
              <a:rPr b="0" i="0" lang="pt-BR" sz="2100" u="none" cap="none" strike="noStrike">
                <a:solidFill>
                  <a:srgbClr val="171E46"/>
                </a:solidFill>
                <a:latin typeface="Montserrat SemiBold"/>
                <a:ea typeface="Montserrat SemiBold"/>
                <a:cs typeface="Montserrat SemiBold"/>
                <a:sym typeface="Montserrat SemiBold"/>
              </a:rPr>
              <a:t>Lo ideal sería que todo el material de Escuela Sabática utilizado por los profesores se tradujera a</a:t>
            </a:r>
            <a:r>
              <a:rPr lang="pt-BR" sz="2100">
                <a:solidFill>
                  <a:srgbClr val="171E46"/>
                </a:solidFill>
                <a:latin typeface="Montserrat SemiBold"/>
                <a:ea typeface="Montserrat SemiBold"/>
                <a:cs typeface="Montserrat SemiBold"/>
                <a:sym typeface="Montserrat SemiBold"/>
              </a:rPr>
              <a:t> Lengua de señas</a:t>
            </a:r>
            <a:r>
              <a:rPr b="0" i="0" lang="pt-BR" sz="2100" u="none" cap="none" strike="noStrike">
                <a:solidFill>
                  <a:srgbClr val="171E46"/>
                </a:solidFill>
                <a:latin typeface="Montserrat SemiBold"/>
                <a:ea typeface="Montserrat SemiBold"/>
                <a:cs typeface="Montserrat SemiBold"/>
                <a:sym typeface="Montserrat SemiBold"/>
              </a:rPr>
              <a:t> - mediante traducción humana (intérpretes) o, como último recurso, traducción automática mediante apps</a:t>
            </a:r>
            <a:r>
              <a:rPr lang="pt-BR" sz="2100">
                <a:solidFill>
                  <a:srgbClr val="171E46"/>
                </a:solidFill>
                <a:latin typeface="Montserrat SemiBold"/>
                <a:ea typeface="Montserrat SemiBold"/>
                <a:cs typeface="Montserrat SemiBold"/>
                <a:sym typeface="Montserrat SemiBold"/>
              </a:rPr>
              <a:t> que se encuentran disponibles en los </a:t>
            </a:r>
            <a:r>
              <a:rPr lang="pt-BR" sz="2100">
                <a:solidFill>
                  <a:srgbClr val="171E46"/>
                </a:solidFill>
                <a:latin typeface="Montserrat SemiBold"/>
                <a:ea typeface="Montserrat SemiBold"/>
                <a:cs typeface="Montserrat SemiBold"/>
                <a:sym typeface="Montserrat SemiBold"/>
              </a:rPr>
              <a:t>teléfonos</a:t>
            </a:r>
            <a:r>
              <a:rPr lang="pt-BR" sz="2100">
                <a:solidFill>
                  <a:srgbClr val="171E46"/>
                </a:solidFill>
                <a:latin typeface="Montserrat SemiBold"/>
                <a:ea typeface="Montserrat SemiBold"/>
                <a:cs typeface="Montserrat SemiBold"/>
                <a:sym typeface="Montserrat SemiBold"/>
              </a:rPr>
              <a:t> celulares. </a:t>
            </a:r>
            <a:endParaRPr b="0" i="0" sz="3200" u="none" cap="none" strike="noStrike">
              <a:solidFill>
                <a:srgbClr val="171E46"/>
              </a:solidFill>
              <a:latin typeface="Montserrat SemiBold"/>
              <a:ea typeface="Montserrat SemiBold"/>
              <a:cs typeface="Montserrat SemiBold"/>
              <a:sym typeface="Montserrat SemiBold"/>
            </a:endParaRPr>
          </a:p>
        </p:txBody>
      </p:sp>
      <p:pic>
        <p:nvPicPr>
          <p:cNvPr id="313" name="Google Shape;313;p20"/>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14" name="Google Shape;314;p20"/>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15" name="Google Shape;315;p20"/>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16" name="Google Shape;316;p20"/>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317" name="Google Shape;317;p20"/>
          <p:cNvPicPr preferRelativeResize="0"/>
          <p:nvPr/>
        </p:nvPicPr>
        <p:blipFill rotWithShape="1">
          <a:blip r:embed="rId5">
            <a:alphaModFix/>
          </a:blip>
          <a:srcRect b="0" l="0" r="0" t="0"/>
          <a:stretch/>
        </p:blipFill>
        <p:spPr>
          <a:xfrm>
            <a:off x="5037750" y="2291813"/>
            <a:ext cx="3119575" cy="3119575"/>
          </a:xfrm>
          <a:prstGeom prst="rect">
            <a:avLst/>
          </a:prstGeom>
          <a:noFill/>
          <a:ln>
            <a:noFill/>
          </a:ln>
        </p:spPr>
      </p:pic>
      <p:pic>
        <p:nvPicPr>
          <p:cNvPr id="318" name="Google Shape;318;p20"/>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1"/>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24" name="Google Shape;324;p21"/>
          <p:cNvSpPr txBox="1"/>
          <p:nvPr/>
        </p:nvSpPr>
        <p:spPr>
          <a:xfrm>
            <a:off x="897700" y="597950"/>
            <a:ext cx="6558600" cy="1902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La recepción en </a:t>
            </a:r>
            <a:r>
              <a:rPr lang="pt-BR" sz="3100">
                <a:solidFill>
                  <a:srgbClr val="171E46"/>
                </a:solidFill>
                <a:latin typeface="Montserrat ExtraBold"/>
                <a:ea typeface="Montserrat ExtraBold"/>
                <a:cs typeface="Montserrat ExtraBold"/>
                <a:sym typeface="Montserrat ExtraBold"/>
              </a:rPr>
              <a:t>la clase de la </a:t>
            </a:r>
            <a:r>
              <a:rPr b="0" i="0" lang="pt-BR" sz="3100" u="none" cap="none" strike="noStrike">
                <a:solidFill>
                  <a:srgbClr val="171E46"/>
                </a:solidFill>
                <a:latin typeface="Montserrat ExtraBold"/>
                <a:ea typeface="Montserrat ExtraBold"/>
                <a:cs typeface="Montserrat ExtraBold"/>
                <a:sym typeface="Montserrat ExtraBold"/>
              </a:rPr>
              <a:t>Escuela Sabática infanti</a:t>
            </a:r>
            <a:r>
              <a:rPr lang="pt-BR" sz="3100">
                <a:solidFill>
                  <a:srgbClr val="171E46"/>
                </a:solidFill>
                <a:latin typeface="Montserrat ExtraBold"/>
                <a:ea typeface="Montserrat ExtraBold"/>
                <a:cs typeface="Montserrat ExtraBold"/>
                <a:sym typeface="Montserrat ExtraBold"/>
              </a:rPr>
              <a:t>l</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31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2000"/>
              <a:buFont typeface="Times New Roman"/>
              <a:buNone/>
            </a:pPr>
            <a:r>
              <a:t/>
            </a:r>
            <a:endParaRPr b="0" i="0" sz="3100" u="none" cap="none" strike="noStrike">
              <a:solidFill>
                <a:srgbClr val="171E46"/>
              </a:solidFill>
              <a:latin typeface="Montserrat ExtraBold"/>
              <a:ea typeface="Montserrat ExtraBold"/>
              <a:cs typeface="Montserrat ExtraBold"/>
              <a:sym typeface="Montserrat ExtraBold"/>
            </a:endParaRPr>
          </a:p>
        </p:txBody>
      </p:sp>
      <p:sp>
        <p:nvSpPr>
          <p:cNvPr id="325" name="Google Shape;325;p21"/>
          <p:cNvSpPr txBox="1"/>
          <p:nvPr/>
        </p:nvSpPr>
        <p:spPr>
          <a:xfrm>
            <a:off x="1372200" y="1638625"/>
            <a:ext cx="6399600" cy="3426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800" u="none" cap="none" strike="noStrike">
                <a:solidFill>
                  <a:schemeClr val="dk1"/>
                </a:solidFill>
                <a:latin typeface="Montserrat Medium"/>
                <a:ea typeface="Montserrat Medium"/>
                <a:cs typeface="Montserrat Medium"/>
                <a:sym typeface="Montserrat Medium"/>
              </a:rPr>
              <a:t>Es en la bienvenida donde tiene lugar la primera impresión, y puede ser la clave para que la mente y el corazón de los niños sordos se abra para que el proyecto de Escuela Sabática se convierta en un deseo que pueda impactar sus vidas. </a:t>
            </a:r>
            <a:endParaRPr b="0" i="0" sz="18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0" i="0" sz="18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rPr b="0" i="0" lang="pt-BR" sz="1800" u="none" cap="none" strike="noStrike">
                <a:solidFill>
                  <a:schemeClr val="dk1"/>
                </a:solidFill>
                <a:latin typeface="Montserrat Medium"/>
                <a:ea typeface="Montserrat Medium"/>
                <a:cs typeface="Montserrat Medium"/>
                <a:sym typeface="Montserrat Medium"/>
              </a:rPr>
              <a:t>En YouTube puedes buscar, por ejemplo: “Buen día” Lengua de Señas Argentina o “Feliz Sábado” Lengua de Señas Perú, etc. Nuevamente recordamos que cada país tiene su propio sistema de señas por lo cual es importante contextualizar el lenguaje según el país en el cual te encuentres. </a:t>
            </a:r>
            <a:endParaRPr b="0" i="0" sz="18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0" i="0" sz="1800" u="none" cap="none" strike="noStrike">
              <a:solidFill>
                <a:schemeClr val="dk1"/>
              </a:solidFill>
              <a:latin typeface="Montserrat Medium"/>
              <a:ea typeface="Montserrat Medium"/>
              <a:cs typeface="Montserrat Medium"/>
              <a:sym typeface="Montserrat Medium"/>
            </a:endParaRPr>
          </a:p>
        </p:txBody>
      </p:sp>
      <p:pic>
        <p:nvPicPr>
          <p:cNvPr id="326" name="Google Shape;326;p21"/>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27" name="Google Shape;327;p21"/>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28" name="Google Shape;328;p21"/>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29" name="Google Shape;329;p21"/>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330" name="Google Shape;330;p21"/>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2"/>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36" name="Google Shape;336;p22"/>
          <p:cNvSpPr txBox="1"/>
          <p:nvPr/>
        </p:nvSpPr>
        <p:spPr>
          <a:xfrm>
            <a:off x="810900" y="290500"/>
            <a:ext cx="63996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000"/>
              <a:buFont typeface="Times New Roman"/>
              <a:buNone/>
            </a:pPr>
            <a:r>
              <a:rPr b="0" i="0" lang="pt-BR" sz="3500" u="none" cap="none" strike="noStrike">
                <a:solidFill>
                  <a:srgbClr val="171E46"/>
                </a:solidFill>
                <a:latin typeface="Montserrat Black"/>
                <a:ea typeface="Montserrat Black"/>
                <a:cs typeface="Montserrat Black"/>
                <a:sym typeface="Montserrat Black"/>
              </a:rPr>
              <a:t>Lección para niños sordos</a:t>
            </a:r>
            <a:endParaRPr b="0" i="0" sz="3500" u="none" cap="none" strike="noStrike">
              <a:solidFill>
                <a:srgbClr val="171E46"/>
              </a:solidFill>
              <a:latin typeface="Montserrat Black"/>
              <a:ea typeface="Montserrat Black"/>
              <a:cs typeface="Montserrat Black"/>
              <a:sym typeface="Montserrat Black"/>
            </a:endParaRPr>
          </a:p>
        </p:txBody>
      </p:sp>
      <p:sp>
        <p:nvSpPr>
          <p:cNvPr id="337" name="Google Shape;337;p22"/>
          <p:cNvSpPr txBox="1"/>
          <p:nvPr/>
        </p:nvSpPr>
        <p:spPr>
          <a:xfrm>
            <a:off x="1386925" y="1956800"/>
            <a:ext cx="6399600" cy="2186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Recuerda que la experiencia del mundo de las personas sordas es principalmente visual, así que utiliza ayudas visuales para representar las historias bíblicas y el tema principal de la lección. Busca en Youtube si hay una historia de la semana en Lengua de Señ</a:t>
            </a:r>
            <a:r>
              <a:rPr lang="pt-BR">
                <a:solidFill>
                  <a:schemeClr val="dk1"/>
                </a:solidFill>
                <a:latin typeface="Montserrat Medium"/>
                <a:ea typeface="Montserrat Medium"/>
                <a:cs typeface="Montserrat Medium"/>
                <a:sym typeface="Montserrat Medium"/>
              </a:rPr>
              <a:t>as</a:t>
            </a:r>
            <a:r>
              <a:rPr b="0" i="0" lang="pt-BR" sz="1400" u="none" cap="none" strike="noStrike">
                <a:solidFill>
                  <a:schemeClr val="dk1"/>
                </a:solidFill>
                <a:latin typeface="Montserrat Medium"/>
                <a:ea typeface="Montserrat Medium"/>
                <a:cs typeface="Montserrat Medium"/>
                <a:sym typeface="Montserrat Medium"/>
              </a:rPr>
              <a:t>, o puedes pedir a un intérprete de tu iglesia que prepare un material de vídeo con el resumen de la lección de la semana para enviárselo a tu alumno.</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pic>
        <p:nvPicPr>
          <p:cNvPr id="338" name="Google Shape;338;p22"/>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39" name="Google Shape;339;p22"/>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40" name="Google Shape;340;p22"/>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41" name="Google Shape;341;p22"/>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342" name="Google Shape;342;p22"/>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23"/>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48" name="Google Shape;348;p23"/>
          <p:cNvSpPr txBox="1"/>
          <p:nvPr/>
        </p:nvSpPr>
        <p:spPr>
          <a:xfrm>
            <a:off x="516700" y="369350"/>
            <a:ext cx="5762400" cy="1556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300" u="none" cap="none" strike="noStrike">
                <a:solidFill>
                  <a:srgbClr val="171E46"/>
                </a:solidFill>
                <a:latin typeface="Montserrat ExtraBold"/>
                <a:ea typeface="Montserrat ExtraBold"/>
                <a:cs typeface="Montserrat ExtraBold"/>
                <a:sym typeface="Montserrat ExtraBold"/>
              </a:rPr>
              <a:t>Momento de alabanza</a:t>
            </a:r>
            <a:endParaRPr b="0" i="0" sz="33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chemeClr val="dk1"/>
              </a:buClr>
              <a:buSzPts val="1100"/>
              <a:buFont typeface="Arial"/>
              <a:buNone/>
            </a:pPr>
            <a:r>
              <a:t/>
            </a:r>
            <a:endParaRPr b="0" i="0" sz="3300" u="none" cap="none" strike="noStrike">
              <a:solidFill>
                <a:srgbClr val="171E46"/>
              </a:solidFill>
              <a:latin typeface="Montserrat ExtraBold"/>
              <a:ea typeface="Montserrat ExtraBold"/>
              <a:cs typeface="Montserrat ExtraBold"/>
              <a:sym typeface="Montserrat ExtraBold"/>
            </a:endParaRPr>
          </a:p>
          <a:p>
            <a:pPr indent="0" lvl="0" marL="0" marR="0" rtl="0" algn="l">
              <a:lnSpc>
                <a:spcPct val="90000"/>
              </a:lnSpc>
              <a:spcBef>
                <a:spcPts val="0"/>
              </a:spcBef>
              <a:spcAft>
                <a:spcPts val="0"/>
              </a:spcAft>
              <a:buClr>
                <a:srgbClr val="000000"/>
              </a:buClr>
              <a:buSzPts val="3300"/>
              <a:buFont typeface="Arial"/>
              <a:buNone/>
            </a:pPr>
            <a:r>
              <a:t/>
            </a:r>
            <a:endParaRPr b="0" i="0" sz="3300" u="none" cap="none" strike="noStrike">
              <a:solidFill>
                <a:srgbClr val="171E46"/>
              </a:solidFill>
              <a:latin typeface="Montserrat ExtraBold"/>
              <a:ea typeface="Montserrat ExtraBold"/>
              <a:cs typeface="Montserrat ExtraBold"/>
              <a:sym typeface="Montserrat ExtraBold"/>
            </a:endParaRPr>
          </a:p>
        </p:txBody>
      </p:sp>
      <p:sp>
        <p:nvSpPr>
          <p:cNvPr id="349" name="Google Shape;349;p23"/>
          <p:cNvSpPr txBox="1"/>
          <p:nvPr/>
        </p:nvSpPr>
        <p:spPr>
          <a:xfrm>
            <a:off x="1234525" y="1118600"/>
            <a:ext cx="4941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300"/>
              <a:buFont typeface="Arial"/>
              <a:buNone/>
            </a:pPr>
            <a:r>
              <a:rPr b="0" i="0" lang="pt-BR" sz="1300" u="none" cap="none" strike="noStrike">
                <a:solidFill>
                  <a:schemeClr val="dk1"/>
                </a:solidFill>
                <a:latin typeface="Montserrat Medium"/>
                <a:ea typeface="Montserrat Medium"/>
                <a:cs typeface="Montserrat Medium"/>
                <a:sym typeface="Montserrat Medium"/>
              </a:rPr>
              <a:t>En el momento de la alabanza o cantos de la Escuela Sabática, el maestro puede escoger canciones infantiles que tengan videos con traducción </a:t>
            </a:r>
            <a:r>
              <a:rPr lang="pt-BR" sz="1300">
                <a:solidFill>
                  <a:schemeClr val="dk1"/>
                </a:solidFill>
                <a:latin typeface="Montserrat Medium"/>
                <a:ea typeface="Montserrat Medium"/>
                <a:cs typeface="Montserrat Medium"/>
                <a:sym typeface="Montserrat Medium"/>
              </a:rPr>
              <a:t>a la Lengua de Señas</a:t>
            </a:r>
            <a:r>
              <a:rPr b="0" i="0" lang="pt-BR" sz="1300" u="none" cap="none" strike="noStrike">
                <a:solidFill>
                  <a:schemeClr val="dk1"/>
                </a:solidFill>
                <a:latin typeface="Montserrat Medium"/>
                <a:ea typeface="Montserrat Medium"/>
                <a:cs typeface="Montserrat Medium"/>
                <a:sym typeface="Montserrat Medium"/>
              </a:rPr>
              <a:t> y enseñarlas a todos los niños. Enseñar paso a paso explicando el significado de los signos. Se sugiere que, de preferencia, se elijan canciones que tengan las palabras Jesús, alabanza, Espíritu Santo, amén y Dios, porque estas palabras son sencillas de </a:t>
            </a:r>
            <a:r>
              <a:rPr lang="pt-BR" sz="1300">
                <a:solidFill>
                  <a:schemeClr val="dk1"/>
                </a:solidFill>
                <a:latin typeface="Montserrat Medium"/>
                <a:ea typeface="Montserrat Medium"/>
                <a:cs typeface="Montserrat Medium"/>
                <a:sym typeface="Montserrat Medium"/>
              </a:rPr>
              <a:t>repetir,</a:t>
            </a:r>
            <a:r>
              <a:rPr b="0" i="0" lang="pt-BR" sz="1300" u="none" cap="none" strike="noStrike">
                <a:solidFill>
                  <a:schemeClr val="dk1"/>
                </a:solidFill>
                <a:latin typeface="Montserrat Medium"/>
                <a:ea typeface="Montserrat Medium"/>
                <a:cs typeface="Montserrat Medium"/>
                <a:sym typeface="Montserrat Medium"/>
              </a:rPr>
              <a:t> lo que facilita el aprendizaje por parte de niños de diferentes grupos de edad.</a:t>
            </a:r>
            <a:endParaRPr b="0" i="0" sz="1300" u="none" cap="none" strike="noStrike">
              <a:solidFill>
                <a:schemeClr val="dk1"/>
              </a:solidFill>
              <a:latin typeface="Montserrat Medium"/>
              <a:ea typeface="Montserrat Medium"/>
              <a:cs typeface="Montserrat Medium"/>
              <a:sym typeface="Montserrat Medium"/>
            </a:endParaRPr>
          </a:p>
        </p:txBody>
      </p:sp>
      <p:pic>
        <p:nvPicPr>
          <p:cNvPr id="350" name="Google Shape;350;p23"/>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51" name="Google Shape;351;p23"/>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52" name="Google Shape;352;p23"/>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53" name="Google Shape;353;p23"/>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354" name="Google Shape;354;p23"/>
          <p:cNvSpPr txBox="1"/>
          <p:nvPr/>
        </p:nvSpPr>
        <p:spPr>
          <a:xfrm>
            <a:off x="1320650" y="3044175"/>
            <a:ext cx="5693100" cy="13005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Clr>
                <a:schemeClr val="dk1"/>
              </a:buClr>
              <a:buSzPts val="1100"/>
              <a:buFont typeface="Arial"/>
              <a:buNone/>
            </a:pPr>
            <a:r>
              <a:rPr b="0" i="0" lang="pt-BR" sz="1300" u="none" cap="none" strike="noStrike">
                <a:solidFill>
                  <a:schemeClr val="dk1"/>
                </a:solidFill>
                <a:latin typeface="Montserrat ExtraBold"/>
                <a:ea typeface="Montserrat ExtraBold"/>
                <a:cs typeface="Montserrat ExtraBold"/>
                <a:sym typeface="Montserrat ExtraBold"/>
              </a:rPr>
              <a:t>En YouTube hay algunos proyectos de música infantil adventista con traducción para Lengua de Señas, como las que encuentras en el canal de YouTube de </a:t>
            </a:r>
            <a:r>
              <a:rPr b="0" i="0" lang="pt-BR" sz="1400" u="none" cap="none" strike="noStrike">
                <a:solidFill>
                  <a:srgbClr val="65676B"/>
                </a:solidFill>
                <a:highlight>
                  <a:srgbClr val="FFFFFF"/>
                </a:highlight>
                <a:latin typeface="Montserrat ExtraBold"/>
                <a:ea typeface="Montserrat ExtraBold"/>
                <a:cs typeface="Montserrat ExtraBold"/>
                <a:sym typeface="Montserrat ExtraBold"/>
              </a:rPr>
              <a:t>@SordosAdventistasPeru.  </a:t>
            </a:r>
            <a:endParaRPr b="0" i="0" sz="1400" u="none" cap="none" strike="noStrike">
              <a:solidFill>
                <a:schemeClr val="dk1"/>
              </a:solidFill>
              <a:latin typeface="Montserrat ExtraBold"/>
              <a:ea typeface="Montserrat ExtraBold"/>
              <a:cs typeface="Montserrat ExtraBold"/>
              <a:sym typeface="Montserrat ExtraBold"/>
            </a:endParaRPr>
          </a:p>
        </p:txBody>
      </p:sp>
      <p:pic>
        <p:nvPicPr>
          <p:cNvPr id="355" name="Google Shape;355;p23"/>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24"/>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61" name="Google Shape;361;p24"/>
          <p:cNvSpPr txBox="1"/>
          <p:nvPr/>
        </p:nvSpPr>
        <p:spPr>
          <a:xfrm>
            <a:off x="669100" y="445550"/>
            <a:ext cx="6732600" cy="1098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300"/>
              <a:buFont typeface="Arial"/>
              <a:buNone/>
            </a:pPr>
            <a:r>
              <a:rPr b="0" i="0" lang="pt-BR" sz="3300" u="none" cap="none" strike="noStrike">
                <a:solidFill>
                  <a:srgbClr val="171E46"/>
                </a:solidFill>
                <a:latin typeface="Montserrat ExtraBold"/>
                <a:ea typeface="Montserrat ExtraBold"/>
                <a:cs typeface="Montserrat ExtraBold"/>
                <a:sym typeface="Montserrat ExtraBold"/>
              </a:rPr>
              <a:t>La persona sordociega y sus formas de comunicación</a:t>
            </a:r>
            <a:endParaRPr b="0" i="0" sz="2900" u="none" cap="none" strike="noStrike">
              <a:solidFill>
                <a:srgbClr val="171E46"/>
              </a:solidFill>
              <a:latin typeface="Montserrat ExtraBold"/>
              <a:ea typeface="Montserrat ExtraBold"/>
              <a:cs typeface="Montserrat ExtraBold"/>
              <a:sym typeface="Montserrat ExtraBold"/>
            </a:endParaRPr>
          </a:p>
        </p:txBody>
      </p:sp>
      <p:sp>
        <p:nvSpPr>
          <p:cNvPr id="362" name="Google Shape;362;p24"/>
          <p:cNvSpPr txBox="1"/>
          <p:nvPr/>
        </p:nvSpPr>
        <p:spPr>
          <a:xfrm>
            <a:off x="1158325" y="1652000"/>
            <a:ext cx="63996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600"/>
              <a:buFont typeface="Arial"/>
              <a:buNone/>
            </a:pPr>
            <a:r>
              <a:rPr b="0" i="0" lang="pt-BR" sz="1600" u="none" cap="none" strike="noStrike">
                <a:solidFill>
                  <a:schemeClr val="dk1"/>
                </a:solidFill>
                <a:latin typeface="Montserrat Medium"/>
                <a:ea typeface="Montserrat Medium"/>
                <a:cs typeface="Montserrat Medium"/>
                <a:sym typeface="Montserrat Medium"/>
              </a:rPr>
              <a:t>La persona sordociega es aquella que presenta, al mismo tiempo, pérdida auditiva y visual en diferentes grados que puede ser una condición congénita o adquirida. Es una condición única y singular (no múltiple), que necesita que se atiendan sus necesidades específicas para garantizar que tenga las mismas oportunidades que las demás personas.</a:t>
            </a:r>
            <a:endParaRPr b="0" i="0" sz="1600" u="none" cap="none" strike="noStrike">
              <a:solidFill>
                <a:schemeClr val="dk1"/>
              </a:solidFill>
              <a:latin typeface="Montserrat Medium"/>
              <a:ea typeface="Montserrat Medium"/>
              <a:cs typeface="Montserrat Medium"/>
              <a:sym typeface="Montserrat Medium"/>
            </a:endParaRPr>
          </a:p>
        </p:txBody>
      </p:sp>
      <p:pic>
        <p:nvPicPr>
          <p:cNvPr id="363" name="Google Shape;363;p24"/>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64" name="Google Shape;364;p24"/>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65" name="Google Shape;365;p24"/>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66" name="Google Shape;366;p24"/>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367" name="Google Shape;367;p24"/>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25"/>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73" name="Google Shape;373;p25"/>
          <p:cNvSpPr txBox="1"/>
          <p:nvPr/>
        </p:nvSpPr>
        <p:spPr>
          <a:xfrm>
            <a:off x="516700" y="445550"/>
            <a:ext cx="6909300" cy="1057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100"/>
              <a:buFont typeface="Arial"/>
              <a:buNone/>
            </a:pPr>
            <a:r>
              <a:rPr b="0" i="0" lang="pt-BR" sz="2100" u="none" cap="none" strike="noStrike">
                <a:solidFill>
                  <a:srgbClr val="171E46"/>
                </a:solidFill>
                <a:latin typeface="Montserrat ExtraBold"/>
                <a:ea typeface="Montserrat ExtraBold"/>
                <a:cs typeface="Montserrat ExtraBold"/>
                <a:sym typeface="Montserrat ExtraBold"/>
              </a:rPr>
              <a:t>Los principales sistemas de comunicación utilizados por las personas con sordoceguera son:</a:t>
            </a:r>
            <a:endParaRPr b="0" i="0" sz="1700" u="none" cap="none" strike="noStrike">
              <a:solidFill>
                <a:srgbClr val="171E46"/>
              </a:solidFill>
              <a:latin typeface="Montserrat ExtraBold"/>
              <a:ea typeface="Montserrat ExtraBold"/>
              <a:cs typeface="Montserrat ExtraBold"/>
              <a:sym typeface="Montserrat ExtraBold"/>
            </a:endParaRPr>
          </a:p>
        </p:txBody>
      </p:sp>
      <p:sp>
        <p:nvSpPr>
          <p:cNvPr id="374" name="Google Shape;374;p25"/>
          <p:cNvSpPr txBox="1"/>
          <p:nvPr/>
        </p:nvSpPr>
        <p:spPr>
          <a:xfrm>
            <a:off x="1082125" y="1194800"/>
            <a:ext cx="6805500" cy="3468300"/>
          </a:xfrm>
          <a:prstGeom prst="rect">
            <a:avLst/>
          </a:prstGeom>
          <a:noFill/>
          <a:ln>
            <a:noFill/>
          </a:ln>
        </p:spPr>
        <p:txBody>
          <a:bodyPr anchorCtr="0" anchor="t" bIns="91425" lIns="91425" spcFirstLastPara="1" rIns="91425" wrap="square" tIns="91425">
            <a:spAutoFit/>
          </a:bodyPr>
          <a:lstStyle/>
          <a:p>
            <a:pPr indent="-304037" lvl="0" marL="342900" marR="0" rtl="0" algn="l">
              <a:lnSpc>
                <a:spcPct val="100000"/>
              </a:lnSpc>
              <a:spcBef>
                <a:spcPts val="1000"/>
              </a:spcBef>
              <a:spcAft>
                <a:spcPts val="0"/>
              </a:spcAft>
              <a:buClr>
                <a:schemeClr val="dk1"/>
              </a:buClr>
              <a:buSzPts val="1200"/>
              <a:buFont typeface="Montserrat Medium"/>
              <a:buChar char="∙"/>
            </a:pPr>
            <a:r>
              <a:rPr b="1" i="0" lang="pt-BR" sz="1200" u="none" cap="none" strike="noStrike">
                <a:solidFill>
                  <a:schemeClr val="dk1"/>
                </a:solidFill>
                <a:latin typeface="Montserrat"/>
                <a:ea typeface="Montserrat"/>
                <a:cs typeface="Montserrat"/>
                <a:sym typeface="Montserrat"/>
              </a:rPr>
              <a:t>L</a:t>
            </a:r>
            <a:r>
              <a:rPr b="1" lang="pt-BR" sz="1200">
                <a:solidFill>
                  <a:schemeClr val="dk1"/>
                </a:solidFill>
                <a:latin typeface="Montserrat"/>
                <a:ea typeface="Montserrat"/>
                <a:cs typeface="Montserrat"/>
                <a:sym typeface="Montserrat"/>
              </a:rPr>
              <a:t>engua de señas </a:t>
            </a:r>
            <a:r>
              <a:rPr b="1" i="0" lang="pt-BR" sz="1200" u="none" cap="none" strike="noStrike">
                <a:solidFill>
                  <a:schemeClr val="dk1"/>
                </a:solidFill>
                <a:latin typeface="Montserrat"/>
                <a:ea typeface="Montserrat"/>
                <a:cs typeface="Montserrat"/>
                <a:sym typeface="Montserrat"/>
              </a:rPr>
              <a:t>en campo reducido:</a:t>
            </a:r>
            <a:r>
              <a:rPr b="0" i="0" lang="pt-BR" sz="1200" u="none" cap="none" strike="noStrike">
                <a:solidFill>
                  <a:schemeClr val="dk1"/>
                </a:solidFill>
                <a:latin typeface="Montserrat Medium"/>
                <a:ea typeface="Montserrat Medium"/>
                <a:cs typeface="Montserrat Medium"/>
                <a:sym typeface="Montserrat Medium"/>
              </a:rPr>
              <a:t> </a:t>
            </a:r>
            <a:r>
              <a:rPr lang="pt-BR" sz="1200">
                <a:solidFill>
                  <a:schemeClr val="dk1"/>
                </a:solidFill>
                <a:latin typeface="Montserrat Medium"/>
                <a:ea typeface="Montserrat Medium"/>
                <a:cs typeface="Montserrat Medium"/>
                <a:sym typeface="Montserrat Medium"/>
              </a:rPr>
              <a:t>Lengua de Señas en menor espacio y con distancia variable según la condición visual de la persona sorda</a:t>
            </a:r>
            <a:r>
              <a:rPr b="0" i="0" lang="pt-BR" sz="1200" u="none" cap="none" strike="noStrike">
                <a:solidFill>
                  <a:schemeClr val="dk1"/>
                </a:solidFill>
                <a:latin typeface="Montserrat Medium"/>
                <a:ea typeface="Montserrat Medium"/>
                <a:cs typeface="Montserrat Medium"/>
                <a:sym typeface="Montserrat Medium"/>
              </a:rPr>
              <a:t>.</a:t>
            </a:r>
            <a:endParaRPr b="0" i="0" sz="1200" u="none" cap="none" strike="noStrike">
              <a:solidFill>
                <a:schemeClr val="dk1"/>
              </a:solidFill>
              <a:latin typeface="Montserrat Medium"/>
              <a:ea typeface="Montserrat Medium"/>
              <a:cs typeface="Montserrat Medium"/>
              <a:sym typeface="Montserrat Medium"/>
            </a:endParaRPr>
          </a:p>
          <a:p>
            <a:pPr indent="-304037" lvl="0" marL="342900" marR="0" rtl="0" algn="l">
              <a:lnSpc>
                <a:spcPct val="100000"/>
              </a:lnSpc>
              <a:spcBef>
                <a:spcPts val="1000"/>
              </a:spcBef>
              <a:spcAft>
                <a:spcPts val="0"/>
              </a:spcAft>
              <a:buClr>
                <a:schemeClr val="dk1"/>
              </a:buClr>
              <a:buSzPts val="1200"/>
              <a:buFont typeface="Montserrat Medium"/>
              <a:buChar char="∙"/>
            </a:pPr>
            <a:r>
              <a:rPr b="1" lang="pt-BR" sz="1200">
                <a:solidFill>
                  <a:schemeClr val="dk1"/>
                </a:solidFill>
                <a:latin typeface="Montserrat"/>
                <a:ea typeface="Montserrat"/>
                <a:cs typeface="Montserrat"/>
                <a:sym typeface="Montserrat"/>
              </a:rPr>
              <a:t>Lengua de Señas</a:t>
            </a:r>
            <a:r>
              <a:rPr b="1" i="0" lang="pt-BR" sz="1200" u="none" cap="none" strike="noStrike">
                <a:solidFill>
                  <a:schemeClr val="dk1"/>
                </a:solidFill>
                <a:latin typeface="Montserrat"/>
                <a:ea typeface="Montserrat"/>
                <a:cs typeface="Montserrat"/>
                <a:sym typeface="Montserrat"/>
              </a:rPr>
              <a:t>:</a:t>
            </a:r>
            <a:r>
              <a:rPr b="0" i="0" lang="pt-BR" sz="1200" u="none" cap="none" strike="noStrike">
                <a:solidFill>
                  <a:schemeClr val="dk1"/>
                </a:solidFill>
                <a:latin typeface="Montserrat Medium"/>
                <a:ea typeface="Montserrat Medium"/>
                <a:cs typeface="Montserrat Medium"/>
                <a:sym typeface="Montserrat Medium"/>
              </a:rPr>
              <a:t> </a:t>
            </a:r>
            <a:r>
              <a:rPr lang="pt-BR" sz="1200">
                <a:solidFill>
                  <a:schemeClr val="dk1"/>
                </a:solidFill>
                <a:latin typeface="Montserrat Medium"/>
                <a:ea typeface="Montserrat Medium"/>
                <a:cs typeface="Montserrat Medium"/>
                <a:sym typeface="Montserrat Medium"/>
              </a:rPr>
              <a:t>Lengua de Señas adaptadas al tacto, se sostiene en la palma de una mano de personas con sordoceguera a través de un profesional identificado como guía-intérprete.</a:t>
            </a:r>
            <a:endParaRPr b="0" i="0" sz="1200" u="none" cap="none" strike="noStrike">
              <a:solidFill>
                <a:schemeClr val="dk1"/>
              </a:solidFill>
              <a:latin typeface="Montserrat Medium"/>
              <a:ea typeface="Montserrat Medium"/>
              <a:cs typeface="Montserrat Medium"/>
              <a:sym typeface="Montserrat Medium"/>
            </a:endParaRPr>
          </a:p>
          <a:p>
            <a:pPr indent="-304037" lvl="0" marL="342900" marR="0" rtl="0" algn="l">
              <a:lnSpc>
                <a:spcPct val="100000"/>
              </a:lnSpc>
              <a:spcBef>
                <a:spcPts val="1000"/>
              </a:spcBef>
              <a:spcAft>
                <a:spcPts val="0"/>
              </a:spcAft>
              <a:buClr>
                <a:schemeClr val="dk1"/>
              </a:buClr>
              <a:buSzPts val="1200"/>
              <a:buFont typeface="Montserrat Medium"/>
              <a:buChar char="∙"/>
            </a:pPr>
            <a:r>
              <a:rPr b="1" i="0" lang="pt-BR" sz="1200" u="none" cap="none" strike="noStrike">
                <a:solidFill>
                  <a:schemeClr val="dk1"/>
                </a:solidFill>
                <a:latin typeface="Montserrat"/>
                <a:ea typeface="Montserrat"/>
                <a:cs typeface="Montserrat"/>
                <a:sym typeface="Montserrat"/>
              </a:rPr>
              <a:t>Tadoma:</a:t>
            </a:r>
            <a:r>
              <a:rPr b="0" i="0" lang="pt-BR" sz="1200" u="none" cap="none" strike="noStrike">
                <a:solidFill>
                  <a:schemeClr val="dk1"/>
                </a:solidFill>
                <a:latin typeface="Montserrat Medium"/>
                <a:ea typeface="Montserrat Medium"/>
                <a:cs typeface="Montserrat Medium"/>
                <a:sym typeface="Montserrat Medium"/>
              </a:rPr>
              <a:t> también conocida como lectura táctil de los labios y </a:t>
            </a:r>
            <a:r>
              <a:rPr lang="pt-BR" sz="1200">
                <a:solidFill>
                  <a:schemeClr val="dk1"/>
                </a:solidFill>
                <a:latin typeface="Montserrat Medium"/>
                <a:ea typeface="Montserrat Medium"/>
                <a:cs typeface="Montserrat Medium"/>
                <a:sym typeface="Montserrat Medium"/>
              </a:rPr>
              <a:t>consiste en colocar el pulgar en la boca del que habla y los dedos a lo largo del mentón. A menudo, el dedo medio cae a lo largo de la línea del mentón del hablante, con su dedo meñique hacia abajo, en la garganta o en la región debajo de la línea de la barbilla, para sentir las vibraciones de la garganta del que habla.</a:t>
            </a:r>
            <a:endParaRPr b="0" i="0" sz="1200" u="none" cap="none" strike="noStrike">
              <a:solidFill>
                <a:schemeClr val="dk1"/>
              </a:solidFill>
              <a:latin typeface="Montserrat Medium"/>
              <a:ea typeface="Montserrat Medium"/>
              <a:cs typeface="Montserrat Medium"/>
              <a:sym typeface="Montserrat Medium"/>
            </a:endParaRPr>
          </a:p>
          <a:p>
            <a:pPr indent="-304037" lvl="0" marL="342900" marR="0" rtl="0" algn="l">
              <a:lnSpc>
                <a:spcPct val="100000"/>
              </a:lnSpc>
              <a:spcBef>
                <a:spcPts val="1000"/>
              </a:spcBef>
              <a:spcAft>
                <a:spcPts val="0"/>
              </a:spcAft>
              <a:buClr>
                <a:schemeClr val="dk1"/>
              </a:buClr>
              <a:buSzPts val="1200"/>
              <a:buFont typeface="Montserrat Medium"/>
              <a:buChar char="∙"/>
            </a:pPr>
            <a:r>
              <a:rPr b="1" i="0" lang="pt-BR" sz="1200" u="none" cap="none" strike="noStrike">
                <a:solidFill>
                  <a:schemeClr val="dk1"/>
                </a:solidFill>
                <a:latin typeface="Montserrat"/>
                <a:ea typeface="Montserrat"/>
                <a:cs typeface="Montserrat"/>
                <a:sym typeface="Montserrat"/>
              </a:rPr>
              <a:t>Escritura en la palma de la mano:</a:t>
            </a:r>
            <a:r>
              <a:rPr b="0" i="0" lang="pt-BR" sz="1200" u="none" cap="none" strike="noStrike">
                <a:solidFill>
                  <a:schemeClr val="dk1"/>
                </a:solidFill>
                <a:latin typeface="Montserrat Medium"/>
                <a:ea typeface="Montserrat Medium"/>
                <a:cs typeface="Montserrat Medium"/>
                <a:sym typeface="Montserrat Medium"/>
              </a:rPr>
              <a:t> consiste en escribir las letras del alfabeto en mayúsculas en la palma de la mano de la persona con sordoceguera.</a:t>
            </a:r>
            <a:endParaRPr b="0" i="0" sz="1200" u="none" cap="none" strike="noStrike">
              <a:solidFill>
                <a:schemeClr val="dk1"/>
              </a:solidFill>
              <a:latin typeface="Montserrat Medium"/>
              <a:ea typeface="Montserrat Medium"/>
              <a:cs typeface="Montserrat Medium"/>
              <a:sym typeface="Montserrat Medium"/>
            </a:endParaRPr>
          </a:p>
          <a:p>
            <a:pPr indent="-304037" lvl="0" marL="342900" marR="0" rtl="0" algn="l">
              <a:lnSpc>
                <a:spcPct val="100000"/>
              </a:lnSpc>
              <a:spcBef>
                <a:spcPts val="1000"/>
              </a:spcBef>
              <a:spcAft>
                <a:spcPts val="0"/>
              </a:spcAft>
              <a:buClr>
                <a:schemeClr val="dk1"/>
              </a:buClr>
              <a:buSzPts val="1200"/>
              <a:buFont typeface="Montserrat Medium"/>
              <a:buChar char="∙"/>
            </a:pPr>
            <a:r>
              <a:rPr b="1" i="0" lang="pt-BR" sz="1200" u="none" cap="none" strike="noStrike">
                <a:solidFill>
                  <a:schemeClr val="dk1"/>
                </a:solidFill>
                <a:latin typeface="Montserrat"/>
                <a:ea typeface="Montserrat"/>
                <a:cs typeface="Montserrat"/>
                <a:sym typeface="Montserrat"/>
              </a:rPr>
              <a:t>Comunicación háptica: </a:t>
            </a:r>
            <a:r>
              <a:rPr lang="pt-BR" sz="1200">
                <a:solidFill>
                  <a:schemeClr val="dk1"/>
                </a:solidFill>
                <a:latin typeface="Montserrat Medium"/>
                <a:ea typeface="Montserrat Medium"/>
                <a:cs typeface="Montserrat Medium"/>
                <a:sym typeface="Montserrat Medium"/>
              </a:rPr>
              <a:t>es un sistema de comunicación que se utiliza para complementar el lenguaje hablado o la Lengua de Señas en una situación paralela. </a:t>
            </a:r>
            <a:r>
              <a:rPr b="0" i="0" lang="pt-BR" sz="1200" u="none" cap="none" strike="noStrike">
                <a:solidFill>
                  <a:schemeClr val="dk1"/>
                </a:solidFill>
                <a:latin typeface="Montserrat Medium"/>
                <a:ea typeface="Montserrat Medium"/>
                <a:cs typeface="Montserrat Medium"/>
                <a:sym typeface="Montserrat Medium"/>
              </a:rPr>
              <a:t> </a:t>
            </a:r>
            <a:endParaRPr b="0" i="0" sz="1200" u="none" cap="none" strike="noStrike">
              <a:solidFill>
                <a:schemeClr val="dk1"/>
              </a:solidFill>
              <a:latin typeface="Montserrat Medium"/>
              <a:ea typeface="Montserrat Medium"/>
              <a:cs typeface="Montserrat Medium"/>
              <a:sym typeface="Montserrat Medium"/>
            </a:endParaRPr>
          </a:p>
        </p:txBody>
      </p:sp>
      <p:pic>
        <p:nvPicPr>
          <p:cNvPr id="375" name="Google Shape;375;p25"/>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76" name="Google Shape;376;p25"/>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77" name="Google Shape;377;p25"/>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78" name="Google Shape;378;p25"/>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379" name="Google Shape;379;p25"/>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26"/>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85" name="Google Shape;385;p26"/>
          <p:cNvSpPr txBox="1"/>
          <p:nvPr/>
        </p:nvSpPr>
        <p:spPr>
          <a:xfrm>
            <a:off x="1127900" y="515250"/>
            <a:ext cx="6197400" cy="3699300"/>
          </a:xfrm>
          <a:prstGeom prst="rect">
            <a:avLst/>
          </a:prstGeom>
          <a:noFill/>
          <a:ln>
            <a:noFill/>
          </a:ln>
        </p:spPr>
        <p:txBody>
          <a:bodyPr anchorCtr="0" anchor="t" bIns="91425" lIns="91425" spcFirstLastPara="1" rIns="91425" wrap="square" tIns="91425">
            <a:spAutoFit/>
          </a:bodyPr>
          <a:lstStyle/>
          <a:p>
            <a:pPr indent="-310387" lvl="0" marL="342900" marR="0" rtl="0" algn="l">
              <a:lnSpc>
                <a:spcPct val="100000"/>
              </a:lnSpc>
              <a:spcBef>
                <a:spcPts val="1000"/>
              </a:spcBef>
              <a:spcAft>
                <a:spcPts val="0"/>
              </a:spcAft>
              <a:buClr>
                <a:schemeClr val="dk1"/>
              </a:buClr>
              <a:buSzPts val="1300"/>
              <a:buFont typeface="Montserrat Medium"/>
              <a:buChar char="∙"/>
            </a:pPr>
            <a:r>
              <a:rPr b="1" i="0" lang="pt-BR" sz="1300" u="none" cap="none" strike="noStrike">
                <a:solidFill>
                  <a:schemeClr val="dk1"/>
                </a:solidFill>
                <a:latin typeface="Montserrat"/>
                <a:ea typeface="Montserrat"/>
                <a:cs typeface="Montserrat"/>
                <a:sym typeface="Montserrat"/>
              </a:rPr>
              <a:t>Alfabeto Táctil:</a:t>
            </a:r>
            <a:r>
              <a:rPr b="0" i="0" lang="pt-BR" sz="1300" u="none" cap="none" strike="noStrik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corresponde al alfabeto manual utilizado por las personas con sordera, sin embargo, hecho en la palma de la mano de la persona con sordoceguera.</a:t>
            </a:r>
            <a:endParaRPr b="0" i="0" sz="1300" u="none" cap="none" strike="noStrike">
              <a:solidFill>
                <a:schemeClr val="dk1"/>
              </a:solidFill>
              <a:latin typeface="Montserrat Medium"/>
              <a:ea typeface="Montserrat Medium"/>
              <a:cs typeface="Montserrat Medium"/>
              <a:sym typeface="Montserrat Medium"/>
            </a:endParaRPr>
          </a:p>
          <a:p>
            <a:pPr indent="-310387" lvl="0" marL="342900" marR="0" rtl="0" algn="l">
              <a:lnSpc>
                <a:spcPct val="100000"/>
              </a:lnSpc>
              <a:spcBef>
                <a:spcPts val="1000"/>
              </a:spcBef>
              <a:spcAft>
                <a:spcPts val="0"/>
              </a:spcAft>
              <a:buClr>
                <a:schemeClr val="dk1"/>
              </a:buClr>
              <a:buSzPts val="1300"/>
              <a:buFont typeface="Montserrat Medium"/>
              <a:buChar char="∙"/>
            </a:pPr>
            <a:r>
              <a:rPr b="1" i="0" lang="pt-BR" sz="1300" u="none" cap="none" strike="noStrike">
                <a:solidFill>
                  <a:schemeClr val="dk1"/>
                </a:solidFill>
                <a:latin typeface="Montserrat"/>
                <a:ea typeface="Montserrat"/>
                <a:cs typeface="Montserrat"/>
                <a:sym typeface="Montserrat"/>
              </a:rPr>
              <a:t>Braille táctil:</a:t>
            </a:r>
            <a:r>
              <a:rPr b="0" i="0" lang="pt-BR" sz="1300" u="none" cap="none" strike="noStrik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el guía-intérprete toca ciertas falanges de los dedos de la persona con sordoceguera para transmitir mensajes como si escribiera en Braille.</a:t>
            </a:r>
            <a:r>
              <a:rPr b="0" i="0" lang="pt-BR" sz="1300" u="none" cap="none" strike="noStrike">
                <a:solidFill>
                  <a:schemeClr val="dk1"/>
                </a:solidFill>
                <a:latin typeface="Montserrat Medium"/>
                <a:ea typeface="Montserrat Medium"/>
                <a:cs typeface="Montserrat Medium"/>
                <a:sym typeface="Montserrat Medium"/>
              </a:rPr>
              <a:t>.</a:t>
            </a:r>
            <a:endParaRPr b="0" i="0" sz="1300" u="none" cap="none" strike="noStrike">
              <a:solidFill>
                <a:schemeClr val="dk1"/>
              </a:solidFill>
              <a:latin typeface="Montserrat Medium"/>
              <a:ea typeface="Montserrat Medium"/>
              <a:cs typeface="Montserrat Medium"/>
              <a:sym typeface="Montserrat Medium"/>
            </a:endParaRPr>
          </a:p>
          <a:p>
            <a:pPr indent="-310387" lvl="0" marL="342900" marR="0" rtl="0" algn="l">
              <a:lnSpc>
                <a:spcPct val="100000"/>
              </a:lnSpc>
              <a:spcBef>
                <a:spcPts val="1000"/>
              </a:spcBef>
              <a:spcAft>
                <a:spcPts val="0"/>
              </a:spcAft>
              <a:buClr>
                <a:schemeClr val="dk1"/>
              </a:buClr>
              <a:buSzPts val="1300"/>
              <a:buFont typeface="Montserrat Medium"/>
              <a:buChar char="∙"/>
            </a:pPr>
            <a:r>
              <a:rPr b="1" i="0" lang="pt-BR" sz="1300" u="none" cap="none" strike="noStrike">
                <a:solidFill>
                  <a:schemeClr val="dk1"/>
                </a:solidFill>
                <a:latin typeface="Montserrat"/>
                <a:ea typeface="Montserrat"/>
                <a:cs typeface="Montserrat"/>
                <a:sym typeface="Montserrat"/>
              </a:rPr>
              <a:t>Braille:</a:t>
            </a:r>
            <a:r>
              <a:rPr b="0" i="0" lang="pt-BR" sz="1300" u="none" cap="none" strike="noStrik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un sistema táctil de escritura y lectura, con caracteres en relieve impresos en papel, también utilizado por personas ciegas o con baja visión.</a:t>
            </a:r>
            <a:endParaRPr b="0" i="0" sz="1300" u="none" cap="none" strike="noStrike">
              <a:solidFill>
                <a:schemeClr val="dk1"/>
              </a:solidFill>
              <a:latin typeface="Montserrat Medium"/>
              <a:ea typeface="Montserrat Medium"/>
              <a:cs typeface="Montserrat Medium"/>
              <a:sym typeface="Montserrat Medium"/>
            </a:endParaRPr>
          </a:p>
          <a:p>
            <a:pPr indent="-310387" lvl="0" marL="342900" marR="0" rtl="0" algn="l">
              <a:lnSpc>
                <a:spcPct val="100000"/>
              </a:lnSpc>
              <a:spcBef>
                <a:spcPts val="1000"/>
              </a:spcBef>
              <a:spcAft>
                <a:spcPts val="0"/>
              </a:spcAft>
              <a:buClr>
                <a:schemeClr val="dk1"/>
              </a:buClr>
              <a:buSzPts val="1300"/>
              <a:buFont typeface="Montserrat Medium"/>
              <a:buChar char="∙"/>
            </a:pPr>
            <a:r>
              <a:rPr b="1" i="0" lang="pt-BR" sz="1300" u="none" cap="none" strike="noStrike">
                <a:solidFill>
                  <a:schemeClr val="dk1"/>
                </a:solidFill>
                <a:latin typeface="Montserrat"/>
                <a:ea typeface="Montserrat"/>
                <a:cs typeface="Montserrat"/>
                <a:sym typeface="Montserrat"/>
              </a:rPr>
              <a:t>Escritura ampliada:</a:t>
            </a:r>
            <a:r>
              <a:rPr b="0" i="0" lang="pt-BR" sz="1300" u="none" cap="none" strike="noStrike">
                <a:solidFill>
                  <a:schemeClr val="dk1"/>
                </a:solidFill>
                <a:latin typeface="Montserrat Medium"/>
                <a:ea typeface="Montserrat Medium"/>
                <a:cs typeface="Montserrat Medium"/>
                <a:sym typeface="Montserrat Medium"/>
              </a:rPr>
              <a:t> </a:t>
            </a:r>
            <a:r>
              <a:rPr lang="pt-BR" sz="1300">
                <a:solidFill>
                  <a:schemeClr val="dk1"/>
                </a:solidFill>
                <a:latin typeface="Montserrat Medium"/>
                <a:ea typeface="Montserrat Medium"/>
                <a:cs typeface="Montserrat Medium"/>
                <a:sym typeface="Montserrat Medium"/>
              </a:rPr>
              <a:t>mensajes o textos que utilizan letras en caracteres agrandados y colores contrastantes con el fondo, en el caso de personas sordociegas con baja visión.</a:t>
            </a:r>
            <a:endParaRPr b="0" i="0" sz="1300" u="none" cap="none" strike="noStrike">
              <a:solidFill>
                <a:schemeClr val="dk1"/>
              </a:solidFill>
              <a:latin typeface="Montserrat Medium"/>
              <a:ea typeface="Montserrat Medium"/>
              <a:cs typeface="Montserrat Medium"/>
              <a:sym typeface="Montserrat Medium"/>
            </a:endParaRPr>
          </a:p>
          <a:p>
            <a:pPr indent="-310387" lvl="0" marL="342900" marR="0" rtl="0" algn="l">
              <a:lnSpc>
                <a:spcPct val="100000"/>
              </a:lnSpc>
              <a:spcBef>
                <a:spcPts val="1000"/>
              </a:spcBef>
              <a:spcAft>
                <a:spcPts val="0"/>
              </a:spcAft>
              <a:buClr>
                <a:schemeClr val="dk1"/>
              </a:buClr>
              <a:buSzPts val="1300"/>
              <a:buFont typeface="Montserrat Medium"/>
              <a:buChar char="∙"/>
            </a:pPr>
            <a:r>
              <a:rPr b="1" i="0" lang="pt-BR" sz="1300" u="none" cap="none" strike="noStrike">
                <a:solidFill>
                  <a:schemeClr val="dk1"/>
                </a:solidFill>
                <a:latin typeface="Montserrat"/>
                <a:ea typeface="Montserrat"/>
                <a:cs typeface="Montserrat"/>
                <a:sym typeface="Montserrat"/>
              </a:rPr>
              <a:t>Discurso </a:t>
            </a:r>
            <a:r>
              <a:rPr b="1" lang="pt-BR" sz="1300">
                <a:solidFill>
                  <a:schemeClr val="dk1"/>
                </a:solidFill>
                <a:latin typeface="Montserrat"/>
                <a:ea typeface="Montserrat"/>
                <a:cs typeface="Montserrat"/>
                <a:sym typeface="Montserrat"/>
              </a:rPr>
              <a:t>expandido</a:t>
            </a:r>
            <a:r>
              <a:rPr b="1" i="0" lang="pt-BR" sz="1300" u="none" cap="none" strike="noStrike">
                <a:solidFill>
                  <a:schemeClr val="dk1"/>
                </a:solidFill>
                <a:latin typeface="Montserrat"/>
                <a:ea typeface="Montserrat"/>
                <a:cs typeface="Montserrat"/>
                <a:sym typeface="Montserrat"/>
              </a:rPr>
              <a:t>: </a:t>
            </a:r>
            <a:r>
              <a:rPr lang="pt-BR" sz="1300">
                <a:solidFill>
                  <a:schemeClr val="dk1"/>
                </a:solidFill>
                <a:latin typeface="Montserrat Medium"/>
                <a:ea typeface="Montserrat Medium"/>
                <a:cs typeface="Montserrat Medium"/>
                <a:sym typeface="Montserrat Medium"/>
              </a:rPr>
              <a:t>corresponde a la repetición del discurso del interlocutor con o sin el uso de Audífono en el caso de personas sordociegas con residuo auditivo.</a:t>
            </a:r>
            <a:endParaRPr b="0" i="0" sz="1300" u="none" cap="none" strike="noStrike">
              <a:solidFill>
                <a:schemeClr val="dk1"/>
              </a:solidFill>
              <a:latin typeface="Montserrat Medium"/>
              <a:ea typeface="Montserrat Medium"/>
              <a:cs typeface="Montserrat Medium"/>
              <a:sym typeface="Montserrat Medium"/>
            </a:endParaRPr>
          </a:p>
        </p:txBody>
      </p:sp>
      <p:pic>
        <p:nvPicPr>
          <p:cNvPr id="386" name="Google Shape;386;p26"/>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87" name="Google Shape;387;p26"/>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88" name="Google Shape;388;p26"/>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389" name="Google Shape;389;p26"/>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390" name="Google Shape;390;p26"/>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27"/>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396" name="Google Shape;396;p27"/>
          <p:cNvSpPr txBox="1"/>
          <p:nvPr/>
        </p:nvSpPr>
        <p:spPr>
          <a:xfrm>
            <a:off x="1173025" y="798250"/>
            <a:ext cx="6480000" cy="471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lang="pt-BR" sz="2100">
                <a:solidFill>
                  <a:schemeClr val="dk1"/>
                </a:solidFill>
                <a:latin typeface="Montserrat Medium"/>
                <a:ea typeface="Montserrat Medium"/>
                <a:cs typeface="Montserrat Medium"/>
                <a:sym typeface="Montserrat Medium"/>
              </a:rPr>
              <a:t>Ésta es sólo una orientación inicial, el camino estará abierto a nuevos diálogos, nuevas guías y la producción de materiales accesibles a partir de las necesidades de los niños sordos dentro de la Iglesia Adventista. Sabemos que todavía queda mucho camino por recorrer.</a:t>
            </a:r>
            <a:endParaRPr sz="2100">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chemeClr val="dk1"/>
              </a:buClr>
              <a:buSzPts val="1100"/>
              <a:buFont typeface="Arial"/>
              <a:buNone/>
            </a:pPr>
            <a:r>
              <a:rPr b="0" i="0" lang="pt-BR" sz="2100" u="none" cap="none" strike="noStrike">
                <a:solidFill>
                  <a:schemeClr val="dk1"/>
                </a:solidFill>
                <a:latin typeface="Montserrat Medium"/>
                <a:ea typeface="Montserrat Medium"/>
                <a:cs typeface="Montserrat Medium"/>
                <a:sym typeface="Montserrat Medium"/>
              </a:rPr>
              <a:t>Sugerimos que los profesores dialoguen con la comunidad sorda local y utilicen estrategias que sigan las necesidades específicas de cada niño y adolescente, respetando los principios del </a:t>
            </a:r>
            <a:r>
              <a:rPr b="1" i="0" lang="pt-BR" sz="2100" u="none" cap="none" strike="noStrike">
                <a:solidFill>
                  <a:schemeClr val="dk1"/>
                </a:solidFill>
                <a:latin typeface="Montserrat"/>
                <a:ea typeface="Montserrat"/>
                <a:cs typeface="Montserrat"/>
                <a:sym typeface="Montserrat"/>
              </a:rPr>
              <a:t>Di</a:t>
            </a:r>
            <a:r>
              <a:rPr b="1" lang="pt-BR" sz="2100">
                <a:solidFill>
                  <a:schemeClr val="dk1"/>
                </a:solidFill>
                <a:latin typeface="Montserrat"/>
                <a:ea typeface="Montserrat"/>
                <a:cs typeface="Montserrat"/>
                <a:sym typeface="Montserrat"/>
              </a:rPr>
              <a:t>seño</a:t>
            </a:r>
            <a:r>
              <a:rPr b="1" i="0" lang="pt-BR" sz="2100" u="none" cap="none" strike="noStrike">
                <a:solidFill>
                  <a:schemeClr val="dk1"/>
                </a:solidFill>
                <a:latin typeface="Montserrat"/>
                <a:ea typeface="Montserrat"/>
                <a:cs typeface="Montserrat"/>
                <a:sym typeface="Montserrat"/>
              </a:rPr>
              <a:t> Universal para el Aprendizaje - DUA.</a:t>
            </a:r>
            <a:endParaRPr b="1" i="0" sz="21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0" i="0" sz="2100" u="none" cap="none" strike="noStrike">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chemeClr val="dk1"/>
              </a:buClr>
              <a:buSzPts val="1800"/>
              <a:buFont typeface="Arial"/>
              <a:buNone/>
            </a:pPr>
            <a:r>
              <a:t/>
            </a:r>
            <a:endParaRPr b="0" i="0" sz="2100" u="none" cap="none" strike="noStrike">
              <a:solidFill>
                <a:schemeClr val="dk1"/>
              </a:solidFill>
              <a:latin typeface="Montserrat Medium"/>
              <a:ea typeface="Montserrat Medium"/>
              <a:cs typeface="Montserrat Medium"/>
              <a:sym typeface="Montserrat Medium"/>
            </a:endParaRPr>
          </a:p>
        </p:txBody>
      </p:sp>
      <p:pic>
        <p:nvPicPr>
          <p:cNvPr id="397" name="Google Shape;397;p27"/>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398" name="Google Shape;398;p27"/>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399" name="Google Shape;399;p27"/>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400" name="Google Shape;400;p27"/>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401" name="Google Shape;401;p27"/>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28"/>
          <p:cNvPicPr preferRelativeResize="0"/>
          <p:nvPr/>
        </p:nvPicPr>
        <p:blipFill rotWithShape="1">
          <a:blip r:embed="rId3">
            <a:alphaModFix/>
          </a:blip>
          <a:srcRect b="0" l="0" r="0" t="0"/>
          <a:stretch/>
        </p:blipFill>
        <p:spPr>
          <a:xfrm rot="3907597">
            <a:off x="7360755" y="3354810"/>
            <a:ext cx="2231872" cy="2231859"/>
          </a:xfrm>
          <a:prstGeom prst="rect">
            <a:avLst/>
          </a:prstGeom>
          <a:noFill/>
          <a:ln>
            <a:noFill/>
          </a:ln>
        </p:spPr>
      </p:pic>
      <p:pic>
        <p:nvPicPr>
          <p:cNvPr id="407" name="Google Shape;407;p28"/>
          <p:cNvPicPr preferRelativeResize="0"/>
          <p:nvPr/>
        </p:nvPicPr>
        <p:blipFill rotWithShape="1">
          <a:blip r:embed="rId3">
            <a:alphaModFix/>
          </a:blip>
          <a:srcRect b="0" l="0" r="0" t="0"/>
          <a:stretch/>
        </p:blipFill>
        <p:spPr>
          <a:xfrm rot="1672655">
            <a:off x="-551013" y="-66718"/>
            <a:ext cx="1949455" cy="1949441"/>
          </a:xfrm>
          <a:prstGeom prst="rect">
            <a:avLst/>
          </a:prstGeom>
          <a:noFill/>
          <a:ln>
            <a:noFill/>
          </a:ln>
        </p:spPr>
      </p:pic>
      <p:pic>
        <p:nvPicPr>
          <p:cNvPr id="408" name="Google Shape;408;p28"/>
          <p:cNvPicPr preferRelativeResize="0"/>
          <p:nvPr/>
        </p:nvPicPr>
        <p:blipFill rotWithShape="1">
          <a:blip r:embed="rId3">
            <a:alphaModFix/>
          </a:blip>
          <a:srcRect b="0" l="0" r="0" t="0"/>
          <a:stretch/>
        </p:blipFill>
        <p:spPr>
          <a:xfrm rot="-852608">
            <a:off x="-428929" y="3394384"/>
            <a:ext cx="1801582" cy="1801581"/>
          </a:xfrm>
          <a:prstGeom prst="rect">
            <a:avLst/>
          </a:prstGeom>
          <a:noFill/>
          <a:ln>
            <a:noFill/>
          </a:ln>
        </p:spPr>
      </p:pic>
      <p:pic>
        <p:nvPicPr>
          <p:cNvPr id="409" name="Google Shape;409;p28"/>
          <p:cNvPicPr preferRelativeResize="0"/>
          <p:nvPr/>
        </p:nvPicPr>
        <p:blipFill rotWithShape="1">
          <a:blip r:embed="rId3">
            <a:alphaModFix/>
          </a:blip>
          <a:srcRect b="0" l="0" r="0" t="0"/>
          <a:stretch/>
        </p:blipFill>
        <p:spPr>
          <a:xfrm rot="-8099954">
            <a:off x="7360422" y="405711"/>
            <a:ext cx="1339959" cy="1339949"/>
          </a:xfrm>
          <a:prstGeom prst="rect">
            <a:avLst/>
          </a:prstGeom>
          <a:noFill/>
          <a:ln>
            <a:noFill/>
          </a:ln>
        </p:spPr>
      </p:pic>
      <p:pic>
        <p:nvPicPr>
          <p:cNvPr id="410" name="Google Shape;410;p28"/>
          <p:cNvPicPr preferRelativeResize="0"/>
          <p:nvPr/>
        </p:nvPicPr>
        <p:blipFill>
          <a:blip r:embed="rId4">
            <a:alphaModFix/>
          </a:blip>
          <a:stretch>
            <a:fillRect/>
          </a:stretch>
        </p:blipFill>
        <p:spPr>
          <a:xfrm>
            <a:off x="1938662" y="1089175"/>
            <a:ext cx="4771810" cy="2684143"/>
          </a:xfrm>
          <a:prstGeom prst="rect">
            <a:avLst/>
          </a:prstGeom>
          <a:noFill/>
          <a:ln>
            <a:noFill/>
          </a:ln>
        </p:spPr>
      </p:pic>
      <p:sp>
        <p:nvSpPr>
          <p:cNvPr id="411" name="Google Shape;411;p28"/>
          <p:cNvSpPr txBox="1"/>
          <p:nvPr/>
        </p:nvSpPr>
        <p:spPr>
          <a:xfrm>
            <a:off x="3330650" y="3072925"/>
            <a:ext cx="994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pt-BR" sz="1900" u="none" cap="none" strike="noStrike">
                <a:solidFill>
                  <a:srgbClr val="1E3E79"/>
                </a:solidFill>
                <a:latin typeface="Montserrat Medium"/>
                <a:ea typeface="Montserrat Medium"/>
                <a:cs typeface="Montserrat Medium"/>
                <a:sym typeface="Montserrat Medium"/>
              </a:rPr>
              <a:t>2023</a:t>
            </a:r>
            <a:endParaRPr b="0" i="0" sz="1900" u="none" cap="none" strike="noStrike">
              <a:solidFill>
                <a:srgbClr val="1E3E79"/>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3"/>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77" name="Google Shape;77;p3"/>
          <p:cNvSpPr txBox="1"/>
          <p:nvPr/>
        </p:nvSpPr>
        <p:spPr>
          <a:xfrm>
            <a:off x="3364625" y="538100"/>
            <a:ext cx="52899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rgbClr val="000000"/>
                </a:solidFill>
                <a:latin typeface="Arial"/>
                <a:ea typeface="Arial"/>
                <a:cs typeface="Arial"/>
                <a:sym typeface="Arial"/>
              </a:rPr>
              <a:t>¿Por qué no es tan habitual que niños con discapacidad visual moderada</a:t>
            </a:r>
            <a:r>
              <a:rPr lang="pt-BR"/>
              <a:t> </a:t>
            </a:r>
            <a:r>
              <a:rPr b="0" i="0" lang="pt-BR" sz="1400" u="none" cap="none" strike="noStrike">
                <a:solidFill>
                  <a:srgbClr val="000000"/>
                </a:solidFill>
                <a:latin typeface="Arial"/>
                <a:ea typeface="Arial"/>
                <a:cs typeface="Arial"/>
                <a:sym typeface="Arial"/>
              </a:rPr>
              <a:t>y </a:t>
            </a:r>
            <a:r>
              <a:rPr lang="pt-BR"/>
              <a:t>grave</a:t>
            </a:r>
            <a:r>
              <a:rPr b="0" i="0" lang="pt-BR" sz="1400" u="none" cap="none" strike="noStrike">
                <a:solidFill>
                  <a:srgbClr val="000000"/>
                </a:solidFill>
                <a:latin typeface="Arial"/>
                <a:ea typeface="Arial"/>
                <a:cs typeface="Arial"/>
                <a:sym typeface="Arial"/>
              </a:rPr>
              <a:t> participen activamente en las actividades de la iglesia?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rgbClr val="000000"/>
                </a:solidFill>
                <a:latin typeface="Arial"/>
                <a:ea typeface="Arial"/>
                <a:cs typeface="Arial"/>
                <a:sym typeface="Arial"/>
              </a:rPr>
              <a:t>¿Cuál podría ser la razón?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rgbClr val="000000"/>
                </a:solidFill>
                <a:latin typeface="Arial"/>
                <a:ea typeface="Arial"/>
                <a:cs typeface="Arial"/>
                <a:sym typeface="Arial"/>
              </a:rPr>
              <a:t>¿Será q</a:t>
            </a:r>
            <a:r>
              <a:rPr lang="pt-BR"/>
              <a:t>ue h</a:t>
            </a:r>
            <a:r>
              <a:rPr b="0" i="0" lang="pt-BR" sz="1400" u="none" cap="none" strike="noStrike">
                <a:solidFill>
                  <a:srgbClr val="000000"/>
                </a:solidFill>
                <a:latin typeface="Arial"/>
                <a:ea typeface="Arial"/>
                <a:cs typeface="Arial"/>
                <a:sym typeface="Arial"/>
              </a:rPr>
              <a:t>ay un porcentaje menor de personas con este tipo de discapacidad?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rgbClr val="000000"/>
                </a:solidFill>
                <a:latin typeface="Arial"/>
                <a:ea typeface="Arial"/>
                <a:cs typeface="Arial"/>
                <a:sym typeface="Arial"/>
              </a:rPr>
              <a:t>¿ </a:t>
            </a:r>
            <a:r>
              <a:rPr lang="pt-BR"/>
              <a:t>S</a:t>
            </a:r>
            <a:r>
              <a:rPr b="0" i="0" lang="pt-BR" sz="1400" u="none" cap="none" strike="noStrike">
                <a:solidFill>
                  <a:srgbClr val="000000"/>
                </a:solidFill>
                <a:latin typeface="Arial"/>
                <a:ea typeface="Arial"/>
                <a:cs typeface="Arial"/>
                <a:sym typeface="Arial"/>
              </a:rPr>
              <a:t>e s</a:t>
            </a:r>
            <a:r>
              <a:rPr lang="pt-BR"/>
              <a:t>entirán </a:t>
            </a:r>
            <a:r>
              <a:rPr lang="pt-BR"/>
              <a:t>excluidos</a:t>
            </a:r>
            <a:r>
              <a:rPr b="0" i="0" lang="pt-BR" sz="1400" u="none" cap="none" strike="noStrike">
                <a:solidFill>
                  <a:srgbClr val="000000"/>
                </a:solidFill>
                <a:latin typeface="Arial"/>
                <a:ea typeface="Arial"/>
                <a:cs typeface="Arial"/>
                <a:sym typeface="Arial"/>
              </a:rPr>
              <a:t> de la estructura y actividades de la iglesia?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pt-BR" sz="1400" u="none" cap="none" strike="noStrike">
                <a:solidFill>
                  <a:srgbClr val="000000"/>
                </a:solidFill>
                <a:latin typeface="Arial"/>
                <a:ea typeface="Arial"/>
                <a:cs typeface="Arial"/>
                <a:sym typeface="Arial"/>
              </a:rPr>
              <a:t>¿Existen barreras que no le permiten al niño o adolescente tener independencia y protagonismo en las actividades de la Escuela Sabática y C</a:t>
            </a:r>
            <a:r>
              <a:rPr lang="pt-BR"/>
              <a:t>ulto</a:t>
            </a:r>
            <a:r>
              <a:rPr b="0" i="0" lang="pt-BR"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3"/>
          <p:cNvPicPr preferRelativeResize="0"/>
          <p:nvPr/>
        </p:nvPicPr>
        <p:blipFill rotWithShape="1">
          <a:blip r:embed="rId4">
            <a:alphaModFix/>
          </a:blip>
          <a:srcRect b="0" l="0" r="0" t="0"/>
          <a:stretch/>
        </p:blipFill>
        <p:spPr>
          <a:xfrm rot="7111073">
            <a:off x="-888222" y="1366359"/>
            <a:ext cx="2150734" cy="2150708"/>
          </a:xfrm>
          <a:prstGeom prst="rect">
            <a:avLst/>
          </a:prstGeom>
          <a:noFill/>
          <a:ln>
            <a:noFill/>
          </a:ln>
        </p:spPr>
      </p:pic>
      <p:pic>
        <p:nvPicPr>
          <p:cNvPr id="79" name="Google Shape;79;p3"/>
          <p:cNvPicPr preferRelativeResize="0"/>
          <p:nvPr/>
        </p:nvPicPr>
        <p:blipFill rotWithShape="1">
          <a:blip r:embed="rId4">
            <a:alphaModFix/>
          </a:blip>
          <a:srcRect b="0" l="0" r="0" t="0"/>
          <a:stretch/>
        </p:blipFill>
        <p:spPr>
          <a:xfrm rot="-7109003">
            <a:off x="1819881" y="3817504"/>
            <a:ext cx="1546627" cy="1546609"/>
          </a:xfrm>
          <a:prstGeom prst="rect">
            <a:avLst/>
          </a:prstGeom>
          <a:noFill/>
          <a:ln>
            <a:noFill/>
          </a:ln>
        </p:spPr>
      </p:pic>
      <p:pic>
        <p:nvPicPr>
          <p:cNvPr id="80" name="Google Shape;80;p3"/>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81" name="Google Shape;81;p3"/>
          <p:cNvPicPr preferRelativeResize="0"/>
          <p:nvPr/>
        </p:nvPicPr>
        <p:blipFill rotWithShape="1">
          <a:blip r:embed="rId4">
            <a:alphaModFix/>
          </a:blip>
          <a:srcRect b="0" l="0" r="0" t="0"/>
          <a:stretch/>
        </p:blipFill>
        <p:spPr>
          <a:xfrm rot="-2455832">
            <a:off x="1584061" y="1878371"/>
            <a:ext cx="1386763" cy="1386752"/>
          </a:xfrm>
          <a:prstGeom prst="rect">
            <a:avLst/>
          </a:prstGeom>
          <a:noFill/>
          <a:ln>
            <a:noFill/>
          </a:ln>
        </p:spPr>
      </p:pic>
      <p:pic>
        <p:nvPicPr>
          <p:cNvPr id="82" name="Google Shape;82;p3"/>
          <p:cNvPicPr preferRelativeResize="0"/>
          <p:nvPr/>
        </p:nvPicPr>
        <p:blipFill rotWithShape="1">
          <a:blip r:embed="rId5">
            <a:alphaModFix/>
          </a:blip>
          <a:srcRect b="0" l="24300" r="21360" t="5294"/>
          <a:stretch/>
        </p:blipFill>
        <p:spPr>
          <a:xfrm>
            <a:off x="-152475" y="1057150"/>
            <a:ext cx="3517100" cy="4086350"/>
          </a:xfrm>
          <a:prstGeom prst="rect">
            <a:avLst/>
          </a:prstGeom>
          <a:noFill/>
          <a:ln>
            <a:noFill/>
          </a:ln>
        </p:spPr>
      </p:pic>
      <p:pic>
        <p:nvPicPr>
          <p:cNvPr id="83" name="Google Shape;83;p3"/>
          <p:cNvPicPr preferRelativeResize="0"/>
          <p:nvPr/>
        </p:nvPicPr>
        <p:blipFill rotWithShape="1">
          <a:blip r:embed="rId4">
            <a:alphaModFix/>
          </a:blip>
          <a:srcRect b="0" l="0" r="0" t="0"/>
          <a:stretch/>
        </p:blipFill>
        <p:spPr>
          <a:xfrm rot="-2455832">
            <a:off x="-167189" y="-317354"/>
            <a:ext cx="1386763" cy="1386752"/>
          </a:xfrm>
          <a:prstGeom prst="rect">
            <a:avLst/>
          </a:prstGeom>
          <a:noFill/>
          <a:ln>
            <a:noFill/>
          </a:ln>
        </p:spPr>
      </p:pic>
      <p:pic>
        <p:nvPicPr>
          <p:cNvPr id="84" name="Google Shape;84;p3"/>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4"/>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90" name="Google Shape;90;p4"/>
          <p:cNvSpPr txBox="1"/>
          <p:nvPr/>
        </p:nvSpPr>
        <p:spPr>
          <a:xfrm>
            <a:off x="819875" y="308475"/>
            <a:ext cx="49413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¡Cuidado con el capacitismo!</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91" name="Google Shape;91;p4"/>
          <p:cNvSpPr txBox="1"/>
          <p:nvPr/>
        </p:nvSpPr>
        <p:spPr>
          <a:xfrm>
            <a:off x="1320650" y="1407850"/>
            <a:ext cx="6399600" cy="3475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En la relación con la discapacidad, parece que todo lo que es diferente o desconocido provoca extrañeza y miedo, convirtiéndose casi instantáneamente en</a:t>
            </a:r>
            <a:r>
              <a:rPr b="1" i="0" lang="pt-BR" sz="1400" u="none" cap="none" strike="noStrike">
                <a:solidFill>
                  <a:schemeClr val="dk1"/>
                </a:solidFill>
                <a:latin typeface="Montserrat"/>
                <a:ea typeface="Montserrat"/>
                <a:cs typeface="Montserrat"/>
                <a:sym typeface="Montserrat"/>
              </a:rPr>
              <a:t> inferior, desigual y excluyente</a:t>
            </a:r>
            <a:r>
              <a:rPr b="0" i="0" lang="pt-BR" sz="1400" u="none" cap="none" strike="noStrike">
                <a:solidFill>
                  <a:schemeClr val="dk1"/>
                </a:solidFill>
                <a:latin typeface="Montserrat Medium"/>
                <a:ea typeface="Montserrat Medium"/>
                <a:cs typeface="Montserrat Medium"/>
                <a:sym typeface="Montserrat Medium"/>
              </a:rPr>
              <a:t>. De ahí nacen los prejuicios, cuando se crea un concepto sobre alguien incluso antes de conocerl</a:t>
            </a:r>
            <a:r>
              <a:rPr lang="pt-BR">
                <a:solidFill>
                  <a:schemeClr val="dk1"/>
                </a:solidFill>
                <a:latin typeface="Montserrat Medium"/>
                <a:ea typeface="Montserrat Medium"/>
                <a:cs typeface="Montserrat Medium"/>
                <a:sym typeface="Montserrat Medium"/>
              </a:rPr>
              <a:t>a</a:t>
            </a:r>
            <a:r>
              <a:rPr b="0" i="0" lang="pt-BR" sz="1400" u="none" cap="none" strike="noStrike">
                <a:solidFill>
                  <a:schemeClr val="dk1"/>
                </a:solidFill>
                <a:latin typeface="Montserrat Medium"/>
                <a:ea typeface="Montserrat Medium"/>
                <a:cs typeface="Montserrat Medium"/>
                <a:sym typeface="Montserrat Medium"/>
              </a:rPr>
              <a:t> realmente.</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El prejuicio contra la persona con discapacidad se llama </a:t>
            </a:r>
            <a:r>
              <a:rPr b="1" i="0" lang="pt-BR" sz="1400" u="none" cap="none" strike="noStrike">
                <a:solidFill>
                  <a:schemeClr val="dk1"/>
                </a:solidFill>
                <a:latin typeface="Montserrat"/>
                <a:ea typeface="Montserrat"/>
                <a:cs typeface="Montserrat"/>
                <a:sym typeface="Montserrat"/>
              </a:rPr>
              <a:t>capacitismo</a:t>
            </a:r>
            <a:r>
              <a:rPr b="0" i="0" lang="pt-BR" sz="1400" u="none" cap="none" strike="noStrike">
                <a:solidFill>
                  <a:schemeClr val="dk1"/>
                </a:solidFill>
                <a:latin typeface="Montserrat Medium"/>
                <a:ea typeface="Montserrat Medium"/>
                <a:cs typeface="Montserrat Medium"/>
                <a:sym typeface="Montserrat Medium"/>
              </a:rPr>
              <a:t> y todo el mundo lo lleva consigo de una forma u otra.</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rPr b="0" i="0" lang="pt-BR" sz="1400" u="none" cap="none" strike="noStrike">
                <a:solidFill>
                  <a:schemeClr val="dk1"/>
                </a:solidFill>
                <a:latin typeface="Montserrat Medium"/>
                <a:ea typeface="Montserrat Medium"/>
                <a:cs typeface="Montserrat Medium"/>
                <a:sym typeface="Montserrat Medium"/>
              </a:rPr>
              <a:t>El problema no está en la persona, sino en el entorno hostil que la rodea.</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chemeClr val="dk1"/>
              </a:buClr>
              <a:buSzPts val="11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Medium"/>
              <a:ea typeface="Montserrat Medium"/>
              <a:cs typeface="Montserrat Medium"/>
              <a:sym typeface="Montserrat Medium"/>
            </a:endParaRPr>
          </a:p>
        </p:txBody>
      </p:sp>
      <p:pic>
        <p:nvPicPr>
          <p:cNvPr id="92" name="Google Shape;92;p4"/>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93" name="Google Shape;93;p4"/>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94" name="Google Shape;94;p4"/>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95" name="Google Shape;95;p4"/>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96" name="Google Shape;96;p4"/>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5"/>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02" name="Google Shape;102;p5"/>
          <p:cNvSpPr txBox="1"/>
          <p:nvPr/>
        </p:nvSpPr>
        <p:spPr>
          <a:xfrm>
            <a:off x="603275" y="-82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1</a:t>
            </a:r>
            <a:endParaRPr b="0" i="0" sz="9600" u="none" cap="none" strike="noStrike">
              <a:solidFill>
                <a:srgbClr val="171E46"/>
              </a:solidFill>
              <a:latin typeface="Montserrat Black"/>
              <a:ea typeface="Montserrat Black"/>
              <a:cs typeface="Montserrat Black"/>
              <a:sym typeface="Montserrat Black"/>
            </a:endParaRPr>
          </a:p>
        </p:txBody>
      </p:sp>
      <p:sp>
        <p:nvSpPr>
          <p:cNvPr id="103" name="Google Shape;103;p5"/>
          <p:cNvSpPr txBox="1"/>
          <p:nvPr/>
        </p:nvSpPr>
        <p:spPr>
          <a:xfrm>
            <a:off x="1200350" y="308475"/>
            <a:ext cx="49116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Qué es la discapacidad visual</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104" name="Google Shape;104;p5"/>
          <p:cNvSpPr txBox="1"/>
          <p:nvPr/>
        </p:nvSpPr>
        <p:spPr>
          <a:xfrm>
            <a:off x="1320650" y="1484050"/>
            <a:ext cx="6399600" cy="2859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1" lang="pt-BR" sz="1200">
                <a:solidFill>
                  <a:schemeClr val="dk1"/>
                </a:solidFill>
                <a:latin typeface="Montserrat"/>
                <a:ea typeface="Montserrat"/>
                <a:cs typeface="Montserrat"/>
                <a:sym typeface="Montserrat"/>
              </a:rPr>
              <a:t>Es la condición de ausencia total o parcial del sentido de la visión y puede estar presente desde la formación del feto en el útero materno (congénita), o haber sido adquirida a lo largo de la vida. </a:t>
            </a:r>
            <a:endParaRPr b="1" i="0" sz="12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100"/>
              <a:buFont typeface="Arial"/>
              <a:buNone/>
            </a:pPr>
            <a:r>
              <a:rPr b="0" i="0" lang="pt-BR" sz="1200" u="none" cap="none" strike="noStrike">
                <a:solidFill>
                  <a:schemeClr val="dk1"/>
                </a:solidFill>
                <a:latin typeface="Montserrat SemiBold"/>
                <a:ea typeface="Montserrat SemiBold"/>
                <a:cs typeface="Montserrat SemiBold"/>
                <a:sym typeface="Montserrat SemiBold"/>
              </a:rPr>
              <a:t>Según sus particularidades, las personas con discapacidad visual pueden presentar</a:t>
            </a:r>
            <a:endParaRPr b="0" i="0" sz="1200" u="none" cap="none" strike="noStrike">
              <a:solidFill>
                <a:schemeClr val="dk1"/>
              </a:solidFill>
              <a:latin typeface="Montserrat SemiBold"/>
              <a:ea typeface="Montserrat SemiBold"/>
              <a:cs typeface="Montserrat SemiBold"/>
              <a:sym typeface="Montserrat SemiBold"/>
            </a:endParaRPr>
          </a:p>
          <a:p>
            <a:pPr indent="-304800" lvl="0" marL="457200" marR="0" rtl="0" algn="l">
              <a:lnSpc>
                <a:spcPct val="90000"/>
              </a:lnSpc>
              <a:spcBef>
                <a:spcPts val="100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ceguera </a:t>
            </a:r>
            <a:endParaRPr b="0" i="0" sz="1200" u="none" cap="none" strike="noStrike">
              <a:solidFill>
                <a:schemeClr val="dk1"/>
              </a:solidFill>
              <a:latin typeface="Montserrat SemiBold"/>
              <a:ea typeface="Montserrat SemiBold"/>
              <a:cs typeface="Montserrat SemiBold"/>
              <a:sym typeface="Montserrat SemiBold"/>
            </a:endParaRPr>
          </a:p>
          <a:p>
            <a:pPr indent="-304800" lvl="0" marL="457200" marR="0" rtl="0" algn="l">
              <a:lnSpc>
                <a:spcPct val="90000"/>
              </a:lnSpc>
              <a:spcBef>
                <a:spcPts val="0"/>
              </a:spcBef>
              <a:spcAft>
                <a:spcPts val="0"/>
              </a:spcAft>
              <a:buClr>
                <a:schemeClr val="dk1"/>
              </a:buClr>
              <a:buSzPts val="1200"/>
              <a:buFont typeface="Montserrat SemiBold"/>
              <a:buChar char="●"/>
            </a:pPr>
            <a:r>
              <a:rPr b="0" i="0" lang="pt-BR" sz="1200" u="none" cap="none" strike="noStrike">
                <a:solidFill>
                  <a:schemeClr val="dk1"/>
                </a:solidFill>
                <a:latin typeface="Montserrat SemiBold"/>
                <a:ea typeface="Montserrat SemiBold"/>
                <a:cs typeface="Montserrat SemiBold"/>
                <a:sym typeface="Montserrat SemiBold"/>
              </a:rPr>
              <a:t>baja visión (visión subnormal)</a:t>
            </a:r>
            <a:endParaRPr b="0" i="0" sz="1200" u="none" cap="none" strike="noStrike">
              <a:solidFill>
                <a:schemeClr val="dk1"/>
              </a:solidFill>
              <a:latin typeface="Montserrat SemiBold"/>
              <a:ea typeface="Montserrat SemiBold"/>
              <a:cs typeface="Montserrat SemiBold"/>
              <a:sym typeface="Montserrat SemiBold"/>
            </a:endParaRPr>
          </a:p>
          <a:p>
            <a:pPr indent="-304800" lvl="0" marL="457200" marR="0" rtl="0" algn="l">
              <a:lnSpc>
                <a:spcPct val="90000"/>
              </a:lnSpc>
              <a:spcBef>
                <a:spcPts val="0"/>
              </a:spcBef>
              <a:spcAft>
                <a:spcPts val="0"/>
              </a:spcAft>
              <a:buClr>
                <a:schemeClr val="dk1"/>
              </a:buClr>
              <a:buSzPts val="1200"/>
              <a:buFont typeface="Montserrat SemiBold"/>
              <a:buChar char="●"/>
            </a:pPr>
            <a:r>
              <a:rPr lang="pt-BR" sz="1200">
                <a:solidFill>
                  <a:schemeClr val="dk1"/>
                </a:solidFill>
                <a:latin typeface="Montserrat SemiBold"/>
                <a:ea typeface="Montserrat SemiBold"/>
                <a:cs typeface="Montserrat SemiBold"/>
                <a:sym typeface="Montserrat SemiBold"/>
              </a:rPr>
              <a:t>visión monocular (de un solo ojo)</a:t>
            </a:r>
            <a:endParaRPr sz="1200">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0"/>
              </a:spcBef>
              <a:spcAft>
                <a:spcPts val="0"/>
              </a:spcAft>
              <a:buNone/>
            </a:pPr>
            <a:r>
              <a:t/>
            </a:r>
            <a:endParaRPr sz="1200">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chemeClr val="dk1"/>
              </a:buClr>
              <a:buSzPts val="1100"/>
              <a:buFont typeface="Arial"/>
              <a:buNone/>
            </a:pPr>
            <a:r>
              <a:rPr b="0" i="0" lang="pt-BR" sz="1200" u="none" cap="none" strike="noStrike">
                <a:solidFill>
                  <a:schemeClr val="dk1"/>
                </a:solidFill>
                <a:latin typeface="Montserrat SemiBold"/>
                <a:ea typeface="Montserrat SemiBold"/>
                <a:cs typeface="Montserrat SemiBold"/>
                <a:sym typeface="Montserrat SemiBold"/>
              </a:rPr>
              <a:t>Por lo tanto, no está necesariamente vinculada a una incapacidad total para ver.</a:t>
            </a:r>
            <a:endParaRPr b="0" i="0" sz="12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200"/>
              <a:buFont typeface="Arial"/>
              <a:buNone/>
            </a:pPr>
            <a:r>
              <a:rPr b="1" i="0" lang="pt-BR" sz="1200" u="none" cap="none" strike="noStrike">
                <a:solidFill>
                  <a:schemeClr val="dk1"/>
                </a:solidFill>
                <a:latin typeface="Montserrat"/>
                <a:ea typeface="Montserrat"/>
                <a:cs typeface="Montserrat"/>
                <a:sym typeface="Montserrat"/>
              </a:rPr>
              <a:t>La discapacidad visual puede ser, en términos generales, el resultado de una patología, un accidente, un traumatismo o una condición genética.</a:t>
            </a:r>
            <a:endParaRPr b="1" i="0" sz="1200" u="none" cap="none" strike="noStrike">
              <a:solidFill>
                <a:schemeClr val="dk1"/>
              </a:solidFill>
              <a:latin typeface="Montserrat"/>
              <a:ea typeface="Montserrat"/>
              <a:cs typeface="Montserrat"/>
              <a:sym typeface="Montserrat"/>
            </a:endParaRPr>
          </a:p>
        </p:txBody>
      </p:sp>
      <p:pic>
        <p:nvPicPr>
          <p:cNvPr id="105" name="Google Shape;105;p5"/>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06" name="Google Shape;106;p5"/>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07" name="Google Shape;107;p5"/>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08" name="Google Shape;108;p5"/>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109" name="Google Shape;109;p5"/>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6"/>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15" name="Google Shape;115;p6"/>
          <p:cNvSpPr txBox="1"/>
          <p:nvPr/>
        </p:nvSpPr>
        <p:spPr>
          <a:xfrm>
            <a:off x="679425" y="364150"/>
            <a:ext cx="65697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Términos básicos sobre el funcionamiento de la visión:</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116" name="Google Shape;116;p6"/>
          <p:cNvSpPr txBox="1"/>
          <p:nvPr/>
        </p:nvSpPr>
        <p:spPr>
          <a:xfrm>
            <a:off x="1134825" y="1665450"/>
            <a:ext cx="1800600" cy="2678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100" u="none" cap="none" strike="noStrike">
                <a:solidFill>
                  <a:schemeClr val="dk1"/>
                </a:solidFill>
                <a:latin typeface="Montserrat ExtraBold"/>
                <a:ea typeface="Montserrat ExtraBold"/>
                <a:cs typeface="Montserrat ExtraBold"/>
                <a:sym typeface="Montserrat ExtraBold"/>
              </a:rPr>
              <a:t>Agudeza visual - AV</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chemeClr val="dk1"/>
              </a:buClr>
              <a:buSzPts val="1100"/>
              <a:buFont typeface="Arial"/>
              <a:buNone/>
            </a:pPr>
            <a:r>
              <a:rPr i="0" lang="pt-BR" sz="1100" u="none" cap="none" strike="noStrike">
                <a:solidFill>
                  <a:schemeClr val="dk1"/>
                </a:solidFill>
                <a:latin typeface="Montserrat"/>
                <a:ea typeface="Montserrat"/>
                <a:cs typeface="Montserrat"/>
                <a:sym typeface="Montserrat"/>
              </a:rPr>
              <a:t>Medida de la visión central que tiene la función de identificar objetos y sus detalles.</a:t>
            </a:r>
            <a:endParaRPr i="0" sz="11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100"/>
              <a:buFont typeface="Arial"/>
              <a:buNone/>
            </a:pPr>
            <a:r>
              <a:rPr i="0" lang="pt-BR" sz="1100" u="none" cap="none" strike="noStrike">
                <a:solidFill>
                  <a:schemeClr val="dk1"/>
                </a:solidFill>
                <a:latin typeface="Montserrat"/>
                <a:ea typeface="Montserrat"/>
                <a:cs typeface="Montserrat"/>
                <a:sym typeface="Montserrat"/>
              </a:rPr>
              <a:t>Este examen evalúa la capacidad de una persona para discernir visualmente el objeto más pequeño a una distancia determinada.</a:t>
            </a:r>
            <a:endParaRPr i="0" sz="11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100"/>
              <a:buFont typeface="Arial"/>
              <a:buNone/>
            </a:pPr>
            <a:r>
              <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chemeClr val="dk1"/>
              </a:buClr>
              <a:buSzPts val="1100"/>
              <a:buFont typeface="Arial"/>
              <a:buNone/>
            </a:pPr>
            <a:r>
              <a:t/>
            </a:r>
            <a:endParaRPr b="0" i="0" sz="1100" u="none" cap="none" strike="noStrike">
              <a:solidFill>
                <a:schemeClr val="dk1"/>
              </a:solidFill>
              <a:latin typeface="Montserrat ExtraBold"/>
              <a:ea typeface="Montserrat ExtraBold"/>
              <a:cs typeface="Montserrat ExtraBold"/>
              <a:sym typeface="Montserrat ExtraBold"/>
            </a:endParaRPr>
          </a:p>
        </p:txBody>
      </p:sp>
      <p:pic>
        <p:nvPicPr>
          <p:cNvPr id="117" name="Google Shape;117;p6"/>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18" name="Google Shape;118;p6"/>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19" name="Google Shape;119;p6"/>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20" name="Google Shape;120;p6"/>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121" name="Google Shape;121;p6"/>
          <p:cNvSpPr txBox="1"/>
          <p:nvPr/>
        </p:nvSpPr>
        <p:spPr>
          <a:xfrm>
            <a:off x="2965680" y="1665450"/>
            <a:ext cx="1800600" cy="166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100" u="none" cap="none" strike="noStrike">
                <a:solidFill>
                  <a:schemeClr val="dk1"/>
                </a:solidFill>
                <a:latin typeface="Montserrat ExtraBold"/>
                <a:ea typeface="Montserrat ExtraBold"/>
                <a:cs typeface="Montserrat ExtraBold"/>
                <a:sym typeface="Montserrat ExtraBold"/>
              </a:rPr>
              <a:t>Campo visual - CV</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chemeClr val="dk1"/>
              </a:buClr>
              <a:buSzPts val="1100"/>
              <a:buFont typeface="Arial"/>
              <a:buNone/>
            </a:pPr>
            <a:r>
              <a:rPr i="0" lang="pt-BR" sz="1100" u="none" cap="none" strike="noStrike">
                <a:solidFill>
                  <a:schemeClr val="dk1"/>
                </a:solidFill>
                <a:latin typeface="Montserrat"/>
                <a:ea typeface="Montserrat"/>
                <a:cs typeface="Montserrat"/>
                <a:sym typeface="Montserrat"/>
              </a:rPr>
              <a:t>Área en la que los objetos se visualizan simultáneamente cuando la persona dirige la mirada hacia algo fijo e inmóvil.</a:t>
            </a:r>
            <a:endParaRPr i="0" sz="1100" u="none" cap="none" strike="noStrike">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1100"/>
              <a:buFont typeface="Arial"/>
              <a:buNone/>
            </a:pPr>
            <a:r>
              <a:t/>
            </a:r>
            <a:endParaRPr b="0" i="0" sz="1100" u="none" cap="none" strike="noStrike">
              <a:solidFill>
                <a:schemeClr val="dk1"/>
              </a:solidFill>
              <a:latin typeface="Montserrat ExtraBold"/>
              <a:ea typeface="Montserrat ExtraBold"/>
              <a:cs typeface="Montserrat ExtraBold"/>
              <a:sym typeface="Montserrat ExtraBold"/>
            </a:endParaRPr>
          </a:p>
        </p:txBody>
      </p:sp>
      <p:sp>
        <p:nvSpPr>
          <p:cNvPr id="122" name="Google Shape;122;p6"/>
          <p:cNvSpPr txBox="1"/>
          <p:nvPr/>
        </p:nvSpPr>
        <p:spPr>
          <a:xfrm>
            <a:off x="4796535" y="1665450"/>
            <a:ext cx="1800600" cy="1660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100" u="none" cap="none" strike="noStrike">
                <a:solidFill>
                  <a:schemeClr val="dk1"/>
                </a:solidFill>
                <a:latin typeface="Montserrat ExtraBold"/>
                <a:ea typeface="Montserrat ExtraBold"/>
                <a:cs typeface="Montserrat ExtraBold"/>
                <a:sym typeface="Montserrat ExtraBold"/>
              </a:rPr>
              <a:t>Sensibilidad al contraste</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chemeClr val="dk1"/>
              </a:buClr>
              <a:buSzPts val="1100"/>
              <a:buFont typeface="Arial"/>
              <a:buNone/>
            </a:pPr>
            <a:r>
              <a:rPr i="0" lang="pt-BR" sz="1100" u="none" cap="none" strike="noStrike">
                <a:solidFill>
                  <a:schemeClr val="dk1"/>
                </a:solidFill>
                <a:latin typeface="Montserrat"/>
                <a:ea typeface="Montserrat"/>
                <a:cs typeface="Montserrat"/>
                <a:sym typeface="Montserrat"/>
              </a:rPr>
              <a:t>Capacidad del sistema visual para detectar la diferencia de brillo entre dos superficies superpuestas</a:t>
            </a:r>
            <a:r>
              <a:rPr b="0" i="0" lang="pt-BR" sz="1100" u="none" cap="none" strike="noStrike">
                <a:solidFill>
                  <a:schemeClr val="dk1"/>
                </a:solidFill>
                <a:latin typeface="Montserrat ExtraBold"/>
                <a:ea typeface="Montserrat ExtraBold"/>
                <a:cs typeface="Montserrat ExtraBold"/>
                <a:sym typeface="Montserrat ExtraBold"/>
              </a:rPr>
              <a:t>.</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rgbClr val="000000"/>
              </a:buClr>
              <a:buSzPts val="1100"/>
              <a:buFont typeface="Arial"/>
              <a:buNone/>
            </a:pPr>
            <a:r>
              <a:t/>
            </a:r>
            <a:endParaRPr b="0" i="0" sz="1100" u="none" cap="none" strike="noStrike">
              <a:solidFill>
                <a:schemeClr val="dk1"/>
              </a:solidFill>
              <a:latin typeface="Montserrat ExtraBold"/>
              <a:ea typeface="Montserrat ExtraBold"/>
              <a:cs typeface="Montserrat ExtraBold"/>
              <a:sym typeface="Montserrat ExtraBold"/>
            </a:endParaRPr>
          </a:p>
        </p:txBody>
      </p:sp>
      <p:sp>
        <p:nvSpPr>
          <p:cNvPr id="123" name="Google Shape;123;p6"/>
          <p:cNvSpPr txBox="1"/>
          <p:nvPr/>
        </p:nvSpPr>
        <p:spPr>
          <a:xfrm>
            <a:off x="6491771" y="1665450"/>
            <a:ext cx="1800600" cy="1788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pt-BR" sz="1100" u="none" cap="none" strike="noStrike">
                <a:solidFill>
                  <a:schemeClr val="dk1"/>
                </a:solidFill>
                <a:latin typeface="Montserrat ExtraBold"/>
                <a:ea typeface="Montserrat ExtraBold"/>
                <a:cs typeface="Montserrat ExtraBold"/>
                <a:sym typeface="Montserrat ExtraBold"/>
              </a:rPr>
              <a:t>Baja adaptación visual</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chemeClr val="dk1"/>
              </a:buClr>
              <a:buSzPts val="1100"/>
              <a:buFont typeface="Arial"/>
              <a:buNone/>
            </a:pPr>
            <a:r>
              <a:rPr i="0" lang="pt-BR" sz="1100" u="none" cap="none" strike="noStrike">
                <a:solidFill>
                  <a:schemeClr val="dk1"/>
                </a:solidFill>
                <a:latin typeface="Montserrat"/>
                <a:ea typeface="Montserrat"/>
                <a:cs typeface="Montserrat"/>
                <a:sym typeface="Montserrat"/>
              </a:rPr>
              <a:t>Capacidad para adaptar la visión a diferentes tipos de iluminación</a:t>
            </a:r>
            <a:r>
              <a:rPr b="0" i="0" lang="pt-BR" sz="1100" u="none" cap="none" strike="noStrike">
                <a:solidFill>
                  <a:schemeClr val="dk1"/>
                </a:solidFill>
                <a:latin typeface="Montserrat ExtraBold"/>
                <a:ea typeface="Montserrat ExtraBold"/>
                <a:cs typeface="Montserrat ExtraBold"/>
                <a:sym typeface="Montserrat ExtraBold"/>
              </a:rPr>
              <a:t>.</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chemeClr val="dk1"/>
              </a:buClr>
              <a:buSzPts val="1100"/>
              <a:buFont typeface="Arial"/>
              <a:buNone/>
            </a:pPr>
            <a:r>
              <a:t/>
            </a:r>
            <a:endParaRPr b="0" i="0" sz="1100" u="none" cap="none" strike="noStrike">
              <a:solidFill>
                <a:schemeClr val="dk1"/>
              </a:solidFill>
              <a:latin typeface="Montserrat ExtraBold"/>
              <a:ea typeface="Montserrat ExtraBold"/>
              <a:cs typeface="Montserrat ExtraBold"/>
              <a:sym typeface="Montserrat ExtraBold"/>
            </a:endParaRPr>
          </a:p>
          <a:p>
            <a:pPr indent="0" lvl="0" marL="0" marR="0" rtl="0" algn="l">
              <a:lnSpc>
                <a:spcPct val="90000"/>
              </a:lnSpc>
              <a:spcBef>
                <a:spcPts val="1000"/>
              </a:spcBef>
              <a:spcAft>
                <a:spcPts val="0"/>
              </a:spcAft>
              <a:buClr>
                <a:srgbClr val="000000"/>
              </a:buClr>
              <a:buSzPts val="1100"/>
              <a:buFont typeface="Arial"/>
              <a:buNone/>
            </a:pPr>
            <a:r>
              <a:t/>
            </a:r>
            <a:endParaRPr b="0" i="0" sz="1100" u="none" cap="none" strike="noStrike">
              <a:solidFill>
                <a:schemeClr val="dk1"/>
              </a:solidFill>
              <a:latin typeface="Montserrat ExtraBold"/>
              <a:ea typeface="Montserrat ExtraBold"/>
              <a:cs typeface="Montserrat ExtraBold"/>
              <a:sym typeface="Montserrat ExtraBold"/>
            </a:endParaRPr>
          </a:p>
        </p:txBody>
      </p:sp>
      <p:pic>
        <p:nvPicPr>
          <p:cNvPr id="124" name="Google Shape;124;p6"/>
          <p:cNvPicPr preferRelativeResize="0"/>
          <p:nvPr/>
        </p:nvPicPr>
        <p:blipFill rotWithShape="1">
          <a:blip r:embed="rId5">
            <a:alphaModFix/>
          </a:blip>
          <a:srcRect b="0" l="0" r="0" t="0"/>
          <a:stretch/>
        </p:blipFill>
        <p:spPr>
          <a:xfrm>
            <a:off x="3100988" y="2740342"/>
            <a:ext cx="4684924" cy="3123283"/>
          </a:xfrm>
          <a:prstGeom prst="rect">
            <a:avLst/>
          </a:prstGeom>
          <a:noFill/>
          <a:ln>
            <a:noFill/>
          </a:ln>
        </p:spPr>
      </p:pic>
      <p:pic>
        <p:nvPicPr>
          <p:cNvPr id="125" name="Google Shape;125;p6"/>
          <p:cNvPicPr preferRelativeResize="0"/>
          <p:nvPr/>
        </p:nvPicPr>
        <p:blipFill rotWithShape="1">
          <a:blip r:embed="rId6">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31" name="Google Shape;131;p7"/>
          <p:cNvSpPr txBox="1"/>
          <p:nvPr/>
        </p:nvSpPr>
        <p:spPr>
          <a:xfrm>
            <a:off x="591275" y="460875"/>
            <a:ext cx="49413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4500"/>
              <a:buFont typeface="Arial"/>
              <a:buNone/>
            </a:pPr>
            <a:r>
              <a:rPr b="0" i="0" lang="pt-BR" sz="4500" u="none" cap="none" strike="noStrike">
                <a:solidFill>
                  <a:srgbClr val="171E46"/>
                </a:solidFill>
                <a:latin typeface="Montserrat ExtraBold"/>
                <a:ea typeface="Montserrat ExtraBold"/>
                <a:cs typeface="Montserrat ExtraBold"/>
                <a:sym typeface="Montserrat ExtraBold"/>
              </a:rPr>
              <a:t>Ceguera</a:t>
            </a:r>
            <a:endParaRPr b="0" i="0" sz="4100" u="none" cap="none" strike="noStrike">
              <a:solidFill>
                <a:srgbClr val="171E46"/>
              </a:solidFill>
              <a:latin typeface="Montserrat ExtraBold"/>
              <a:ea typeface="Montserrat ExtraBold"/>
              <a:cs typeface="Montserrat ExtraBold"/>
              <a:sym typeface="Montserrat ExtraBold"/>
            </a:endParaRPr>
          </a:p>
        </p:txBody>
      </p:sp>
      <p:sp>
        <p:nvSpPr>
          <p:cNvPr id="132" name="Google Shape;132;p7"/>
          <p:cNvSpPr txBox="1"/>
          <p:nvPr/>
        </p:nvSpPr>
        <p:spPr>
          <a:xfrm>
            <a:off x="1177600" y="1599925"/>
            <a:ext cx="6399600" cy="27654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La ceguera total se caracteriza por la pérdida completa de visión sin percepción visual de la luz y las formas. Puede ser congénita o adquirida.</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b="0" i="0" lang="pt-BR" sz="1400" u="none" cap="none" strike="noStrike">
                <a:solidFill>
                  <a:schemeClr val="dk1"/>
                </a:solidFill>
                <a:latin typeface="Montserrat SemiBold"/>
                <a:ea typeface="Montserrat SemiBold"/>
                <a:cs typeface="Montserrat SemiBold"/>
                <a:sym typeface="Montserrat SemiBold"/>
              </a:rPr>
              <a:t>La falta de percepción visual se debe a factores fisiológicos o neurológicos. </a:t>
            </a:r>
            <a:endParaRPr b="0" i="0" sz="1400" u="none" cap="none" strike="noStrike">
              <a:solidFill>
                <a:schemeClr val="dk1"/>
              </a:solidFill>
              <a:latin typeface="Montserrat SemiBold"/>
              <a:ea typeface="Montserrat SemiBold"/>
              <a:cs typeface="Montserrat SemiBold"/>
              <a:sym typeface="Montserrat SemiBold"/>
            </a:endParaRPr>
          </a:p>
          <a:p>
            <a:pPr indent="0" lvl="0" marL="45720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a:p>
            <a:pPr indent="-317500" lvl="0" marL="457200" marR="0" rtl="0" algn="l">
              <a:lnSpc>
                <a:spcPct val="90000"/>
              </a:lnSpc>
              <a:spcBef>
                <a:spcPts val="1000"/>
              </a:spcBef>
              <a:spcAft>
                <a:spcPts val="0"/>
              </a:spcAft>
              <a:buClr>
                <a:schemeClr val="dk1"/>
              </a:buClr>
              <a:buSzPts val="1400"/>
              <a:buFont typeface="Montserrat SemiBold"/>
              <a:buChar char="●"/>
            </a:pPr>
            <a:r>
              <a:rPr lang="pt-BR">
                <a:solidFill>
                  <a:schemeClr val="dk1"/>
                </a:solidFill>
                <a:latin typeface="Montserrat SemiBold"/>
                <a:ea typeface="Montserrat SemiBold"/>
                <a:cs typeface="Montserrat SemiBold"/>
                <a:sym typeface="Montserrat SemiBold"/>
              </a:rPr>
              <a:t>E</a:t>
            </a:r>
            <a:r>
              <a:rPr b="0" i="0" lang="pt-BR" sz="1400" u="none" cap="none" strike="noStrike">
                <a:solidFill>
                  <a:schemeClr val="dk1"/>
                </a:solidFill>
                <a:latin typeface="Montserrat SemiBold"/>
                <a:ea typeface="Montserrat SemiBold"/>
                <a:cs typeface="Montserrat SemiBold"/>
                <a:sym typeface="Montserrat SemiBold"/>
              </a:rPr>
              <a:t>nfermedades prevenibles son responsables de casos de ceguera infantil, así como la cuestión genética.</a:t>
            </a:r>
            <a:endParaRPr b="0" i="0" sz="14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133" name="Google Shape;133;p7"/>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34" name="Google Shape;134;p7"/>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35" name="Google Shape;135;p7"/>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36" name="Google Shape;136;p7"/>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pic>
        <p:nvPicPr>
          <p:cNvPr id="137" name="Google Shape;137;p7"/>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43" name="Google Shape;143;p8"/>
          <p:cNvSpPr txBox="1"/>
          <p:nvPr/>
        </p:nvSpPr>
        <p:spPr>
          <a:xfrm>
            <a:off x="720800" y="336025"/>
            <a:ext cx="63996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pt-BR" sz="1200" u="none" cap="none" strike="noStrike">
                <a:solidFill>
                  <a:schemeClr val="dk1"/>
                </a:solidFill>
                <a:latin typeface="Montserrat Medium"/>
                <a:ea typeface="Montserrat Medium"/>
                <a:cs typeface="Montserrat Medium"/>
                <a:sym typeface="Montserrat Medium"/>
              </a:rPr>
              <a:t>También existe una clasificación denominada "baja visión", que es cuando la persona tiene una pérdida visual de leve a grave, con una reducción de las funciones visuales que varía según cada caso. </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rPr b="0" i="0" lang="pt-BR" sz="1200" u="none" cap="none" strike="noStrike">
                <a:solidFill>
                  <a:schemeClr val="dk1"/>
                </a:solidFill>
                <a:latin typeface="Montserrat Medium"/>
                <a:ea typeface="Montserrat Medium"/>
                <a:cs typeface="Montserrat Medium"/>
                <a:sym typeface="Montserrat Medium"/>
              </a:rPr>
              <a:t>Los síntomas son más evidentes en entornos de aprendizaje como la escuela o la iglesia. Algunas señales de alarma: </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100"/>
              <a:buFont typeface="Arial"/>
              <a:buNone/>
            </a:pPr>
            <a:r>
              <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l">
              <a:lnSpc>
                <a:spcPct val="90000"/>
              </a:lnSpc>
              <a:spcBef>
                <a:spcPts val="0"/>
              </a:spcBef>
              <a:spcAft>
                <a:spcPts val="0"/>
              </a:spcAft>
              <a:buClr>
                <a:schemeClr val="dk1"/>
              </a:buClr>
              <a:buSzPts val="1800"/>
              <a:buFont typeface="Times New Roman"/>
              <a:buNone/>
            </a:pPr>
            <a:r>
              <a:t/>
            </a:r>
            <a:endParaRPr b="0" i="0" sz="1200" u="none" cap="none" strike="noStrike">
              <a:solidFill>
                <a:schemeClr val="dk1"/>
              </a:solidFill>
              <a:latin typeface="Montserrat Medium"/>
              <a:ea typeface="Montserrat Medium"/>
              <a:cs typeface="Montserrat Medium"/>
              <a:sym typeface="Montserrat Medium"/>
            </a:endParaRPr>
          </a:p>
        </p:txBody>
      </p:sp>
      <p:pic>
        <p:nvPicPr>
          <p:cNvPr id="144" name="Google Shape;144;p8"/>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45" name="Google Shape;145;p8"/>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46" name="Google Shape;146;p8"/>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47" name="Google Shape;147;p8"/>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148" name="Google Shape;148;p8"/>
          <p:cNvSpPr txBox="1"/>
          <p:nvPr/>
        </p:nvSpPr>
        <p:spPr>
          <a:xfrm>
            <a:off x="1115200" y="1734075"/>
            <a:ext cx="3581400" cy="30711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rgbClr val="000000"/>
                </a:solidFill>
                <a:latin typeface="Montserrat"/>
                <a:ea typeface="Montserrat"/>
                <a:cs typeface="Montserrat"/>
                <a:sym typeface="Montserrat"/>
              </a:rPr>
              <a:t>Bebé</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b="0" i="0" lang="pt-BR" sz="1200" u="none" cap="none" strike="noStrike">
                <a:solidFill>
                  <a:srgbClr val="000000"/>
                </a:solidFill>
                <a:latin typeface="Montserrat"/>
                <a:ea typeface="Montserrat"/>
                <a:cs typeface="Montserrat"/>
                <a:sym typeface="Montserrat"/>
              </a:rPr>
              <a:t>Como no ve bien, el niño juega poco.</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b="0" i="0" lang="pt-BR" sz="1200" u="none" cap="none" strike="noStrike">
                <a:solidFill>
                  <a:srgbClr val="000000"/>
                </a:solidFill>
                <a:latin typeface="Montserrat"/>
                <a:ea typeface="Montserrat"/>
                <a:cs typeface="Montserrat"/>
                <a:sym typeface="Montserrat"/>
              </a:rPr>
              <a:t>No puede </a:t>
            </a:r>
            <a:r>
              <a:rPr lang="pt-BR" sz="1200">
                <a:latin typeface="Montserrat"/>
                <a:ea typeface="Montserrat"/>
                <a:cs typeface="Montserrat"/>
                <a:sym typeface="Montserrat"/>
              </a:rPr>
              <a:t>agarrar</a:t>
            </a:r>
            <a:r>
              <a:rPr b="0" i="0" lang="pt-BR" sz="1200" u="none" cap="none" strike="noStrike">
                <a:solidFill>
                  <a:srgbClr val="000000"/>
                </a:solidFill>
                <a:latin typeface="Montserrat"/>
                <a:ea typeface="Montserrat"/>
                <a:cs typeface="Montserrat"/>
                <a:sym typeface="Montserrat"/>
              </a:rPr>
              <a:t> un objeto aún cuando</a:t>
            </a:r>
            <a:r>
              <a:rPr lang="pt-BR" sz="1200">
                <a:latin typeface="Montserrat"/>
                <a:ea typeface="Montserrat"/>
                <a:cs typeface="Montserrat"/>
                <a:sym typeface="Montserrat"/>
              </a:rPr>
              <a:t> </a:t>
            </a:r>
            <a:r>
              <a:rPr b="0" i="0" lang="pt-BR" sz="1200" u="none" cap="none" strike="noStrike">
                <a:solidFill>
                  <a:srgbClr val="000000"/>
                </a:solidFill>
                <a:latin typeface="Montserrat"/>
                <a:ea typeface="Montserrat"/>
                <a:cs typeface="Montserrat"/>
                <a:sym typeface="Montserrat"/>
              </a:rPr>
              <a:t>ya tiene el tono muscular para </a:t>
            </a:r>
            <a:r>
              <a:rPr lang="pt-BR" sz="1200">
                <a:latin typeface="Montserrat"/>
                <a:ea typeface="Montserrat"/>
                <a:cs typeface="Montserrat"/>
                <a:sym typeface="Montserrat"/>
              </a:rPr>
              <a:t>agarrar</a:t>
            </a:r>
            <a:r>
              <a:rPr b="0" i="0" lang="pt-BR" sz="1200" u="none" cap="none" strike="noStrike">
                <a:solidFill>
                  <a:srgbClr val="000000"/>
                </a:solidFill>
                <a:latin typeface="Montserrat"/>
                <a:ea typeface="Montserrat"/>
                <a:cs typeface="Montserrat"/>
                <a:sym typeface="Montserrat"/>
              </a:rPr>
              <a:t> lo que ve y quiere.</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b="0" i="0" lang="pt-BR" sz="1200" u="none" cap="none" strike="noStrike">
                <a:solidFill>
                  <a:srgbClr val="000000"/>
                </a:solidFill>
                <a:latin typeface="Montserrat"/>
                <a:ea typeface="Montserrat"/>
                <a:cs typeface="Montserrat"/>
                <a:sym typeface="Montserrat"/>
              </a:rPr>
              <a:t>No se siente atraído por objetos que no hacen ruido, porque no puede verlos.</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b="0" i="0" lang="pt-BR" sz="1200" u="none" cap="none" strike="noStrike">
                <a:solidFill>
                  <a:srgbClr val="000000"/>
                </a:solidFill>
                <a:latin typeface="Montserrat"/>
                <a:ea typeface="Montserrat"/>
                <a:cs typeface="Montserrat"/>
                <a:sym typeface="Montserrat"/>
              </a:rPr>
              <a:t>No sigue con la mirada la cara del </a:t>
            </a:r>
            <a:r>
              <a:rPr lang="pt-BR" sz="1200">
                <a:latin typeface="Montserrat"/>
                <a:ea typeface="Montserrat"/>
                <a:cs typeface="Montserrat"/>
                <a:sym typeface="Montserrat"/>
              </a:rPr>
              <a:t>maestro</a:t>
            </a:r>
            <a:r>
              <a:rPr b="0" i="0" lang="pt-BR" sz="1200" u="none" cap="none" strike="noStrike">
                <a:solidFill>
                  <a:srgbClr val="000000"/>
                </a:solidFill>
                <a:latin typeface="Montserrat"/>
                <a:ea typeface="Montserrat"/>
                <a:cs typeface="Montserrat"/>
                <a:sym typeface="Montserrat"/>
              </a:rPr>
              <a:t> o de los padres.</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b="0" i="0" lang="pt-BR" sz="1200" u="none" cap="none" strike="noStrike">
                <a:solidFill>
                  <a:srgbClr val="000000"/>
                </a:solidFill>
                <a:latin typeface="Montserrat"/>
                <a:ea typeface="Montserrat"/>
                <a:cs typeface="Montserrat"/>
                <a:sym typeface="Montserrat"/>
              </a:rPr>
              <a:t>Hace movimientos extraños con los ojos.</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b="0" i="0" lang="pt-BR" sz="1200" u="none" cap="none" strike="noStrike">
                <a:solidFill>
                  <a:srgbClr val="000000"/>
                </a:solidFill>
                <a:latin typeface="Montserrat"/>
                <a:ea typeface="Montserrat"/>
                <a:cs typeface="Montserrat"/>
                <a:sym typeface="Montserrat"/>
              </a:rPr>
              <a:t>Le molesta mucho la luz.</a:t>
            </a:r>
            <a:endParaRPr b="0" i="0" sz="1200" u="none" cap="none" strike="noStrike">
              <a:solidFill>
                <a:srgbClr val="000000"/>
              </a:solidFill>
              <a:latin typeface="Montserrat"/>
              <a:ea typeface="Montserrat"/>
              <a:cs typeface="Montserrat"/>
              <a:sym typeface="Montserrat"/>
            </a:endParaRPr>
          </a:p>
          <a:p>
            <a:pPr indent="-207645" lvl="0" marL="228600" marR="0" rtl="0" algn="l">
              <a:lnSpc>
                <a:spcPct val="100000"/>
              </a:lnSpc>
              <a:spcBef>
                <a:spcPts val="1000"/>
              </a:spcBef>
              <a:spcAft>
                <a:spcPts val="0"/>
              </a:spcAft>
              <a:buClr>
                <a:srgbClr val="000000"/>
              </a:buClr>
              <a:buSzPts val="1200"/>
              <a:buFont typeface="Montserrat"/>
              <a:buChar char="•"/>
            </a:pPr>
            <a:r>
              <a:rPr lang="pt-BR" sz="1200">
                <a:latin typeface="Montserrat"/>
                <a:ea typeface="Montserrat"/>
                <a:cs typeface="Montserrat"/>
                <a:sym typeface="Montserrat"/>
              </a:rPr>
              <a:t>Se r</a:t>
            </a:r>
            <a:r>
              <a:rPr b="0" i="0" lang="pt-BR" sz="1200" u="none" cap="none" strike="noStrike">
                <a:solidFill>
                  <a:srgbClr val="000000"/>
                </a:solidFill>
                <a:latin typeface="Montserrat"/>
                <a:ea typeface="Montserrat"/>
                <a:cs typeface="Montserrat"/>
                <a:sym typeface="Montserrat"/>
              </a:rPr>
              <a:t>asca mucho los ojos.</a:t>
            </a:r>
            <a:endParaRPr b="0" i="0" sz="1200" u="none" cap="none" strike="noStrike">
              <a:solidFill>
                <a:srgbClr val="000000"/>
              </a:solidFill>
              <a:latin typeface="Montserrat"/>
              <a:ea typeface="Montserrat"/>
              <a:cs typeface="Montserrat"/>
              <a:sym typeface="Montserrat"/>
            </a:endParaRPr>
          </a:p>
        </p:txBody>
      </p:sp>
      <p:sp>
        <p:nvSpPr>
          <p:cNvPr id="149" name="Google Shape;149;p8"/>
          <p:cNvSpPr txBox="1"/>
          <p:nvPr/>
        </p:nvSpPr>
        <p:spPr>
          <a:xfrm>
            <a:off x="4544200" y="1657875"/>
            <a:ext cx="3729600" cy="3071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852"/>
              <a:buFont typeface="Arial"/>
              <a:buNone/>
            </a:pPr>
            <a:r>
              <a:rPr b="1" i="0" lang="pt-BR" sz="1130" u="none" cap="none" strike="noStrike">
                <a:solidFill>
                  <a:srgbClr val="000000"/>
                </a:solidFill>
                <a:latin typeface="Montserrat"/>
                <a:ea typeface="Montserrat"/>
                <a:cs typeface="Montserrat"/>
                <a:sym typeface="Montserrat"/>
              </a:rPr>
              <a:t>Niños y adolescentes</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Tropieza constantemente </a:t>
            </a:r>
            <a:r>
              <a:rPr lang="pt-BR" sz="1130">
                <a:latin typeface="Montserrat"/>
                <a:ea typeface="Montserrat"/>
                <a:cs typeface="Montserrat"/>
                <a:sym typeface="Montserrat"/>
              </a:rPr>
              <a:t>y golpea</a:t>
            </a:r>
            <a:r>
              <a:rPr b="0" i="0" lang="pt-BR" sz="1130" u="none" cap="none" strike="noStrike">
                <a:solidFill>
                  <a:srgbClr val="000000"/>
                </a:solidFill>
                <a:latin typeface="Montserrat"/>
                <a:ea typeface="Montserrat"/>
                <a:cs typeface="Montserrat"/>
                <a:sym typeface="Montserrat"/>
              </a:rPr>
              <a:t> los brazos contra puertas y paredes.</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Ojos enrojecidos.</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Dolor de cabeza debido al esfuerzo realizado al leer.</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Sitúa el texto a leer muy cerca de la cara.</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Falta de motivación en actividades de lectura y/o escritura.</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Dificultades para distinguir los colores.</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Ojos secos o llorosos.</a:t>
            </a:r>
            <a:endParaRPr b="0" i="0" sz="1130" u="none" cap="none" strike="noStrike">
              <a:solidFill>
                <a:srgbClr val="000000"/>
              </a:solidFill>
              <a:latin typeface="Montserrat"/>
              <a:ea typeface="Montserrat"/>
              <a:cs typeface="Montserrat"/>
              <a:sym typeface="Montserrat"/>
            </a:endParaRPr>
          </a:p>
          <a:p>
            <a:pPr indent="-203200" lvl="0" marL="228600" marR="0" rtl="0" algn="l">
              <a:lnSpc>
                <a:spcPct val="90000"/>
              </a:lnSpc>
              <a:spcBef>
                <a:spcPts val="1000"/>
              </a:spcBef>
              <a:spcAft>
                <a:spcPts val="0"/>
              </a:spcAft>
              <a:buClr>
                <a:srgbClr val="000000"/>
              </a:buClr>
              <a:buSzPts val="1130"/>
              <a:buFont typeface="Montserrat"/>
              <a:buChar char="•"/>
            </a:pPr>
            <a:r>
              <a:rPr b="0" i="0" lang="pt-BR" sz="1130" u="none" cap="none" strike="noStrike">
                <a:solidFill>
                  <a:srgbClr val="000000"/>
                </a:solidFill>
                <a:latin typeface="Montserrat"/>
                <a:ea typeface="Montserrat"/>
                <a:cs typeface="Montserrat"/>
                <a:sym typeface="Montserrat"/>
              </a:rPr>
              <a:t>Alta sensibilidad a la luz.</a:t>
            </a:r>
            <a:endParaRPr b="0" i="0" sz="1130" u="none" cap="none" strike="noStrike">
              <a:solidFill>
                <a:srgbClr val="000000"/>
              </a:solidFill>
              <a:latin typeface="Montserrat"/>
              <a:ea typeface="Montserrat"/>
              <a:cs typeface="Montserrat"/>
              <a:sym typeface="Montserrat"/>
            </a:endParaRPr>
          </a:p>
        </p:txBody>
      </p:sp>
      <p:pic>
        <p:nvPicPr>
          <p:cNvPr id="150" name="Google Shape;150;p8"/>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9"/>
          <p:cNvPicPr preferRelativeResize="0"/>
          <p:nvPr/>
        </p:nvPicPr>
        <p:blipFill rotWithShape="1">
          <a:blip r:embed="rId3">
            <a:alphaModFix/>
          </a:blip>
          <a:srcRect b="0" l="0" r="0" t="0"/>
          <a:stretch/>
        </p:blipFill>
        <p:spPr>
          <a:xfrm>
            <a:off x="0" y="0"/>
            <a:ext cx="9143997" cy="5143490"/>
          </a:xfrm>
          <a:prstGeom prst="rect">
            <a:avLst/>
          </a:prstGeom>
          <a:noFill/>
          <a:ln>
            <a:noFill/>
          </a:ln>
        </p:spPr>
      </p:pic>
      <p:sp>
        <p:nvSpPr>
          <p:cNvPr id="156" name="Google Shape;156;p9"/>
          <p:cNvSpPr txBox="1"/>
          <p:nvPr/>
        </p:nvSpPr>
        <p:spPr>
          <a:xfrm>
            <a:off x="603275" y="-825"/>
            <a:ext cx="1024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600"/>
              <a:buFont typeface="Arial"/>
              <a:buNone/>
            </a:pPr>
            <a:r>
              <a:rPr b="0" i="0" lang="pt-BR" sz="9600" u="none" cap="none" strike="noStrike">
                <a:solidFill>
                  <a:srgbClr val="171E46"/>
                </a:solidFill>
                <a:latin typeface="Montserrat Black"/>
                <a:ea typeface="Montserrat Black"/>
                <a:cs typeface="Montserrat Black"/>
                <a:sym typeface="Montserrat Black"/>
              </a:rPr>
              <a:t>2</a:t>
            </a:r>
            <a:endParaRPr b="0" i="0" sz="9600" u="none" cap="none" strike="noStrike">
              <a:solidFill>
                <a:srgbClr val="171E46"/>
              </a:solidFill>
              <a:latin typeface="Montserrat Black"/>
              <a:ea typeface="Montserrat Black"/>
              <a:cs typeface="Montserrat Black"/>
              <a:sym typeface="Montserrat Black"/>
            </a:endParaRPr>
          </a:p>
        </p:txBody>
      </p:sp>
      <p:sp>
        <p:nvSpPr>
          <p:cNvPr id="157" name="Google Shape;157;p9"/>
          <p:cNvSpPr txBox="1"/>
          <p:nvPr/>
        </p:nvSpPr>
        <p:spPr>
          <a:xfrm>
            <a:off x="1419600" y="384675"/>
            <a:ext cx="4199100" cy="104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100"/>
              <a:buFont typeface="Arial"/>
              <a:buNone/>
            </a:pPr>
            <a:r>
              <a:rPr b="0" i="0" lang="pt-BR" sz="3100" u="none" cap="none" strike="noStrike">
                <a:solidFill>
                  <a:srgbClr val="171E46"/>
                </a:solidFill>
                <a:latin typeface="Montserrat ExtraBold"/>
                <a:ea typeface="Montserrat ExtraBold"/>
                <a:cs typeface="Montserrat ExtraBold"/>
                <a:sym typeface="Montserrat ExtraBold"/>
              </a:rPr>
              <a:t>Técnicas y recursos auxiliares</a:t>
            </a:r>
            <a:endParaRPr b="0" i="0" sz="2700" u="none" cap="none" strike="noStrike">
              <a:solidFill>
                <a:srgbClr val="171E46"/>
              </a:solidFill>
              <a:latin typeface="Montserrat ExtraBold"/>
              <a:ea typeface="Montserrat ExtraBold"/>
              <a:cs typeface="Montserrat ExtraBold"/>
              <a:sym typeface="Montserrat ExtraBold"/>
            </a:endParaRPr>
          </a:p>
        </p:txBody>
      </p:sp>
      <p:sp>
        <p:nvSpPr>
          <p:cNvPr id="158" name="Google Shape;158;p9"/>
          <p:cNvSpPr txBox="1"/>
          <p:nvPr/>
        </p:nvSpPr>
        <p:spPr>
          <a:xfrm>
            <a:off x="1320650" y="1407850"/>
            <a:ext cx="6399600" cy="7665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b="0" i="0" lang="pt-BR" sz="1400" u="none" cap="none" strike="noStrike">
                <a:solidFill>
                  <a:schemeClr val="dk1"/>
                </a:solidFill>
                <a:latin typeface="Montserrat SemiBold"/>
                <a:ea typeface="Montserrat SemiBold"/>
                <a:cs typeface="Montserrat SemiBold"/>
                <a:sym typeface="Montserrat SemiBold"/>
              </a:rPr>
              <a:t>Entre los tipos de recursos existentes para mejorar la visualización de imágenes, en el caso de personas con baja visión, se encuentran los</a:t>
            </a:r>
            <a:r>
              <a:rPr lang="pt-BR">
                <a:solidFill>
                  <a:schemeClr val="dk1"/>
                </a:solidFill>
                <a:latin typeface="Montserrat SemiBold"/>
                <a:ea typeface="Montserrat SemiBold"/>
                <a:cs typeface="Montserrat SemiBold"/>
                <a:sym typeface="Montserrat SemiBold"/>
              </a:rPr>
              <a:t> recursos:</a:t>
            </a:r>
            <a:endParaRPr b="0" i="0" sz="1400" u="none" cap="none" strike="noStrike">
              <a:solidFill>
                <a:schemeClr val="dk1"/>
              </a:solidFill>
              <a:latin typeface="Montserrat SemiBold"/>
              <a:ea typeface="Montserrat SemiBold"/>
              <a:cs typeface="Montserrat SemiBold"/>
              <a:sym typeface="Montserrat SemiBold"/>
            </a:endParaRPr>
          </a:p>
        </p:txBody>
      </p:sp>
      <p:pic>
        <p:nvPicPr>
          <p:cNvPr id="159" name="Google Shape;159;p9"/>
          <p:cNvPicPr preferRelativeResize="0"/>
          <p:nvPr/>
        </p:nvPicPr>
        <p:blipFill rotWithShape="1">
          <a:blip r:embed="rId4">
            <a:alphaModFix/>
          </a:blip>
          <a:srcRect b="0" l="0" r="0" t="0"/>
          <a:stretch/>
        </p:blipFill>
        <p:spPr>
          <a:xfrm rot="7111070">
            <a:off x="-501345" y="2878830"/>
            <a:ext cx="1546631" cy="1546610"/>
          </a:xfrm>
          <a:prstGeom prst="rect">
            <a:avLst/>
          </a:prstGeom>
          <a:noFill/>
          <a:ln>
            <a:noFill/>
          </a:ln>
        </p:spPr>
      </p:pic>
      <p:pic>
        <p:nvPicPr>
          <p:cNvPr id="160" name="Google Shape;160;p9"/>
          <p:cNvPicPr preferRelativeResize="0"/>
          <p:nvPr/>
        </p:nvPicPr>
        <p:blipFill rotWithShape="1">
          <a:blip r:embed="rId4">
            <a:alphaModFix/>
          </a:blip>
          <a:srcRect b="0" l="0" r="0" t="0"/>
          <a:stretch/>
        </p:blipFill>
        <p:spPr>
          <a:xfrm rot="-7109003">
            <a:off x="7524406" y="15304"/>
            <a:ext cx="1546627" cy="1546609"/>
          </a:xfrm>
          <a:prstGeom prst="rect">
            <a:avLst/>
          </a:prstGeom>
          <a:noFill/>
          <a:ln>
            <a:noFill/>
          </a:ln>
        </p:spPr>
      </p:pic>
      <p:pic>
        <p:nvPicPr>
          <p:cNvPr id="161" name="Google Shape;161;p9"/>
          <p:cNvPicPr preferRelativeResize="0"/>
          <p:nvPr/>
        </p:nvPicPr>
        <p:blipFill rotWithShape="1">
          <a:blip r:embed="rId4">
            <a:alphaModFix/>
          </a:blip>
          <a:srcRect b="0" l="0" r="0" t="0"/>
          <a:stretch/>
        </p:blipFill>
        <p:spPr>
          <a:xfrm rot="-552112">
            <a:off x="8305802" y="3179881"/>
            <a:ext cx="1105623" cy="1105615"/>
          </a:xfrm>
          <a:prstGeom prst="rect">
            <a:avLst/>
          </a:prstGeom>
          <a:noFill/>
          <a:ln>
            <a:noFill/>
          </a:ln>
        </p:spPr>
      </p:pic>
      <p:pic>
        <p:nvPicPr>
          <p:cNvPr id="162" name="Google Shape;162;p9"/>
          <p:cNvPicPr preferRelativeResize="0"/>
          <p:nvPr/>
        </p:nvPicPr>
        <p:blipFill rotWithShape="1">
          <a:blip r:embed="rId4">
            <a:alphaModFix/>
          </a:blip>
          <a:srcRect b="0" l="0" r="0" t="0"/>
          <a:stretch/>
        </p:blipFill>
        <p:spPr>
          <a:xfrm rot="-2455811">
            <a:off x="-346274" y="1270830"/>
            <a:ext cx="1105623" cy="1105615"/>
          </a:xfrm>
          <a:prstGeom prst="rect">
            <a:avLst/>
          </a:prstGeom>
          <a:noFill/>
          <a:ln>
            <a:noFill/>
          </a:ln>
        </p:spPr>
      </p:pic>
      <p:sp>
        <p:nvSpPr>
          <p:cNvPr id="163" name="Google Shape;163;p9"/>
          <p:cNvSpPr txBox="1"/>
          <p:nvPr/>
        </p:nvSpPr>
        <p:spPr>
          <a:xfrm>
            <a:off x="986350" y="2180975"/>
            <a:ext cx="2430300" cy="2401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pt-BR" sz="1200" u="none" cap="none" strike="noStrike">
                <a:solidFill>
                  <a:schemeClr val="dk1"/>
                </a:solidFill>
                <a:latin typeface="Montserrat"/>
                <a:ea typeface="Montserrat"/>
                <a:cs typeface="Montserrat"/>
                <a:sym typeface="Montserrat"/>
              </a:rPr>
              <a:t>Óptic</a:t>
            </a:r>
            <a:r>
              <a:rPr b="1" lang="pt-BR" sz="1200">
                <a:solidFill>
                  <a:schemeClr val="dk1"/>
                </a:solidFill>
                <a:latin typeface="Montserrat"/>
                <a:ea typeface="Montserrat"/>
                <a:cs typeface="Montserrat"/>
                <a:sym typeface="Montserrat"/>
              </a:rPr>
              <a:t>o</a:t>
            </a:r>
            <a:r>
              <a:rPr b="1" i="0" lang="pt-BR" sz="1200" u="none" cap="none" strike="noStrike">
                <a:solidFill>
                  <a:schemeClr val="dk1"/>
                </a:solidFill>
                <a:latin typeface="Montserrat"/>
                <a:ea typeface="Montserrat"/>
                <a:cs typeface="Montserrat"/>
                <a:sym typeface="Montserrat"/>
              </a:rPr>
              <a:t>s</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1" i="0" lang="pt-BR" sz="1200" u="none" cap="none" strike="noStrike">
                <a:solidFill>
                  <a:schemeClr val="dk1"/>
                </a:solidFill>
                <a:latin typeface="Montserrat"/>
                <a:ea typeface="Montserrat"/>
                <a:cs typeface="Montserrat"/>
                <a:sym typeface="Montserrat"/>
              </a:rPr>
              <a:t> </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0" i="0" lang="pt-BR" sz="1200" u="none" cap="none" strike="noStrike">
                <a:solidFill>
                  <a:schemeClr val="dk1"/>
                </a:solidFill>
                <a:latin typeface="Montserrat Medium"/>
                <a:ea typeface="Montserrat Medium"/>
                <a:cs typeface="Montserrat Medium"/>
                <a:sym typeface="Montserrat Medium"/>
              </a:rPr>
              <a:t>Se trata de instrumentos, productos y tecnologías especialmente desarrollados para mejorar la vida cotidiana de una persona con discapacidad visual. Requieren conocimientos técnicos para su evaluación y una indicación correcta</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Montserrat"/>
              <a:ea typeface="Montserrat"/>
              <a:cs typeface="Montserrat"/>
              <a:sym typeface="Montserrat"/>
            </a:endParaRPr>
          </a:p>
        </p:txBody>
      </p:sp>
      <p:sp>
        <p:nvSpPr>
          <p:cNvPr id="164" name="Google Shape;164;p9"/>
          <p:cNvSpPr txBox="1"/>
          <p:nvPr/>
        </p:nvSpPr>
        <p:spPr>
          <a:xfrm>
            <a:off x="3424750" y="2333375"/>
            <a:ext cx="2430300" cy="184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pt-BR" sz="1200" u="none" cap="none" strike="noStrike">
                <a:solidFill>
                  <a:schemeClr val="dk1"/>
                </a:solidFill>
                <a:latin typeface="Montserrat"/>
                <a:ea typeface="Montserrat"/>
                <a:cs typeface="Montserrat"/>
                <a:sym typeface="Montserrat"/>
              </a:rPr>
              <a:t>No ópticos</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0" i="0" lang="pt-BR" sz="1200" u="none" cap="none" strike="noStrike">
                <a:solidFill>
                  <a:schemeClr val="dk1"/>
                </a:solidFill>
                <a:latin typeface="Montserrat Medium"/>
                <a:ea typeface="Montserrat Medium"/>
                <a:cs typeface="Montserrat Medium"/>
                <a:sym typeface="Montserrat Medium"/>
              </a:rPr>
              <a:t>Se trata de modificaciones de los materiales y el entorno. Son más sencillos y accesibles y pueden utilizarse junto con recursos ópticos</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Montserrat"/>
              <a:ea typeface="Montserrat"/>
              <a:cs typeface="Montserrat"/>
              <a:sym typeface="Montserrat"/>
            </a:endParaRPr>
          </a:p>
        </p:txBody>
      </p:sp>
      <p:sp>
        <p:nvSpPr>
          <p:cNvPr id="165" name="Google Shape;165;p9"/>
          <p:cNvSpPr txBox="1"/>
          <p:nvPr/>
        </p:nvSpPr>
        <p:spPr>
          <a:xfrm>
            <a:off x="6015550" y="2485775"/>
            <a:ext cx="2057700" cy="1477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pt-BR" sz="1200" u="none" cap="none" strike="noStrike">
                <a:solidFill>
                  <a:schemeClr val="dk1"/>
                </a:solidFill>
                <a:latin typeface="Montserrat"/>
                <a:ea typeface="Montserrat"/>
                <a:cs typeface="Montserrat"/>
                <a:sym typeface="Montserrat"/>
              </a:rPr>
              <a:t>Ayudas electrónicas</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t/>
            </a:r>
            <a:endParaRPr b="1" i="0" sz="1200" u="none" cap="none" strike="noStrike">
              <a:solidFill>
                <a:schemeClr val="dk1"/>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dk1"/>
              </a:buClr>
              <a:buSzPts val="1100"/>
              <a:buFont typeface="Arial"/>
              <a:buNone/>
            </a:pPr>
            <a:r>
              <a:rPr b="0" i="0" lang="pt-BR" sz="1200" u="none" cap="none" strike="noStrike">
                <a:solidFill>
                  <a:schemeClr val="dk1"/>
                </a:solidFill>
                <a:latin typeface="Montserrat Medium"/>
                <a:ea typeface="Montserrat Medium"/>
                <a:cs typeface="Montserrat Medium"/>
                <a:sym typeface="Montserrat Medium"/>
              </a:rPr>
              <a:t>Asociación de sistemas ópticos y electrónicos (videoampliación e informática)</a:t>
            </a:r>
            <a:endParaRPr b="0" i="0" sz="1200" u="none" cap="none" strike="noStrike">
              <a:solidFill>
                <a:schemeClr val="dk1"/>
              </a:solidFill>
              <a:latin typeface="Montserrat Medium"/>
              <a:ea typeface="Montserrat Medium"/>
              <a:cs typeface="Montserrat Medium"/>
              <a:sym typeface="Montserrat Medium"/>
            </a:endParaRPr>
          </a:p>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Montserrat"/>
              <a:ea typeface="Montserrat"/>
              <a:cs typeface="Montserrat"/>
              <a:sym typeface="Montserrat"/>
            </a:endParaRPr>
          </a:p>
        </p:txBody>
      </p:sp>
      <p:pic>
        <p:nvPicPr>
          <p:cNvPr id="166" name="Google Shape;166;p9"/>
          <p:cNvPicPr preferRelativeResize="0"/>
          <p:nvPr/>
        </p:nvPicPr>
        <p:blipFill rotWithShape="1">
          <a:blip r:embed="rId5">
            <a:alphaModFix/>
          </a:blip>
          <a:srcRect b="0" l="0" r="0" t="0"/>
          <a:stretch/>
        </p:blipFill>
        <p:spPr>
          <a:xfrm>
            <a:off x="7126757" y="4113168"/>
            <a:ext cx="2155827" cy="12126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9EA5E59716CA04482326D7D6394CBC5" ma:contentTypeVersion="15" ma:contentTypeDescription="Crie um novo documento." ma:contentTypeScope="" ma:versionID="d743f63d9048a2c2466c5882d752e8aa">
  <xsd:schema xmlns:xsd="http://www.w3.org/2001/XMLSchema" xmlns:xs="http://www.w3.org/2001/XMLSchema" xmlns:p="http://schemas.microsoft.com/office/2006/metadata/properties" xmlns:ns2="546f6921-c430-45e7-8b30-d6d9b86d8f0f" xmlns:ns3="364167a4-bc77-49ec-93f2-879d4481bae7" targetNamespace="http://schemas.microsoft.com/office/2006/metadata/properties" ma:root="true" ma:fieldsID="4525af9c7396acef62ddbec502432767" ns2:_="" ns3:_="">
    <xsd:import namespace="546f6921-c430-45e7-8b30-d6d9b86d8f0f"/>
    <xsd:import namespace="364167a4-bc77-49ec-93f2-879d4481ba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6f6921-c430-45e7-8b30-d6d9b86d8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4167a4-bc77-49ec-93f2-879d4481bae7"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c6843a21-b43c-449c-ad71-8656eb5ff423}" ma:internalName="TaxCatchAll" ma:showField="CatchAllData" ma:web="364167a4-bc77-49ec-93f2-879d4481b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6f6921-c430-45e7-8b30-d6d9b86d8f0f">
      <Terms xmlns="http://schemas.microsoft.com/office/infopath/2007/PartnerControls"/>
    </lcf76f155ced4ddcb4097134ff3c332f>
    <TaxCatchAll xmlns="364167a4-bc77-49ec-93f2-879d4481bae7" xsi:nil="true"/>
  </documentManagement>
</p:properties>
</file>

<file path=customXml/itemProps1.xml><?xml version="1.0" encoding="utf-8"?>
<ds:datastoreItem xmlns:ds="http://schemas.openxmlformats.org/officeDocument/2006/customXml" ds:itemID="{03800F91-6C76-4F3F-B706-39B461526BF3}"/>
</file>

<file path=customXml/itemProps2.xml><?xml version="1.0" encoding="utf-8"?>
<ds:datastoreItem xmlns:ds="http://schemas.openxmlformats.org/officeDocument/2006/customXml" ds:itemID="{ABF2DC20-0C61-4CC4-88CE-86605C8D354D}"/>
</file>

<file path=customXml/itemProps3.xml><?xml version="1.0" encoding="utf-8"?>
<ds:datastoreItem xmlns:ds="http://schemas.openxmlformats.org/officeDocument/2006/customXml" ds:itemID="{A490FE54-9A59-40FB-8F57-5D56505B161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Matheus xavier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0x010100F9EA5E59716CA04482326D7D6394CBC5</vt:lpwstr>
  </property>
</Properties>
</file>