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80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0000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4291" autoAdjust="0"/>
  </p:normalViewPr>
  <p:slideViewPr>
    <p:cSldViewPr snapToGrid="0" snapToObjects="1">
      <p:cViewPr varScale="1">
        <p:scale>
          <a:sx n="64" d="100"/>
          <a:sy n="64" d="100"/>
        </p:scale>
        <p:origin x="8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76FA7-FCFD-B44C-B576-9039AFFBB8E4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A7654-89BE-B64C-9C98-1AE3A86DF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90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A7654-89BE-B64C-9C98-1AE3A86DF29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216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A7654-89BE-B64C-9C98-1AE3A86DF29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12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53774-B1FC-B64A-BA6D-C53E8F6A8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C2FC41-C439-7041-AEB5-4D410ECE8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6847E2-546D-EE48-BFCA-3A206691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E8A42F-2AAF-964B-9A75-8A619999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FF5EB1-BDBC-094E-8C35-03FE264E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1565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9F110D-F323-9443-A867-51C7CB49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A7C629-72F2-024F-B521-47E04B05E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905D4E-F152-4143-80BE-A837EC02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0A71DC-1134-CD43-A969-D1088187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E8C5CB-C1DF-8B40-8A5B-4C0DDFE5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706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79FD2A-12CE-1849-AA0D-EE0DFD94C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F36D035-7737-EE4A-8E19-A6E6352F8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85C3C0-582D-814B-A5A0-7F18C73CD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D34885-097D-F141-87E4-86A64C22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2AEA07-EA38-BC41-92BA-7F9EE13C3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777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387488-C319-E24F-AF90-07494EBA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FC2EEB-02C6-834F-B11F-56D39892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435021-AE64-D64C-BE96-1F534B6F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47ED5F-57F1-4F46-81BC-2C6E5506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5C4539-48F7-284A-8913-09DD2D3D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789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24AD91-A533-E545-8FAA-E0BB4D2A7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B4CE6B-0EB4-184F-8CE1-582C0D376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EAF0FD-FF56-0844-BE08-60523145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09AB3C-549A-A844-96E0-6791366E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7CFF87-5906-2D45-9549-9593A1334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002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A6064-47C8-D942-B9BC-F5852B274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F12348-3926-3145-84BE-D1D75C343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69A632-348C-E645-81C5-83F385885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B0BBD2-EBB3-E346-B672-A79CF733D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AF4858B-C520-0749-BEA8-D084B163D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7AB132-140A-F042-B167-49FB8D62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4304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383983-0CA8-9242-B274-0AB848DA7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D0578A-0831-0246-B692-20A5AA763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6B2C9F-1363-734D-9DD1-29B6A8397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B1279D2-FDFA-0546-8E24-AD54B879B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768DF0-8EDD-F342-8DAC-77CC4BD6C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37C69FA-010D-AD4F-BA73-9EA369FBB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4B16CDE-9EC4-6E43-93C0-4A0E621F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CC1C9AB-C015-5F47-AB43-4372833C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945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BF7EC-7AD8-6445-88D0-7C45CEE4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AD4B408-31AC-394F-AA22-0F947C21D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AF606C-184C-FE4B-8BE4-16612A53E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A67F601-A1C9-EF40-900B-3CEA7173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7687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E437ED0-6016-0D42-A48C-2766FE17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78AD0A8-E939-954C-9CC2-A9860BCAE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F7A6C3-BA83-E34C-B4E6-B00508E3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1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D3C01-DC8D-5C46-A4AA-46B2B6EA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0B3C91-1C0A-FA4D-8DB4-A767D2113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75E1607-62B4-FC47-85AE-2182A8758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C79F0B-DE26-CA4D-90C4-9011667D1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FF982D-414E-2644-9FF7-85B0FCCA0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C52947-D114-5C43-A5C5-D23E87C0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2507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D0558-45DC-104A-A540-C41D5875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E611A2-9A19-B044-B3A1-ECB9DA567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C073D9-89E4-2A44-A8B5-0077F8CBD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2EBED2D-FFBE-2C4F-A8AA-6CBE605A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2EA423-DD56-9C41-A1A8-4D20D8796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9BE37A-84A4-9C4E-8F9A-E618E163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652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2CC82D0-E7B0-774C-881F-F2366699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81E00A-439C-494B-A542-390536972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952E49-9884-2E40-B850-B161F2610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13F2-B9BF-8543-B118-A91F58368BFA}" type="datetimeFigureOut">
              <a:rPr lang="es-ES_tradnl" smtClean="0"/>
              <a:t>29/08/2022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085A45-3F63-A542-9B99-C62FF22A4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17B0E8-F52C-304D-8AB2-AF04E974C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F89E4-CB08-2946-9B64-B00BFB6938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533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376EE7E-9FB8-A284-F082-6851F4033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91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326DE-1E53-C249-8101-E1F27F58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89995" cy="1325563"/>
          </a:xfrm>
        </p:spPr>
        <p:txBody>
          <a:bodyPr>
            <a:normAutofit/>
          </a:bodyPr>
          <a:lstStyle/>
          <a:p>
            <a:r>
              <a:rPr lang="pt-BR" sz="3600" b="0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5. Autoavaliação</a:t>
            </a:r>
            <a:endParaRPr lang="es-ES_tradnl" sz="3600" dirty="0">
              <a:solidFill>
                <a:srgbClr val="AC0000"/>
              </a:solidFill>
              <a:latin typeface="Montserrat Black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306A0A-4DA8-C74F-BDB5-7C9066266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203" y="1290576"/>
            <a:ext cx="8513948" cy="520229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pt-BR" sz="2000" b="1" dirty="0">
                <a:solidFill>
                  <a:schemeClr val="accent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Diante do que tem sido considerado nesse Curso de Liderança, neste módulo e nos anteriores, que tal parar um pouquinho para avaliar? 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700" b="1" dirty="0">
              <a:solidFill>
                <a:srgbClr val="383838"/>
              </a:solidFill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pt-BR" sz="1700" b="1" dirty="0">
                <a:solidFill>
                  <a:srgbClr val="383838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É necessário que o professor se volte para dentro de si, conhecendo-se, aceitando-se, observando: o “eu” que sou, o “eu” que gostaria de ser [...]. A avaliação será bem-sucedida só após eliminar seus preconceitos, distorções, temores, necessidades; só quando estiver em harmonia consigo mesmo [e com Deus], estabelecendo um clima de fé e confiança [...], e caminhar a passos firmes na direção a metas [...].</a:t>
            </a: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pt-BR" sz="2900" dirty="0"/>
          </a:p>
          <a:p>
            <a:pPr marL="0" indent="0">
              <a:buNone/>
            </a:pPr>
            <a:endParaRPr lang="es-ES_tradnl" dirty="0"/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26890F34-7997-8148-83B5-03E6C44A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75" y="3030283"/>
            <a:ext cx="634128" cy="428465"/>
          </a:xfrm>
          <a:prstGeom prst="rect">
            <a:avLst/>
          </a:prstGeom>
        </p:spPr>
      </p:pic>
      <p:pic>
        <p:nvPicPr>
          <p:cNvPr id="16" name="Imagem 15" descr="Ícone&#10;&#10;Descrição gerada automaticamente">
            <a:extLst>
              <a:ext uri="{FF2B5EF4-FFF2-40B4-BE49-F238E27FC236}">
                <a16:creationId xmlns:a16="http://schemas.microsoft.com/office/drawing/2014/main" id="{E9409756-6DCF-8346-B12E-11011187F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468" y="-1314000"/>
            <a:ext cx="3290400" cy="3290400"/>
          </a:xfrm>
          <a:prstGeom prst="rect">
            <a:avLst/>
          </a:prstGeom>
        </p:spPr>
      </p:pic>
      <p:pic>
        <p:nvPicPr>
          <p:cNvPr id="22" name="Imagem 21" descr="Uma imagem contendo Diagrama&#10;&#10;Descrição gerada automaticamente">
            <a:extLst>
              <a:ext uri="{FF2B5EF4-FFF2-40B4-BE49-F238E27FC236}">
                <a16:creationId xmlns:a16="http://schemas.microsoft.com/office/drawing/2014/main" id="{B82E3B2D-3440-654A-AB77-6CB99308D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51" y="-1188703"/>
            <a:ext cx="3039806" cy="3039806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872EE049-5B76-41C5-B9E7-15D127068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339251" y="5468294"/>
            <a:ext cx="573069" cy="387209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468CEB2F-54CD-9B45-865C-AEC424740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244" y="3400890"/>
            <a:ext cx="2929756" cy="321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9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F8862-3538-4845-9F0C-DE28ACFD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67" y="1054860"/>
            <a:ext cx="10344665" cy="1307558"/>
          </a:xfrm>
        </p:spPr>
        <p:txBody>
          <a:bodyPr>
            <a:noAutofit/>
          </a:bodyPr>
          <a:lstStyle/>
          <a:p>
            <a:pPr algn="ctr"/>
            <a:r>
              <a:rPr lang="pt-BR" sz="3200" b="1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O objetivo do MC é incentivar ás crianças a ter uma amizade com Jesus e que possam aceita-lo como o seu Salvador. </a:t>
            </a:r>
            <a:endParaRPr lang="es-ES_tradnl" sz="3200" dirty="0">
              <a:solidFill>
                <a:srgbClr val="AC0000"/>
              </a:solidFill>
              <a:latin typeface="Montserrat Black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C42605-F3EC-C143-A558-D94904C89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41" y="3678702"/>
            <a:ext cx="5669891" cy="1739803"/>
          </a:xfrm>
        </p:spPr>
        <p:txBody>
          <a:bodyPr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0" u="none" strike="noStrike" dirty="0">
                <a:solidFill>
                  <a:srgbClr val="383838"/>
                </a:solidFill>
                <a:effectLst/>
                <a:latin typeface="Montserrat" pitchFamily="2" charset="0"/>
              </a:rPr>
              <a:t>Como minha equipe, e eu como professor, tenho facilitado isso nas atividades que realizamos na igreja? 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383838"/>
              </a:solidFill>
              <a:latin typeface="Montserrat" pitchFamily="2" charset="0"/>
            </a:endParaRPr>
          </a:p>
        </p:txBody>
      </p:sp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D4AE309B-4D49-F141-AE89-FB5B63F3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28636">
            <a:off x="272267" y="3785175"/>
            <a:ext cx="239881" cy="487377"/>
          </a:xfrm>
          <a:prstGeom prst="rect">
            <a:avLst/>
          </a:prstGeom>
        </p:spPr>
      </p:pic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99713872-849A-5746-A5C2-5CA629792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751" y="-1956499"/>
            <a:ext cx="6240616" cy="6240616"/>
          </a:xfrm>
          <a:prstGeom prst="rect">
            <a:avLst/>
          </a:prstGeom>
        </p:spPr>
      </p:pic>
      <p:pic>
        <p:nvPicPr>
          <p:cNvPr id="22" name="Imagem 21" descr="Forma, Ícone, Seta&#10;&#10;Descrição gerada automaticamente">
            <a:extLst>
              <a:ext uri="{FF2B5EF4-FFF2-40B4-BE49-F238E27FC236}">
                <a16:creationId xmlns:a16="http://schemas.microsoft.com/office/drawing/2014/main" id="{4D3945B4-0CD4-754D-876D-D687F461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455957">
            <a:off x="-1466347" y="-788974"/>
            <a:ext cx="2396404" cy="2396404"/>
          </a:xfrm>
          <a:prstGeom prst="rect">
            <a:avLst/>
          </a:prstGeom>
        </p:spPr>
      </p:pic>
      <p:pic>
        <p:nvPicPr>
          <p:cNvPr id="24" name="Imagem 23" descr="Forma, Logotipo&#10;&#10;Descrição gerada automaticamente">
            <a:extLst>
              <a:ext uri="{FF2B5EF4-FFF2-40B4-BE49-F238E27FC236}">
                <a16:creationId xmlns:a16="http://schemas.microsoft.com/office/drawing/2014/main" id="{873CCE35-D8BB-E543-8DC6-7B700F438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1404">
            <a:off x="-28016" y="5694316"/>
            <a:ext cx="1592040" cy="12375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0443230-E7A4-E2A0-350A-54F1762AD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3440272"/>
            <a:ext cx="5962679" cy="370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45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E22092-8F34-1746-8C1D-6F487B7D8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0247" y="165906"/>
            <a:ext cx="7600468" cy="621669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2600" dirty="0"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P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ara tornar mais eficiente o trabalho em favor desse grupo de crianças e adolescentes, é fundamental ter um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plano de ação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que responda as necessidades socioemocionais e espirituais do seu grupo. É por meio do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planejamento estratégico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que isso pode sair do papel e se converter numa realidade! Para saber que os objetivos propostos foram atingidos, a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avaliação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do planejamento e do próprio professor e equipe se faz necessária. 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0" indent="0" algn="just">
              <a:buNone/>
            </a:pPr>
            <a:r>
              <a:rPr lang="pt-BR" sz="200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. </a:t>
            </a:r>
            <a:r>
              <a:rPr lang="pt-BR" sz="2000" b="1" dirty="0">
                <a:latin typeface="Montserrat" pitchFamily="2" charset="0"/>
              </a:rPr>
              <a:t> </a:t>
            </a:r>
          </a:p>
          <a:p>
            <a:pPr marL="0" indent="0">
              <a:buNone/>
            </a:pPr>
            <a:r>
              <a:rPr lang="pt-BR" sz="2400" dirty="0">
                <a:effectLst/>
              </a:rPr>
              <a:t> </a:t>
            </a:r>
            <a:endParaRPr lang="es-ES_tradnl" sz="24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82F2F1A-55A4-9953-D089-F0DED2578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3" y="827396"/>
            <a:ext cx="3894419" cy="4586068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62FD0E9B-3B04-426C-8437-0BD6E0CBB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7958" y="4053948"/>
            <a:ext cx="6240616" cy="62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60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B5393760-A60B-7A52-A2CB-81DEEB0F5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338" y="4690143"/>
            <a:ext cx="3525776" cy="216785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7BF05A-16CD-FB4A-9D14-64DB8EA3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67" y="425237"/>
            <a:ext cx="10047108" cy="45614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0" i="0" u="none" strike="noStrike" dirty="0">
                <a:solidFill>
                  <a:srgbClr val="383838"/>
                </a:solidFill>
                <a:effectLst/>
                <a:latin typeface="Montserrat Black" pitchFamily="2" charset="0"/>
              </a:rPr>
              <a:t>São muitas as compensações que advêm de se ensinar crianças. Você conhecerá a verdadeira e profunda alegria interior do serviço. Experimentará a desafiadora alegria de um conhecimento mais profundo da Palavra de Deus. Conhecerá a alegria de usar seu dom espiritual – ensinar – para a edificação da igreja e a salvação de indivíduos. Quando uma criança olhar para você e com seus olhos brilhando lhe disser: “Eu quero sempre seguir a Jesus!”, você conhecerá a alegria e a profunda satisfação do ministério da salvação</a:t>
            </a:r>
            <a:r>
              <a:rPr lang="pt-BR" sz="1800" b="0" i="0" u="none" strike="noStrike" dirty="0">
                <a:solidFill>
                  <a:srgbClr val="383838"/>
                </a:solidFill>
                <a:effectLst/>
                <a:latin typeface="Montserrat Black" pitchFamily="2" charset="0"/>
              </a:rPr>
              <a:t>. (HABENICHT; BELL, 1992, p. 17)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335161B2-4BE6-6A4C-B9B2-D0AE6B952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18" y="341187"/>
            <a:ext cx="473308" cy="319803"/>
          </a:xfrm>
          <a:prstGeom prst="rect">
            <a:avLst/>
          </a:prstGeom>
        </p:spPr>
      </p:pic>
      <p:pic>
        <p:nvPicPr>
          <p:cNvPr id="12" name="Imagem 11" descr="Forma, Seta&#10;&#10;Descrição gerada automaticamente">
            <a:extLst>
              <a:ext uri="{FF2B5EF4-FFF2-40B4-BE49-F238E27FC236}">
                <a16:creationId xmlns:a16="http://schemas.microsoft.com/office/drawing/2014/main" id="{6D6495AB-0B4A-914A-A8A7-2A561A31D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40688">
            <a:off x="-1296477" y="4747174"/>
            <a:ext cx="2592955" cy="2592955"/>
          </a:xfrm>
          <a:prstGeom prst="rect">
            <a:avLst/>
          </a:prstGeom>
        </p:spPr>
      </p:pic>
      <p:pic>
        <p:nvPicPr>
          <p:cNvPr id="18" name="Imagem 17" descr="Forma, Logotipo&#10;&#10;Descrição gerada automaticamente">
            <a:extLst>
              <a:ext uri="{FF2B5EF4-FFF2-40B4-BE49-F238E27FC236}">
                <a16:creationId xmlns:a16="http://schemas.microsoft.com/office/drawing/2014/main" id="{3DA7919C-EA4E-334B-B891-67E7A2164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01244">
            <a:off x="10939655" y="155393"/>
            <a:ext cx="1300833" cy="1011194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5CF2CEA4-B105-44C9-B649-F9BA5FF5D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357767" y="4826783"/>
            <a:ext cx="473308" cy="31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24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F1C0E1-3EAF-4757-9FEB-3A6486F4C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179" y="1498232"/>
            <a:ext cx="6461641" cy="905738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pt-BR" sz="4800" b="0" i="0" u="none" strike="noStrike" dirty="0">
                <a:solidFill>
                  <a:schemeClr val="bg1"/>
                </a:solidFill>
                <a:effectLst/>
                <a:latin typeface="Montserrat Black" pitchFamily="2" charset="0"/>
              </a:rPr>
              <a:t>Curso de liderança</a:t>
            </a:r>
            <a:endParaRPr lang="pt-BR" sz="4800" dirty="0">
              <a:solidFill>
                <a:schemeClr val="bg1"/>
              </a:solidFill>
              <a:latin typeface="Montserrat Black" pitchFamily="2" charset="0"/>
              <a:ea typeface="+mj-ea"/>
              <a:cs typeface="+mj-cs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A5818A84-299A-62FD-BD87-093630CD4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89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629EFA-21C7-A048-BA78-0405198DD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dirty="0">
                <a:solidFill>
                  <a:srgbClr val="AC0000"/>
                </a:solidFill>
                <a:latin typeface="Montserrat Black" panose="00000A00000000000000" pitchFamily="2" charset="0"/>
              </a:rPr>
              <a:t>1. Conceito de gerações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36DA79-8DAB-8E42-B96B-FB62F1A4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98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sz="4000" b="1" dirty="0">
                <a:solidFill>
                  <a:srgbClr val="383838"/>
                </a:solidFill>
              </a:rPr>
              <a:t>“Uma geração pode ser entendida como um grupo identificável que compartilha os mesmos anos de nascimento e, consequentemente, viveu os mesmos acontecimentos sociais significativos em etapas cruciais do desenvolvimento” </a:t>
            </a:r>
            <a:r>
              <a:rPr lang="pt-BR" sz="3500" b="1" dirty="0">
                <a:solidFill>
                  <a:srgbClr val="383838"/>
                </a:solidFill>
              </a:rPr>
              <a:t>(</a:t>
            </a:r>
            <a:r>
              <a:rPr lang="pt-BR" sz="3500" b="1" dirty="0" err="1">
                <a:solidFill>
                  <a:srgbClr val="383838"/>
                </a:solidFill>
              </a:rPr>
              <a:t>Kupperschmidt</a:t>
            </a:r>
            <a:r>
              <a:rPr lang="pt-BR" sz="3500" b="1" dirty="0">
                <a:solidFill>
                  <a:srgbClr val="383838"/>
                </a:solidFill>
              </a:rPr>
              <a:t>, 2000) </a:t>
            </a:r>
          </a:p>
        </p:txBody>
      </p:sp>
      <p:pic>
        <p:nvPicPr>
          <p:cNvPr id="11" name="Imagem 10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CACCC0B-2D81-5F49-BC50-786E93381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4310" flipH="1">
            <a:off x="10367513" y="249997"/>
            <a:ext cx="1426664" cy="1640226"/>
          </a:xfrm>
          <a:prstGeom prst="rect">
            <a:avLst/>
          </a:prstGeom>
        </p:spPr>
      </p:pic>
      <p:pic>
        <p:nvPicPr>
          <p:cNvPr id="27" name="Imagem 26" descr="Forma, Logotipo&#10;&#10;Descrição gerada automaticamente">
            <a:extLst>
              <a:ext uri="{FF2B5EF4-FFF2-40B4-BE49-F238E27FC236}">
                <a16:creationId xmlns:a16="http://schemas.microsoft.com/office/drawing/2014/main" id="{3AC8724C-E37D-B64A-A6F2-E52C82161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71062">
            <a:off x="10546359" y="5711716"/>
            <a:ext cx="1667065" cy="1295882"/>
          </a:xfrm>
          <a:prstGeom prst="rect">
            <a:avLst/>
          </a:prstGeom>
        </p:spPr>
      </p:pic>
      <p:pic>
        <p:nvPicPr>
          <p:cNvPr id="29" name="Imagem 28" descr="Uma imagem contendo Diagrama&#10;&#10;Descrição gerada automaticamente">
            <a:extLst>
              <a:ext uri="{FF2B5EF4-FFF2-40B4-BE49-F238E27FC236}">
                <a16:creationId xmlns:a16="http://schemas.microsoft.com/office/drawing/2014/main" id="{BA30384A-A386-634C-9BFA-1253F71B1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8956">
            <a:off x="-1094018" y="4962456"/>
            <a:ext cx="2476770" cy="24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38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Forma, Ícone, Seta&#10;&#10;Descrição gerada automaticamente">
            <a:extLst>
              <a:ext uri="{FF2B5EF4-FFF2-40B4-BE49-F238E27FC236}">
                <a16:creationId xmlns:a16="http://schemas.microsoft.com/office/drawing/2014/main" id="{F7C4C88A-941B-F746-9B6C-542D6A82B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28977">
            <a:off x="10958329" y="-834601"/>
            <a:ext cx="2665983" cy="2665983"/>
          </a:xfrm>
          <a:prstGeom prst="rect">
            <a:avLst/>
          </a:prstGeom>
        </p:spPr>
      </p:pic>
      <p:pic>
        <p:nvPicPr>
          <p:cNvPr id="18" name="Imagem 17" descr="Uma imagem contendo Diagrama&#10;&#10;Descrição gerada automaticamente">
            <a:extLst>
              <a:ext uri="{FF2B5EF4-FFF2-40B4-BE49-F238E27FC236}">
                <a16:creationId xmlns:a16="http://schemas.microsoft.com/office/drawing/2014/main" id="{547EF3B7-1E6C-4899-88B6-672F0E65E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0068">
            <a:off x="-523140" y="5720687"/>
            <a:ext cx="1814191" cy="1814191"/>
          </a:xfrm>
          <a:prstGeom prst="rect">
            <a:avLst/>
          </a:prstGeom>
        </p:spPr>
      </p:pic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A6D58E6E-5254-B500-7F8D-C507C78BD2B2}"/>
              </a:ext>
            </a:extLst>
          </p:cNvPr>
          <p:cNvSpPr txBox="1">
            <a:spLocks/>
          </p:cNvSpPr>
          <p:nvPr/>
        </p:nvSpPr>
        <p:spPr>
          <a:xfrm>
            <a:off x="383955" y="2982351"/>
            <a:ext cx="2190937" cy="1181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maioria dos professores do MC são destas gerações</a:t>
            </a:r>
            <a:endParaRPr lang="pt-BR" sz="1800" b="1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b="1" dirty="0"/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8A610EC0-B996-0808-43D3-4A0C3CA384F2}"/>
              </a:ext>
            </a:extLst>
          </p:cNvPr>
          <p:cNvSpPr txBox="1">
            <a:spLocks/>
          </p:cNvSpPr>
          <p:nvPr/>
        </p:nvSpPr>
        <p:spPr>
          <a:xfrm>
            <a:off x="388400" y="5162373"/>
            <a:ext cx="2120285" cy="9871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Os nossos alunos pertencem a esta gerações</a:t>
            </a:r>
            <a:endParaRPr lang="pt-BR" sz="1800" b="1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b="1" dirty="0"/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36C0380B-19C4-67EA-1452-71700F3E5B0D}"/>
              </a:ext>
            </a:extLst>
          </p:cNvPr>
          <p:cNvSpPr txBox="1">
            <a:spLocks/>
          </p:cNvSpPr>
          <p:nvPr/>
        </p:nvSpPr>
        <p:spPr>
          <a:xfrm>
            <a:off x="4018624" y="1110286"/>
            <a:ext cx="3113696" cy="987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Nascidos até 1964  </a:t>
            </a:r>
            <a:r>
              <a:rPr lang="pt-BR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Geração baby boomers</a:t>
            </a:r>
            <a:endParaRPr lang="pt-BR" sz="18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C925FFF5-D77D-8F18-753D-3869F45624DA}"/>
              </a:ext>
            </a:extLst>
          </p:cNvPr>
          <p:cNvSpPr txBox="1">
            <a:spLocks/>
          </p:cNvSpPr>
          <p:nvPr/>
        </p:nvSpPr>
        <p:spPr>
          <a:xfrm>
            <a:off x="4018623" y="2097402"/>
            <a:ext cx="3236615" cy="987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Nascidos entre 1965 e 1977 </a:t>
            </a:r>
            <a:r>
              <a:rPr lang="pt-BR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Geração X</a:t>
            </a:r>
            <a:r>
              <a:rPr lang="pt-BR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3E46FEB3-965E-2305-A370-389BBC76367E}"/>
              </a:ext>
            </a:extLst>
          </p:cNvPr>
          <p:cNvSpPr txBox="1">
            <a:spLocks/>
          </p:cNvSpPr>
          <p:nvPr/>
        </p:nvSpPr>
        <p:spPr>
          <a:xfrm>
            <a:off x="4018624" y="3216048"/>
            <a:ext cx="3380981" cy="987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Nascidos de 1978 em diante </a:t>
            </a:r>
            <a:r>
              <a:rPr lang="pt-BR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Geração Y ou </a:t>
            </a:r>
            <a:r>
              <a:rPr lang="pt-BR" sz="1800" b="1" dirty="0" err="1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pt-BR" sz="1800" b="1" dirty="0" err="1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illennials</a:t>
            </a:r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235E3DE9-6CC1-B06B-2D2C-59BF11E6BFAC}"/>
              </a:ext>
            </a:extLst>
          </p:cNvPr>
          <p:cNvSpPr txBox="1">
            <a:spLocks/>
          </p:cNvSpPr>
          <p:nvPr/>
        </p:nvSpPr>
        <p:spPr>
          <a:xfrm>
            <a:off x="4092906" y="4339590"/>
            <a:ext cx="3589551" cy="987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Nascidos a partir do ano 1997   </a:t>
            </a:r>
            <a:r>
              <a:rPr lang="pt-BR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Geração Z</a:t>
            </a:r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C4630BA2-4D90-6D94-EDDC-6FFCA0F02202}"/>
              </a:ext>
            </a:extLst>
          </p:cNvPr>
          <p:cNvSpPr txBox="1">
            <a:spLocks/>
          </p:cNvSpPr>
          <p:nvPr/>
        </p:nvSpPr>
        <p:spPr>
          <a:xfrm>
            <a:off x="4098522" y="5365120"/>
            <a:ext cx="3589549" cy="987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Nascidos a partir do ano 2010 </a:t>
            </a:r>
            <a:r>
              <a:rPr lang="pt-BR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Geração Alpha</a:t>
            </a:r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32" name="Espaço Reservado para Conteúdo 2">
            <a:extLst>
              <a:ext uri="{FF2B5EF4-FFF2-40B4-BE49-F238E27FC236}">
                <a16:creationId xmlns:a16="http://schemas.microsoft.com/office/drawing/2014/main" id="{86BB1F66-C970-BDC0-8E8A-2FC89CE91CC3}"/>
              </a:ext>
            </a:extLst>
          </p:cNvPr>
          <p:cNvSpPr txBox="1">
            <a:spLocks/>
          </p:cNvSpPr>
          <p:nvPr/>
        </p:nvSpPr>
        <p:spPr>
          <a:xfrm>
            <a:off x="8791193" y="1851467"/>
            <a:ext cx="2715827" cy="470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800" b="1" dirty="0">
                <a:latin typeface="Montserrat" panose="00000500000000000000" pitchFamily="2" charset="0"/>
                <a:cs typeface="Times New Roman" panose="02020603050405020304" pitchFamily="18" charset="0"/>
              </a:rPr>
              <a:t>-Alta exposição às telas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 b="1" dirty="0">
                <a:latin typeface="Montserrat" panose="00000500000000000000" pitchFamily="2" charset="0"/>
                <a:cs typeface="Times New Roman" panose="02020603050405020304" pitchFamily="18" charset="0"/>
              </a:rPr>
              <a:t>-A</a:t>
            </a:r>
            <a:r>
              <a:rPr lang="pt-BR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costumados a usar meios digitais para se entreter e buscar informações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 b="1" dirty="0">
                <a:latin typeface="Montserrat" panose="00000500000000000000" pitchFamily="2" charset="0"/>
                <a:cs typeface="Times New Roman" panose="02020603050405020304" pitchFamily="18" charset="0"/>
              </a:rPr>
              <a:t>-R</a:t>
            </a:r>
            <a:r>
              <a:rPr lang="pt-BR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equerem uma educação mais dinâmica, ativa, multiplataforma e personalizada</a:t>
            </a:r>
            <a:endParaRPr lang="pt-BR" sz="1800" b="1" dirty="0"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 b="1" dirty="0">
                <a:latin typeface="Montserrat" panose="00000500000000000000" pitchFamily="2" charset="0"/>
                <a:cs typeface="Times New Roman" panose="02020603050405020304" pitchFamily="18" charset="0"/>
              </a:rPr>
              <a:t>-Têm um </a:t>
            </a:r>
            <a:r>
              <a:rPr lang="pt-BR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potencial maior para inovar e buscar soluções para problemas de forma colaborativa</a:t>
            </a:r>
            <a:r>
              <a:rPr lang="pt-BR" sz="1800" b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pic>
        <p:nvPicPr>
          <p:cNvPr id="33" name="Imagem 3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CE2F1CB-2107-315B-D199-F4AB634F5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343405" y="2325090"/>
            <a:ext cx="2903331" cy="2325588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B02118BD-846D-489C-06E9-AEB5E0AF6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338096" y="4622024"/>
            <a:ext cx="2896141" cy="2325588"/>
          </a:xfrm>
          <a:prstGeom prst="rect">
            <a:avLst/>
          </a:prstGeom>
        </p:spPr>
      </p:pic>
      <p:pic>
        <p:nvPicPr>
          <p:cNvPr id="3" name="Imagem 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83F5C866-DBFB-8D7E-4900-B644732F6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19855">
            <a:off x="460797" y="4023355"/>
            <a:ext cx="4332478" cy="2325588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FC491C1-0B94-8115-BCF7-88E2AEDB5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728" y="4684638"/>
            <a:ext cx="3589551" cy="23255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A86A95-0F47-284D-1B06-AF507C511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38" y="96513"/>
            <a:ext cx="2923655" cy="27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36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4AF11D-FB46-194D-9C97-494FDBD9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7" y="560236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AC0000"/>
                </a:solidFill>
                <a:latin typeface="Montserrat Black" panose="00000A00000000000000" pitchFamily="2" charset="0"/>
              </a:rPr>
              <a:t>2. O líder da geração Alpha</a:t>
            </a:r>
            <a:br>
              <a:rPr lang="pt-BR" dirty="0"/>
            </a:br>
            <a:endParaRPr lang="es-ES_tradnl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D88C5DF-EF68-AB45-A987-74741D1DDC0D}"/>
              </a:ext>
            </a:extLst>
          </p:cNvPr>
          <p:cNvSpPr txBox="1"/>
          <p:nvPr/>
        </p:nvSpPr>
        <p:spPr>
          <a:xfrm>
            <a:off x="788686" y="1482851"/>
            <a:ext cx="9564087" cy="453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16000" algn="just">
              <a:lnSpc>
                <a:spcPct val="150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383838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Segundo John </a:t>
            </a:r>
            <a:r>
              <a:rPr lang="pt-BR" sz="2000" b="1" dirty="0" err="1">
                <a:solidFill>
                  <a:srgbClr val="383838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Nasbitt</a:t>
            </a:r>
            <a:r>
              <a:rPr lang="pt-BR" sz="2000" b="1" dirty="0">
                <a:solidFill>
                  <a:srgbClr val="383838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(2007), o líder que trabalha com novas gerações deve ter algumas caraterísticas, como por exemplo:</a:t>
            </a:r>
          </a:p>
          <a:p>
            <a:pPr marL="230400" indent="-230400" rtl="0" fontAlgn="base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Formador de redes de colaboração</a:t>
            </a:r>
          </a:p>
          <a:p>
            <a:pPr marL="230400" indent="-230400" rtl="0" fontAlgn="base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Estar orientado para a aprendizagem</a:t>
            </a:r>
          </a:p>
          <a:p>
            <a:pPr marL="230400" indent="-230400" rtl="0" fontAlgn="base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Ter um espírito proativo</a:t>
            </a:r>
          </a:p>
          <a:p>
            <a:pPr marL="230400" indent="-230400" rtl="0" fontAlgn="base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Considerar que a liderança é de todos</a:t>
            </a:r>
          </a:p>
          <a:p>
            <a:pPr marL="230400" indent="-230400" rtl="0" fontAlgn="base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Ser capaz de ouvir e estar junto ao grupo</a:t>
            </a:r>
          </a:p>
          <a:p>
            <a:pPr marL="230400" indent="-230400" rtl="0" fontAlgn="base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Poder gastar energia</a:t>
            </a:r>
          </a:p>
          <a:p>
            <a:pPr marL="230400" indent="-230400" rtl="0" fontAlgn="base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Facilitar o protagonismo do liderado</a:t>
            </a:r>
          </a:p>
          <a:p>
            <a:pPr marL="230400" indent="-230400" rtl="0" fontAlgn="base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Ter humildade, coragem e honradez</a:t>
            </a:r>
          </a:p>
        </p:txBody>
      </p:sp>
      <p:pic>
        <p:nvPicPr>
          <p:cNvPr id="12" name="Imagem 11" descr="Uma imagem contendo Diagrama&#10;&#10;Descrição gerada automaticamente">
            <a:extLst>
              <a:ext uri="{FF2B5EF4-FFF2-40B4-BE49-F238E27FC236}">
                <a16:creationId xmlns:a16="http://schemas.microsoft.com/office/drawing/2014/main" id="{A882C73C-40E7-AF47-9C1D-8D99DB0CA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7448">
            <a:off x="10539965" y="-142534"/>
            <a:ext cx="1814191" cy="1814191"/>
          </a:xfrm>
          <a:prstGeom prst="rect">
            <a:avLst/>
          </a:prstGeom>
        </p:spPr>
      </p:pic>
      <p:pic>
        <p:nvPicPr>
          <p:cNvPr id="7" name="Imagem 6" descr="Forma, Seta&#10;&#10;Descrição gerada automaticamente">
            <a:extLst>
              <a:ext uri="{FF2B5EF4-FFF2-40B4-BE49-F238E27FC236}">
                <a16:creationId xmlns:a16="http://schemas.microsoft.com/office/drawing/2014/main" id="{42E2560C-399F-4458-BD30-91F104265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67028">
            <a:off x="-1644650" y="4998811"/>
            <a:ext cx="3289300" cy="32893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2DB8CB0-B55F-321B-D8D2-729AF513E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684" y="2649996"/>
            <a:ext cx="3756079" cy="38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0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6AF45BFD-3736-0B4E-AB60-5B0006263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66" t="27790" r="43502" b="45110"/>
          <a:stretch/>
        </p:blipFill>
        <p:spPr>
          <a:xfrm>
            <a:off x="11612444" y="1784564"/>
            <a:ext cx="1152939" cy="1204907"/>
          </a:xfrm>
          <a:prstGeom prst="rect">
            <a:avLst/>
          </a:prstGeom>
        </p:spPr>
      </p:pic>
      <p:pic>
        <p:nvPicPr>
          <p:cNvPr id="16" name="Imagem 15" descr="Forma, Seta&#10;&#10;Descrição gerada automaticamente">
            <a:extLst>
              <a:ext uri="{FF2B5EF4-FFF2-40B4-BE49-F238E27FC236}">
                <a16:creationId xmlns:a16="http://schemas.microsoft.com/office/drawing/2014/main" id="{08FDE8F8-641F-4040-B5FF-978FA94D8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25180">
            <a:off x="10020520" y="4998243"/>
            <a:ext cx="3432261" cy="3080052"/>
          </a:xfrm>
          <a:prstGeom prst="rect">
            <a:avLst/>
          </a:prstGeom>
        </p:spPr>
      </p:pic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B28072EC-7A3B-46E8-87AC-F15E3EED0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56" y="2122058"/>
            <a:ext cx="10515600" cy="4351338"/>
          </a:xfrm>
        </p:spPr>
        <p:txBody>
          <a:bodyPr>
            <a:normAutofit fontScale="32500" lnSpcReduction="20000"/>
          </a:bodyPr>
          <a:lstStyle/>
          <a:p>
            <a:pPr marL="901700" indent="-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8000" b="1" i="0" u="none" strike="noStrike" dirty="0">
                <a:solidFill>
                  <a:srgbClr val="383838"/>
                </a:solidFill>
                <a:effectLst/>
                <a:latin typeface="Montserrat" panose="00000500000000000000" pitchFamily="2" charset="0"/>
              </a:rPr>
              <a:t>O que estamos fazendo e precisamos parar?</a:t>
            </a:r>
          </a:p>
          <a:p>
            <a:pPr marL="901700" indent="-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8000" b="1" i="0" u="none" strike="noStrike" dirty="0">
                <a:solidFill>
                  <a:srgbClr val="383838"/>
                </a:solidFill>
                <a:effectLst/>
                <a:latin typeface="Montserrat" panose="00000500000000000000" pitchFamily="2" charset="0"/>
              </a:rPr>
              <a:t>O que estamos fazendo e precisamos continuar?</a:t>
            </a:r>
          </a:p>
          <a:p>
            <a:pPr marL="901700" indent="-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8000" b="1" i="0" u="none" strike="noStrike" dirty="0">
                <a:solidFill>
                  <a:srgbClr val="383838"/>
                </a:solidFill>
                <a:effectLst/>
                <a:latin typeface="Montserrat" panose="00000500000000000000" pitchFamily="2" charset="0"/>
              </a:rPr>
              <a:t>O que estamos fazendo, mas devemos fazer diferente?</a:t>
            </a:r>
          </a:p>
          <a:p>
            <a:pPr marL="901700" indent="-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8000" b="1" i="0" u="none" strike="noStrike" dirty="0">
                <a:solidFill>
                  <a:srgbClr val="383838"/>
                </a:solidFill>
                <a:effectLst/>
                <a:latin typeface="Montserrat" panose="00000500000000000000" pitchFamily="2" charset="0"/>
              </a:rPr>
              <a:t>O que não estamos fazendo e precisamos começar a fazer?</a:t>
            </a:r>
          </a:p>
          <a:p>
            <a:pPr marL="901700" indent="-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t-BR" sz="8000" b="1" i="0" u="none" strike="noStrike" dirty="0">
              <a:solidFill>
                <a:srgbClr val="383838"/>
              </a:solidFill>
              <a:effectLst/>
              <a:latin typeface="Montserrat" panose="00000500000000000000" pitchFamily="2" charset="0"/>
            </a:endParaRPr>
          </a:p>
          <a:p>
            <a:pPr marL="44450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i="0" u="none" strike="noStrike" dirty="0">
                <a:solidFill>
                  <a:srgbClr val="383838"/>
                </a:solidFill>
                <a:effectLst/>
                <a:latin typeface="Montserrat" panose="00000500000000000000" pitchFamily="2" charset="0"/>
              </a:rPr>
              <a:t>Reflita junto com sua equipe e tomem decisões que mudem o rumo do ministério! </a:t>
            </a:r>
          </a:p>
          <a:p>
            <a:pPr marL="44450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0" dirty="0">
              <a:effectLst/>
            </a:endParaRPr>
          </a:p>
          <a:p>
            <a:pPr marL="0" indent="0">
              <a:buNone/>
            </a:pPr>
            <a:endParaRPr lang="pt-BR" sz="3200" b="0" dirty="0">
              <a:effectLst/>
            </a:endParaRPr>
          </a:p>
          <a:p>
            <a:pPr marL="0" indent="0">
              <a:buNone/>
            </a:pPr>
            <a:br>
              <a:rPr lang="pt-BR" dirty="0"/>
            </a:br>
            <a:endParaRPr lang="es-ES_tradnl" dirty="0"/>
          </a:p>
        </p:txBody>
      </p:sp>
      <p:pic>
        <p:nvPicPr>
          <p:cNvPr id="22" name="Imagem 21" descr="Uma imagem contendo Diagrama&#10;&#10;Descrição gerada automaticamente">
            <a:extLst>
              <a:ext uri="{FF2B5EF4-FFF2-40B4-BE49-F238E27FC236}">
                <a16:creationId xmlns:a16="http://schemas.microsoft.com/office/drawing/2014/main" id="{12440DAE-DB4D-4E2C-A061-796D62424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0871" y="4861414"/>
            <a:ext cx="2965605" cy="296560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E7A5994-08F6-4858-2DDA-0F76BBC9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56" y="390341"/>
            <a:ext cx="11393314" cy="1325563"/>
          </a:xfrm>
        </p:spPr>
        <p:txBody>
          <a:bodyPr>
            <a:normAutofit fontScale="90000"/>
          </a:bodyPr>
          <a:lstStyle/>
          <a:p>
            <a:br>
              <a:rPr lang="pt-BR" sz="4000" dirty="0">
                <a:solidFill>
                  <a:srgbClr val="AC0000"/>
                </a:solidFill>
                <a:latin typeface="Montserrat Black" panose="00000A00000000000000" pitchFamily="2" charset="0"/>
              </a:rPr>
            </a:br>
            <a:br>
              <a:rPr lang="pt-BR" sz="4000" dirty="0">
                <a:solidFill>
                  <a:srgbClr val="AC0000"/>
                </a:solidFill>
                <a:latin typeface="Montserrat Black" panose="00000A00000000000000" pitchFamily="2" charset="0"/>
              </a:rPr>
            </a:br>
            <a:r>
              <a:rPr lang="pt-BR" sz="4000" dirty="0">
                <a:solidFill>
                  <a:srgbClr val="AC0000"/>
                </a:solidFill>
                <a:latin typeface="Montserrat Black" panose="00000A00000000000000" pitchFamily="2" charset="0"/>
              </a:rPr>
              <a:t>Que tal fazer essas quatro perguntas para analisar a situação dentro do seu ministério?</a:t>
            </a:r>
            <a:br>
              <a:rPr lang="pt-BR" sz="4000" dirty="0">
                <a:solidFill>
                  <a:srgbClr val="AC0000"/>
                </a:solidFill>
                <a:latin typeface="Montserrat Black" panose="00000A00000000000000" pitchFamily="2" charset="0"/>
              </a:rPr>
            </a:br>
            <a:br>
              <a:rPr lang="pt-BR" dirty="0"/>
            </a:b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8826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DBB2D-5951-4947-9447-C2204578A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30" y="340403"/>
            <a:ext cx="9505728" cy="1325563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AC0000"/>
                </a:solidFill>
                <a:latin typeface="Montserrat Black" panose="00000A00000000000000" pitchFamily="2" charset="0"/>
              </a:rPr>
              <a:t>3. Mudando o olhar sobre as </a:t>
            </a:r>
            <a:br>
              <a:rPr lang="pt-BR" sz="3600" dirty="0">
                <a:solidFill>
                  <a:srgbClr val="AC0000"/>
                </a:solidFill>
                <a:latin typeface="Montserrat Black" panose="00000A00000000000000" pitchFamily="2" charset="0"/>
              </a:rPr>
            </a:br>
            <a:r>
              <a:rPr lang="pt-BR" sz="3600" dirty="0">
                <a:solidFill>
                  <a:srgbClr val="AC0000"/>
                </a:solidFill>
                <a:latin typeface="Montserrat Black" panose="00000A00000000000000" pitchFamily="2" charset="0"/>
              </a:rPr>
              <a:t>	novas gerações</a:t>
            </a:r>
            <a:endParaRPr lang="es-ES_tradnl" sz="3600" dirty="0">
              <a:solidFill>
                <a:srgbClr val="AC0000"/>
              </a:solidFill>
              <a:latin typeface="Montserrat Black" panose="00000A00000000000000" pitchFamily="2" charset="0"/>
            </a:endParaRPr>
          </a:p>
        </p:txBody>
      </p:sp>
      <p:pic>
        <p:nvPicPr>
          <p:cNvPr id="9" name="Imagem 8" descr="Forma, Seta&#10;&#10;Descrição gerada automaticamente">
            <a:extLst>
              <a:ext uri="{FF2B5EF4-FFF2-40B4-BE49-F238E27FC236}">
                <a16:creationId xmlns:a16="http://schemas.microsoft.com/office/drawing/2014/main" id="{77229110-B469-374B-B561-84F0E4427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55245">
            <a:off x="10031649" y="-1047274"/>
            <a:ext cx="3289300" cy="3289300"/>
          </a:xfrm>
          <a:prstGeom prst="rect">
            <a:avLst/>
          </a:prstGeom>
        </p:spPr>
      </p:pic>
      <p:pic>
        <p:nvPicPr>
          <p:cNvPr id="16" name="Gráfico 15" descr="Fechar com preenchimento sólido">
            <a:extLst>
              <a:ext uri="{FF2B5EF4-FFF2-40B4-BE49-F238E27FC236}">
                <a16:creationId xmlns:a16="http://schemas.microsoft.com/office/drawing/2014/main" id="{DD5C5F3E-4BEF-F8BC-61FD-752FD9844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898" y="4048083"/>
            <a:ext cx="2555807" cy="25558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87D57A4-4858-9E0B-11E3-DD46D1027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003" y="1238061"/>
            <a:ext cx="6772186" cy="562004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BDAFE220-625D-F8C6-4B14-A4EDEF69011E}"/>
              </a:ext>
            </a:extLst>
          </p:cNvPr>
          <p:cNvSpPr txBox="1"/>
          <p:nvPr/>
        </p:nvSpPr>
        <p:spPr>
          <a:xfrm>
            <a:off x="6341614" y="2659749"/>
            <a:ext cx="18707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“Não querem saber nada de nada”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76A9BA1-0399-7697-0B85-BDB023144729}"/>
              </a:ext>
            </a:extLst>
          </p:cNvPr>
          <p:cNvSpPr txBox="1"/>
          <p:nvPr/>
        </p:nvSpPr>
        <p:spPr>
          <a:xfrm rot="1866454">
            <a:off x="7834630" y="2055136"/>
            <a:ext cx="1720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FF00"/>
                </a:solidFill>
              </a:rPr>
              <a:t>“São preguiçosas”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5F7657E-AA9A-478A-9373-FFE5EC924954}"/>
              </a:ext>
            </a:extLst>
          </p:cNvPr>
          <p:cNvSpPr txBox="1"/>
          <p:nvPr/>
        </p:nvSpPr>
        <p:spPr>
          <a:xfrm>
            <a:off x="4618107" y="1659353"/>
            <a:ext cx="1633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0070C0"/>
                </a:solidFill>
              </a:rPr>
              <a:t>“Nós não éramos assim”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CC41F86-8044-E06D-5B82-DF5E9B62325F}"/>
              </a:ext>
            </a:extLst>
          </p:cNvPr>
          <p:cNvSpPr txBox="1"/>
          <p:nvPr/>
        </p:nvSpPr>
        <p:spPr>
          <a:xfrm>
            <a:off x="4043603" y="3004132"/>
            <a:ext cx="2054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“As crianças e adolescentes de hoje estão perdidas”</a:t>
            </a:r>
          </a:p>
        </p:txBody>
      </p:sp>
    </p:spTree>
    <p:extLst>
      <p:ext uri="{BB962C8B-B14F-4D97-AF65-F5344CB8AC3E}">
        <p14:creationId xmlns:p14="http://schemas.microsoft.com/office/powerpoint/2010/main" val="415442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Forma, Seta&#10;&#10;Descrição gerada automaticamente">
            <a:extLst>
              <a:ext uri="{FF2B5EF4-FFF2-40B4-BE49-F238E27FC236}">
                <a16:creationId xmlns:a16="http://schemas.microsoft.com/office/drawing/2014/main" id="{3D44E2D7-3B30-5044-A6D0-8067B4B5D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93191">
            <a:off x="10071564" y="5279827"/>
            <a:ext cx="3289300" cy="3289300"/>
          </a:xfrm>
          <a:prstGeom prst="rect">
            <a:avLst/>
          </a:prstGeom>
        </p:spPr>
      </p:pic>
      <p:pic>
        <p:nvPicPr>
          <p:cNvPr id="18" name="Imagem 17" descr="Uma imagem contendo Diagrama&#10;&#10;Descrição gerada automaticamente">
            <a:extLst>
              <a:ext uri="{FF2B5EF4-FFF2-40B4-BE49-F238E27FC236}">
                <a16:creationId xmlns:a16="http://schemas.microsoft.com/office/drawing/2014/main" id="{0DCDEA87-90D2-9740-8A45-0E699DF71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884" y="-550323"/>
            <a:ext cx="2307629" cy="230762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BD21B0-3D21-198F-3402-4E6F13C4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1743"/>
            <a:ext cx="8651167" cy="1325563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AC0000"/>
                </a:solidFill>
                <a:latin typeface="Montserrat Black" panose="00000A00000000000000" pitchFamily="2" charset="0"/>
              </a:rPr>
              <a:t>3. Mudando o olhar sobre as 	novas gerações</a:t>
            </a:r>
            <a:endParaRPr lang="es-ES_tradnl" sz="3600" dirty="0">
              <a:solidFill>
                <a:srgbClr val="AC0000"/>
              </a:solidFill>
              <a:latin typeface="Montserrat Black" panose="00000A00000000000000" pitchFamily="2" charset="0"/>
            </a:endParaRPr>
          </a:p>
        </p:txBody>
      </p:sp>
      <p:pic>
        <p:nvPicPr>
          <p:cNvPr id="22" name="Gráfico 21" descr="Marca de seleção com preenchimento sólido">
            <a:extLst>
              <a:ext uri="{FF2B5EF4-FFF2-40B4-BE49-F238E27FC236}">
                <a16:creationId xmlns:a16="http://schemas.microsoft.com/office/drawing/2014/main" id="{300BF47C-FB23-784D-6691-697CDAC47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247" y="4635233"/>
            <a:ext cx="2111406" cy="2111406"/>
          </a:xfrm>
          <a:prstGeom prst="rect">
            <a:avLst/>
          </a:prstGeom>
        </p:spPr>
      </p:pic>
      <p:pic>
        <p:nvPicPr>
          <p:cNvPr id="5" name="Espaço Reservado para Conteúdo 14">
            <a:extLst>
              <a:ext uri="{FF2B5EF4-FFF2-40B4-BE49-F238E27FC236}">
                <a16:creationId xmlns:a16="http://schemas.microsoft.com/office/drawing/2014/main" id="{6D874E1E-5534-C8C2-744D-B170A32EC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28255" y="1181131"/>
            <a:ext cx="7105096" cy="569305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719D635-4275-8E3A-E3DC-0CCF51C128C2}"/>
              </a:ext>
            </a:extLst>
          </p:cNvPr>
          <p:cNvSpPr txBox="1"/>
          <p:nvPr/>
        </p:nvSpPr>
        <p:spPr>
          <a:xfrm>
            <a:off x="3997632" y="2995415"/>
            <a:ext cx="2054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“As crianças e adolescentes de hoje estão perdidas”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23FAF79-A179-51AE-FB4B-7B10C5F098E8}"/>
              </a:ext>
            </a:extLst>
          </p:cNvPr>
          <p:cNvSpPr txBox="1"/>
          <p:nvPr/>
        </p:nvSpPr>
        <p:spPr>
          <a:xfrm rot="1779462">
            <a:off x="7903667" y="2051031"/>
            <a:ext cx="184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FF00"/>
                </a:solidFill>
              </a:rPr>
              <a:t>“São criativas”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CC17D-A5B1-FAEE-14A4-B3346DD4F7A8}"/>
              </a:ext>
            </a:extLst>
          </p:cNvPr>
          <p:cNvSpPr txBox="1"/>
          <p:nvPr/>
        </p:nvSpPr>
        <p:spPr>
          <a:xfrm>
            <a:off x="6254262" y="2439547"/>
            <a:ext cx="2054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“Gostam de se envolver em projetos missionários”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942B6E0-C977-DDCD-C41F-E1859B69031D}"/>
              </a:ext>
            </a:extLst>
          </p:cNvPr>
          <p:cNvSpPr txBox="1"/>
          <p:nvPr/>
        </p:nvSpPr>
        <p:spPr>
          <a:xfrm>
            <a:off x="4202388" y="1534275"/>
            <a:ext cx="23932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0070C0"/>
                </a:solidFill>
              </a:rPr>
              <a:t>“Trabalhando juntos podemos chegar mais longe”</a:t>
            </a:r>
          </a:p>
        </p:txBody>
      </p:sp>
    </p:spTree>
    <p:extLst>
      <p:ext uri="{BB962C8B-B14F-4D97-AF65-F5344CB8AC3E}">
        <p14:creationId xmlns:p14="http://schemas.microsoft.com/office/powerpoint/2010/main" val="80005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5859A-0818-7E4C-A2F5-B1FD7C239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sz="2800" dirty="0">
                <a:solidFill>
                  <a:srgbClr val="AC0000"/>
                </a:solidFill>
                <a:latin typeface="Montserrat Black" panose="00000A00000000000000" pitchFamily="2" charset="0"/>
              </a:rPr>
              <a:t>4. Liderança e avaliação – processos inseparáveis</a:t>
            </a:r>
            <a:endParaRPr lang="es-ES_tradnl" sz="2800" dirty="0">
              <a:solidFill>
                <a:srgbClr val="AC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55962CC-6057-8B4D-890C-BE418FA00256}"/>
              </a:ext>
            </a:extLst>
          </p:cNvPr>
          <p:cNvSpPr/>
          <p:nvPr/>
        </p:nvSpPr>
        <p:spPr>
          <a:xfrm>
            <a:off x="2140657" y="2089206"/>
            <a:ext cx="862112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600" b="0" u="none" strike="noStrike" dirty="0">
                <a:solidFill>
                  <a:schemeClr val="tx2">
                    <a:lumMod val="75000"/>
                  </a:schemeClr>
                </a:solidFill>
                <a:effectLst/>
                <a:latin typeface="Montserrat Black" panose="00000A00000000000000" pitchFamily="2" charset="0"/>
              </a:rPr>
              <a:t>O líder e o grupo precisam pôr em prática o que vai sendo planejado, mas não podem abrir mão da verificação de suas ações, se tudo está ocorrendo de acordo com o planejamento, se há pontos positivos, onde ou quando acontecem as falhas, para determinar tempo para corrigi-las e realizar as adaptações ou correções necessárias.</a:t>
            </a:r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2D70E525-8AA8-DE4F-B603-63CF4D5FA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25" y="1876457"/>
            <a:ext cx="583962" cy="394568"/>
          </a:xfrm>
          <a:prstGeom prst="rect">
            <a:avLst/>
          </a:prstGeom>
        </p:spPr>
      </p:pic>
      <p:pic>
        <p:nvPicPr>
          <p:cNvPr id="16" name="Imagem 15" descr="Forma, Seta&#10;&#10;Descrição gerada automaticamente">
            <a:extLst>
              <a:ext uri="{FF2B5EF4-FFF2-40B4-BE49-F238E27FC236}">
                <a16:creationId xmlns:a16="http://schemas.microsoft.com/office/drawing/2014/main" id="{64A2C64F-D276-B743-8C51-1DA53700E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1784" y="5313603"/>
            <a:ext cx="2129728" cy="2129728"/>
          </a:xfrm>
          <a:prstGeom prst="rect">
            <a:avLst/>
          </a:prstGeom>
        </p:spPr>
      </p:pic>
      <p:pic>
        <p:nvPicPr>
          <p:cNvPr id="20" name="Imagem 19" descr="Forma, Logotipo&#10;&#10;Descrição gerada automaticamente">
            <a:extLst>
              <a:ext uri="{FF2B5EF4-FFF2-40B4-BE49-F238E27FC236}">
                <a16:creationId xmlns:a16="http://schemas.microsoft.com/office/drawing/2014/main" id="{E00A67F4-E661-C240-85F0-C0DFCA07B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620">
            <a:off x="-132830" y="5347635"/>
            <a:ext cx="2010213" cy="1562626"/>
          </a:xfrm>
          <a:prstGeom prst="rect">
            <a:avLst/>
          </a:prstGeom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A44D52A5-A0B4-4DBE-AC64-F017288F4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52713" y="5096469"/>
            <a:ext cx="642717" cy="4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65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748B60-6530-AA4A-85E7-F7BF74A60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9479" y="1167618"/>
            <a:ext cx="7981254" cy="4819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AC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2400" b="1" dirty="0">
                <a:solidFill>
                  <a:srgbClr val="AC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avaliação deve partir dos objetivos propostos, verificando se era aquilo mesmo que o líder e seu grupo estavam pensando em alcançar quando planejaram.</a:t>
            </a:r>
          </a:p>
          <a:p>
            <a:pPr marL="0" indent="0">
              <a:buNone/>
            </a:pPr>
            <a:endParaRPr lang="pt-BR" sz="2400" b="1" dirty="0">
              <a:solidFill>
                <a:srgbClr val="38383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400" b="1" dirty="0">
                <a:solidFill>
                  <a:srgbClr val="38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Quais objetivos foram alcançados? </a:t>
            </a:r>
          </a:p>
          <a:p>
            <a:r>
              <a:rPr lang="pt-BR" sz="2400" b="1" dirty="0">
                <a:solidFill>
                  <a:srgbClr val="38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Quais não foram alcançados? </a:t>
            </a:r>
          </a:p>
          <a:p>
            <a:r>
              <a:rPr lang="pt-BR" sz="2400" b="1" dirty="0">
                <a:solidFill>
                  <a:srgbClr val="38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que isso ocorreu? </a:t>
            </a:r>
          </a:p>
          <a:p>
            <a:r>
              <a:rPr lang="pt-BR" sz="2400" b="1" dirty="0">
                <a:solidFill>
                  <a:srgbClr val="38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Quais os membros da equipe do MC que fizeram sua parte? </a:t>
            </a:r>
          </a:p>
          <a:p>
            <a:r>
              <a:rPr lang="pt-BR" sz="2400" b="1" dirty="0">
                <a:solidFill>
                  <a:srgbClr val="38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Quais não fizeram? Por quê? </a:t>
            </a:r>
          </a:p>
          <a:p>
            <a:r>
              <a:rPr lang="pt-BR" sz="2400" b="1" dirty="0">
                <a:solidFill>
                  <a:srgbClr val="38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podemos agir para melhorar essa realidade? </a:t>
            </a:r>
            <a:endParaRPr lang="pt-BR" sz="2400" b="1" dirty="0">
              <a:solidFill>
                <a:srgbClr val="383838"/>
              </a:solidFill>
            </a:endParaRPr>
          </a:p>
        </p:txBody>
      </p:sp>
      <p:pic>
        <p:nvPicPr>
          <p:cNvPr id="2" name="Imagem 1" descr="Uma imagem contendo Ícone&#10;&#10;Descrição gerada automaticamente">
            <a:extLst>
              <a:ext uri="{FF2B5EF4-FFF2-40B4-BE49-F238E27FC236}">
                <a16:creationId xmlns:a16="http://schemas.microsoft.com/office/drawing/2014/main" id="{ABC52754-96D1-6524-4904-A9D9FCE25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002" y="5445115"/>
            <a:ext cx="1115992" cy="1535989"/>
          </a:xfrm>
          <a:prstGeom prst="rect">
            <a:avLst/>
          </a:prstGeom>
        </p:spPr>
      </p:pic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8C4A36ED-E245-2A56-968D-3EF37A78D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829" y="-1839510"/>
            <a:ext cx="4784762" cy="4784762"/>
          </a:xfrm>
          <a:prstGeom prst="rect">
            <a:avLst/>
          </a:prstGeom>
        </p:spPr>
      </p:pic>
      <p:pic>
        <p:nvPicPr>
          <p:cNvPr id="7" name="Imagem 6" descr="Uma imagem contendo Diagrama&#10;&#10;Descrição gerada automaticamente">
            <a:extLst>
              <a:ext uri="{FF2B5EF4-FFF2-40B4-BE49-F238E27FC236}">
                <a16:creationId xmlns:a16="http://schemas.microsoft.com/office/drawing/2014/main" id="{62D19D87-E50C-1D07-6C0A-747E70EF9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9903" y="-1188703"/>
            <a:ext cx="3039806" cy="303980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AF5B287-F8CA-4624-F3E9-561057DC2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1170"/>
            <a:ext cx="4212236" cy="421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059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4" ma:contentTypeDescription="Crie um novo documento." ma:contentTypeScope="" ma:versionID="18cf0dfb05e5ac73a83e9eb491dca666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117a38b97da69106be42436d5f440fe6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A01ABA-74FA-41B5-BB4E-8533ECAC53C7}"/>
</file>

<file path=customXml/itemProps2.xml><?xml version="1.0" encoding="utf-8"?>
<ds:datastoreItem xmlns:ds="http://schemas.openxmlformats.org/officeDocument/2006/customXml" ds:itemID="{CE8DC0BF-17BD-4627-B9CA-A251D0CC3BF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1182</TotalTime>
  <Words>839</Words>
  <Application>Microsoft Office PowerPoint</Application>
  <PresentationFormat>Widescreen</PresentationFormat>
  <Paragraphs>67</Paragraphs>
  <Slides>14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Montserrat Black</vt:lpstr>
      <vt:lpstr>Montserrat Medium</vt:lpstr>
      <vt:lpstr>Wingdings</vt:lpstr>
      <vt:lpstr>Tema do Office</vt:lpstr>
      <vt:lpstr>Apresentação do PowerPoint</vt:lpstr>
      <vt:lpstr>1. Conceito de gerações</vt:lpstr>
      <vt:lpstr>Apresentação do PowerPoint</vt:lpstr>
      <vt:lpstr>2. O líder da geração Alpha </vt:lpstr>
      <vt:lpstr>  Que tal fazer essas quatro perguntas para analisar a situação dentro do seu ministério?  </vt:lpstr>
      <vt:lpstr>3. Mudando o olhar sobre as   novas gerações</vt:lpstr>
      <vt:lpstr>3. Mudando o olhar sobre as  novas gerações</vt:lpstr>
      <vt:lpstr>4. Liderança e avaliação – processos inseparáveis</vt:lpstr>
      <vt:lpstr>Apresentação do PowerPoint</vt:lpstr>
      <vt:lpstr>5. Autoavaliação</vt:lpstr>
      <vt:lpstr>O objetivo do MC é incentivar ás crianças a ter uma amizade com Jesus e que possam aceita-lo como o seu Salvador. </vt:lpstr>
      <vt:lpstr>Apresentação do PowerPoint</vt:lpstr>
      <vt:lpstr>São muitas as compensações que advêm de se ensinar crianças. Você conhecerá a verdadeira e profunda alegria interior do serviço. Experimentará a desafiadora alegria de um conhecimento mais profundo da Palavra de Deus. Conhecerá a alegria de usar seu dom espiritual – ensinar – para a edificação da igreja e a salvação de indivíduos. Quando uma criança olhar para você e com seus olhos brilhando lhe disser: “Eu quero sempre seguir a Jesus!”, você conhecerá a alegria e a profunda satisfação do ministério da salvação. (HABENICHT; BELL, 1992, p. 17)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liderança do Ministerio da Criança</dc:title>
  <dc:creator>DSA - Gerardo Tomasini</dc:creator>
  <cp:lastModifiedBy>Arthur</cp:lastModifiedBy>
  <cp:revision>34</cp:revision>
  <dcterms:created xsi:type="dcterms:W3CDTF">2022-01-23T14:59:10Z</dcterms:created>
  <dcterms:modified xsi:type="dcterms:W3CDTF">2022-08-29T23:14:47Z</dcterms:modified>
</cp:coreProperties>
</file>