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2" r:id="rId5"/>
    <p:sldId id="287" r:id="rId6"/>
    <p:sldId id="288" r:id="rId7"/>
    <p:sldId id="259" r:id="rId8"/>
    <p:sldId id="294" r:id="rId9"/>
    <p:sldId id="260" r:id="rId10"/>
    <p:sldId id="289" r:id="rId11"/>
    <p:sldId id="290" r:id="rId12"/>
    <p:sldId id="291" r:id="rId13"/>
    <p:sldId id="292" r:id="rId14"/>
    <p:sldId id="293" r:id="rId15"/>
    <p:sldId id="283" r:id="rId16"/>
    <p:sldId id="295" r:id="rId17"/>
    <p:sldId id="296" r:id="rId18"/>
    <p:sldId id="297" r:id="rId19"/>
    <p:sldId id="298" r:id="rId20"/>
    <p:sldId id="299" r:id="rId21"/>
    <p:sldId id="261" r:id="rId22"/>
    <p:sldId id="262" r:id="rId23"/>
    <p:sldId id="263" r:id="rId24"/>
    <p:sldId id="264" r:id="rId25"/>
    <p:sldId id="284" r:id="rId26"/>
    <p:sldId id="265" r:id="rId27"/>
    <p:sldId id="266" r:id="rId28"/>
    <p:sldId id="285" r:id="rId29"/>
    <p:sldId id="267" r:id="rId30"/>
    <p:sldId id="28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utura Bk BT" panose="020B0602020204020303" pitchFamily="34" charset="-79"/>
      <p:regular r:id="rId37"/>
      <p:italic r:id="rId38"/>
    </p:embeddedFont>
    <p:embeddedFont>
      <p:font typeface="Futura Md BT" panose="020B0602020204020303" pitchFamily="34" charset="-79"/>
      <p:regular r:id="rId39"/>
      <p:bold r:id="rId40"/>
      <p:italic r:id="rId41"/>
      <p:boldItalic r:id="rId42"/>
    </p:embeddedFont>
    <p:embeddedFont>
      <p:font typeface="Montserrat Black" pitchFamily="2" charset="77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kuunU8EMecXVBP5/U6nfrovF/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01"/>
    <a:srgbClr val="7B7B7B"/>
    <a:srgbClr val="65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" y="2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01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06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61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441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27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17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62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683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51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06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15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197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958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2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11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5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44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60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36981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3153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5634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816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21360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19806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42864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36811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10976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1941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785908" y="1162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000"/>
              <a:buFont typeface="Montserrat Black"/>
              <a:buNone/>
            </a:pPr>
            <a:r>
              <a:rPr lang="pt-BR" sz="4000" b="1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Perfil de Liderança</a:t>
            </a:r>
            <a:endParaRPr b="1" spc="-300" dirty="0">
              <a:latin typeface="Futura Md BT" panose="020B0602020204020303" pitchFamily="34" charset="0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698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000"/>
              <a:buNone/>
            </a:pPr>
            <a:r>
              <a:rPr lang="pt-BR" sz="2400" dirty="0">
                <a:latin typeface="Futura Bk BT" panose="020B0502020204020303" pitchFamily="34" charset="0"/>
              </a:rPr>
              <a:t>Para liderar outros, primeiro tem que saber liderar a si mesmo. Isso tem a ver com disciplina, mas principalmente com a capacidade de ter domínio próprio. 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reconhecer que, para levar os outros ao caminho da salvação, é necessário estar nesse caminho e conhecer Aquele a quem está seguindo. </a:t>
            </a:r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6" name="Google Shape;96;p2" descr="Desenho de uma pesso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74310" flipH="1">
            <a:off x="10564461" y="1005512"/>
            <a:ext cx="1426664" cy="164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608" y="51223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Forma, 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28938">
            <a:off x="10546359" y="5711716"/>
            <a:ext cx="1667065" cy="129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8956">
            <a:off x="-1094018" y="4962456"/>
            <a:ext cx="2476770" cy="247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3047971" y="2809917"/>
            <a:ext cx="2785228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sym typeface="Montserrat Black"/>
              </a:rPr>
              <a:t>modelo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dá o exemplo.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torna-se uma referência que influencia positivamente seus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os esforços individuais e coletivo para atingir os objetivos.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inspira as pessoas a buscar a excelência e a darem o melhor de cada um.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sym typeface="Montserrat Black"/>
              </a:rPr>
              <a:t>é modelo de atitudes e comportamentos que deseja ver em outras pessoas.</a:t>
            </a:r>
          </a:p>
        </p:txBody>
      </p:sp>
    </p:spTree>
    <p:extLst>
      <p:ext uri="{BB962C8B-B14F-4D97-AF65-F5344CB8AC3E}">
        <p14:creationId xmlns:p14="http://schemas.microsoft.com/office/powerpoint/2010/main" val="1385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219777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9" name="Google Shape;149;p6" descr="Forma, Seta&#10;&#10;Descrição gerada automaticamente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7B7B7B">
                <a:tint val="45000"/>
                <a:satMod val="400000"/>
              </a:srgbClr>
            </a:duotone>
          </a:blip>
          <a:srcRect/>
          <a:stretch/>
        </p:blipFill>
        <p:spPr>
          <a:xfrm rot="-3644755">
            <a:off x="10547349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B7B7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474224" y="6212248"/>
            <a:ext cx="948447" cy="129150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B9613F9-A01C-4A35-ACC3-ABAE3FBC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65125"/>
            <a:ext cx="10756900" cy="1325563"/>
          </a:xfrm>
        </p:spPr>
        <p:txBody>
          <a:bodyPr>
            <a:normAutofit/>
          </a:bodyPr>
          <a:lstStyle/>
          <a:p>
            <a:r>
              <a:rPr lang="pt-BR" sz="18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H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</a:rPr>
              <a:t>á uma estreita ligação entre liderança e influência. </a:t>
            </a:r>
            <a:r>
              <a:rPr lang="pt-BR" sz="1800" dirty="0">
                <a:solidFill>
                  <a:srgbClr val="000000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o líder dá o exemplo torna-se um modelo e cria na mente de sua equipe uma visão do que é possível fazer, inspirando-a e motivando-a a entrar em ação. Esse processo pode ser conduzido em seis etapas: (</a:t>
            </a:r>
            <a:r>
              <a:rPr lang="pt-BR" sz="1800" dirty="0">
                <a:solidFill>
                  <a:srgbClr val="0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Rodrigues, 2016)</a:t>
            </a:r>
            <a:endParaRPr lang="pt-BR" sz="1800" dirty="0">
              <a:latin typeface="Futura Md BT" panose="020B06020202040203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4C8E62-E945-42C7-9D9D-F3569F4EB01C}"/>
              </a:ext>
            </a:extLst>
          </p:cNvPr>
          <p:cNvSpPr txBox="1"/>
          <p:nvPr/>
        </p:nvSpPr>
        <p:spPr>
          <a:xfrm>
            <a:off x="267903" y="2142594"/>
            <a:ext cx="16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1  Questione-se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E3C9BE-DBA7-417C-821A-012675E0EB3D}"/>
              </a:ext>
            </a:extLst>
          </p:cNvPr>
          <p:cNvSpPr txBox="1"/>
          <p:nvPr/>
        </p:nvSpPr>
        <p:spPr>
          <a:xfrm>
            <a:off x="286364" y="3356578"/>
            <a:ext cx="1758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</a:rPr>
              <a:t>Identifique seus objetivos, questionando-se:   que tipo de exemplo você quer ser? Que atitudes e comportamentos você quer que seus liderados formem? Que resultados espera obter com isso?</a:t>
            </a:r>
            <a:endParaRPr lang="pt-BR" dirty="0">
              <a:latin typeface="Futura Bk BT" panose="020B05020202040203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1FF7E6-3CC1-4968-B181-E3324B858C88}"/>
              </a:ext>
            </a:extLst>
          </p:cNvPr>
          <p:cNvSpPr txBox="1"/>
          <p:nvPr/>
        </p:nvSpPr>
        <p:spPr>
          <a:xfrm>
            <a:off x="2235700" y="2142594"/>
            <a:ext cx="16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2  Mantenha a coerência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A825D4-3ABB-4DE6-96B9-8F064070A439}"/>
              </a:ext>
            </a:extLst>
          </p:cNvPr>
          <p:cNvSpPr txBox="1"/>
          <p:nvPr/>
        </p:nvSpPr>
        <p:spPr>
          <a:xfrm>
            <a:off x="2232499" y="3356578"/>
            <a:ext cx="1549923" cy="2627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Dizer o que pensa e fazer o que diz. Para transmitir credibilidade, seus pensamentos, seu discurso e suas ações precisam estar alinhados.</a:t>
            </a:r>
            <a:endParaRPr lang="pt-BR" dirty="0">
              <a:solidFill>
                <a:srgbClr val="000000"/>
              </a:solidFill>
              <a:effectLst/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14CE09-549D-4960-9141-EA114ADA3DE2}"/>
              </a:ext>
            </a:extLst>
          </p:cNvPr>
          <p:cNvSpPr txBox="1"/>
          <p:nvPr/>
        </p:nvSpPr>
        <p:spPr>
          <a:xfrm>
            <a:off x="4169130" y="2142594"/>
            <a:ext cx="1621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3 </a:t>
            </a:r>
          </a:p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Use o tempo com qualidade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33390E-C8B6-4823-A34E-BD4BA765EFAB}"/>
              </a:ext>
            </a:extLst>
          </p:cNvPr>
          <p:cNvSpPr txBox="1"/>
          <p:nvPr/>
        </p:nvSpPr>
        <p:spPr>
          <a:xfrm>
            <a:off x="4169130" y="3356578"/>
            <a:ext cx="16184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Dê a atenção devida e proporcione constantes feedbacks, para não passar a impressão de um líder frio e distante.</a:t>
            </a:r>
            <a:endParaRPr lang="pt-BR" dirty="0">
              <a:effectLst/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B32FF8-CD97-46C4-9AB0-B697FFE77E01}"/>
              </a:ext>
            </a:extLst>
          </p:cNvPr>
          <p:cNvSpPr txBox="1"/>
          <p:nvPr/>
        </p:nvSpPr>
        <p:spPr>
          <a:xfrm>
            <a:off x="6105690" y="2142594"/>
            <a:ext cx="162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4  Segmente suas ações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C6CE7D-7D7C-4055-A50D-7E9D615A137C}"/>
              </a:ext>
            </a:extLst>
          </p:cNvPr>
          <p:cNvSpPr txBox="1"/>
          <p:nvPr/>
        </p:nvSpPr>
        <p:spPr>
          <a:xfrm>
            <a:off x="6126175" y="3356578"/>
            <a:ext cx="16214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Isso significa organizar ou dividir de acordo com o nível de compreensão e as necessidades de aprendizado das pessoas com as quais está interagindo.</a:t>
            </a:r>
            <a:endParaRPr lang="pt-BR" dirty="0">
              <a:effectLst/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988317-31E2-4051-9A2C-651BF30EAB9C}"/>
              </a:ext>
            </a:extLst>
          </p:cNvPr>
          <p:cNvSpPr txBox="1"/>
          <p:nvPr/>
        </p:nvSpPr>
        <p:spPr>
          <a:xfrm>
            <a:off x="8073161" y="3356578"/>
            <a:ext cx="16988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</a:rPr>
              <a:t>Sua postura, expressão facial, gestos e tom de voz são elementos importantes para fortalecer ou enfraquecer o exemplo que você pretende transmitir.</a:t>
            </a:r>
            <a:endParaRPr lang="pt-BR" dirty="0">
              <a:latin typeface="Futura Bk BT" panose="020B0502020204020303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4DF0B4-F537-426A-84CC-716D2B8435F5}"/>
              </a:ext>
            </a:extLst>
          </p:cNvPr>
          <p:cNvSpPr txBox="1"/>
          <p:nvPr/>
        </p:nvSpPr>
        <p:spPr>
          <a:xfrm>
            <a:off x="10013415" y="3356578"/>
            <a:ext cx="19173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Futura Bk BT" panose="020B0502020204020303" pitchFamily="34" charset="0"/>
                <a:ea typeface="Times New Roman" panose="02020603050405020304" pitchFamily="18" charset="0"/>
              </a:rPr>
              <a:t>Para se tornar um modelo, você deve investir em seu aprendizado e desenvolvimento. </a:t>
            </a:r>
            <a:endParaRPr lang="pt-BR" dirty="0">
              <a:latin typeface="Futura Bk BT" panose="020B05020202040203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25CCDEA-36A6-4B39-B26C-C76F48715960}"/>
              </a:ext>
            </a:extLst>
          </p:cNvPr>
          <p:cNvSpPr txBox="1"/>
          <p:nvPr/>
        </p:nvSpPr>
        <p:spPr>
          <a:xfrm>
            <a:off x="10029332" y="2142594"/>
            <a:ext cx="187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6 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  <a:ea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Busque a excelência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C2884E-5862-4A30-9A1F-04BB77DDC7B6}"/>
              </a:ext>
            </a:extLst>
          </p:cNvPr>
          <p:cNvSpPr txBox="1"/>
          <p:nvPr/>
        </p:nvSpPr>
        <p:spPr>
          <a:xfrm>
            <a:off x="8062950" y="2142594"/>
            <a:ext cx="185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Etapa </a:t>
            </a:r>
            <a:r>
              <a:rPr lang="pt-BR" sz="1800" b="1" dirty="0">
                <a:solidFill>
                  <a:srgbClr val="AB0501"/>
                </a:solidFill>
                <a:latin typeface="Futura Md BT" panose="020B0602020204020303" pitchFamily="34" charset="0"/>
                <a:ea typeface="Times New Roman" panose="02020603050405020304" pitchFamily="18" charset="0"/>
              </a:rPr>
              <a:t>5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  <a:ea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Observe a sua fisiologia</a:t>
            </a:r>
            <a:r>
              <a:rPr lang="pt-BR" sz="18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Times New Roman" panose="02020603050405020304" pitchFamily="18" charset="0"/>
              </a:rPr>
              <a:t> </a:t>
            </a:r>
            <a:endParaRPr lang="pt-BR" sz="1800" b="1" dirty="0">
              <a:solidFill>
                <a:srgbClr val="AB0501"/>
              </a:solidFill>
              <a:latin typeface="Futura Md BT" panose="020B0602020204020303" pitchFamily="34" charset="0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2167921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4115283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6064620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31"/>
          <p:cNvSpPr/>
          <p:nvPr/>
        </p:nvSpPr>
        <p:spPr>
          <a:xfrm>
            <a:off x="8012764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Arredondado 32"/>
          <p:cNvSpPr/>
          <p:nvPr/>
        </p:nvSpPr>
        <p:spPr>
          <a:xfrm>
            <a:off x="9960126" y="1869880"/>
            <a:ext cx="1948144" cy="4579046"/>
          </a:xfrm>
          <a:prstGeom prst="roundRect">
            <a:avLst/>
          </a:prstGeom>
          <a:noFill/>
          <a:ln w="88900">
            <a:solidFill>
              <a:srgbClr val="AB0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59394" y="3670227"/>
            <a:ext cx="7502757" cy="750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3191">
            <a:off x="10257377" y="-798208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4355" y="4132305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0863" y="-944901"/>
            <a:ext cx="2307629" cy="2307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14418" y="589343"/>
            <a:ext cx="51446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Futura Bk BT" panose="020B0502020204020303" pitchFamily="34" charset="0"/>
                <a:ea typeface="Times New Roman" panose="02020603050405020304" pitchFamily="18" charset="0"/>
              </a:rPr>
              <a:t>Seu perfil de liderança no MC é semelhante ao pastoreio, por isso pode ser desenvolvido com base em quatro elementos simples:</a:t>
            </a:r>
          </a:p>
          <a:p>
            <a:endParaRPr lang="pt-BR" sz="2000" dirty="0">
              <a:latin typeface="Futura Bk BT" panose="020B0502020204020303" pitchFamily="34" charset="0"/>
            </a:endParaRPr>
          </a:p>
          <a:p>
            <a:r>
              <a:rPr lang="pt-BR" sz="2000" dirty="0">
                <a:latin typeface="Futura Bk BT" panose="020B0502020204020303" pitchFamily="34" charset="0"/>
              </a:rPr>
              <a:t>-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o </a:t>
            </a:r>
            <a:r>
              <a:rPr lang="pt-BR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cuidado</a:t>
            </a:r>
            <a:r>
              <a:rPr lang="pt-BR" sz="2000" b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é um tempo de ouvir atentamente os que estão sob a sua condução;</a:t>
            </a:r>
          </a:p>
          <a:p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-a </a:t>
            </a:r>
            <a:r>
              <a:rPr lang="pt-BR" sz="2000" b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a</a:t>
            </a:r>
            <a:r>
              <a:rPr lang="pt-BR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ssessoria</a:t>
            </a:r>
            <a:r>
              <a:rPr lang="pt-BR" sz="2000" b="1" dirty="0">
                <a:latin typeface="Futura Bk BT" panose="020B0502020204020303" pitchFamily="34" charset="0"/>
                <a:ea typeface="Calibri" panose="020F0502020204030204" pitchFamily="34" charset="0"/>
              </a:rPr>
              <a:t> 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é quando o líder tem a oportunidade de ser intencionalmente o mentor em áreas estratégicas da vida de seus liderados;</a:t>
            </a:r>
          </a:p>
          <a:p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-a </a:t>
            </a:r>
            <a:r>
              <a:rPr lang="pt-BR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reflexão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 é um momento breve, especial, um pensamento ou devocional com base na Bíblia;</a:t>
            </a:r>
          </a:p>
          <a:p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-o </a:t>
            </a:r>
            <a:r>
              <a:rPr lang="pt-BR" sz="2000" b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</a:t>
            </a:r>
            <a:r>
              <a:rPr lang="pt-BR" sz="2000" b="1" i="1" dirty="0">
                <a:solidFill>
                  <a:srgbClr val="AB050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studo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</a:rPr>
              <a:t> significa reservar um tempo para discutir um capítulo de um livro ou a apresentação de uma ferramenta nova para nossos ministérios. 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6032725" y="2556756"/>
            <a:ext cx="1684421" cy="1684421"/>
          </a:xfrm>
          <a:prstGeom prst="round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7933718" y="289123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9688220" y="289123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7933718" y="3431365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9688220" y="3431365"/>
            <a:ext cx="1684421" cy="3082024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08310" y="3145266"/>
            <a:ext cx="1356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Líder</a:t>
            </a:r>
          </a:p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Guia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956085" y="2426961"/>
            <a:ext cx="17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Incentiva a cooperação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758301" y="1609263"/>
            <a:ext cx="173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Incentiva e motiva a execução dos objetivos.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940043" y="4436091"/>
            <a:ext cx="1732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Está à frente para direcionar seus liderados à excelência.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727428" y="5244338"/>
            <a:ext cx="17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É condutor</a:t>
            </a:r>
          </a:p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 sua equipe.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012">
            <a:off x="-1074490" y="-721442"/>
            <a:ext cx="3812610" cy="3812610"/>
          </a:xfrm>
          <a:prstGeom prst="rect">
            <a:avLst/>
          </a:prstGeom>
        </p:spPr>
      </p:pic>
      <p:sp>
        <p:nvSpPr>
          <p:cNvPr id="13" name="Retângulo Arredondado 12"/>
          <p:cNvSpPr/>
          <p:nvPr/>
        </p:nvSpPr>
        <p:spPr>
          <a:xfrm>
            <a:off x="5068607" y="2401605"/>
            <a:ext cx="2054790" cy="2054790"/>
          </a:xfrm>
          <a:prstGeom prst="roundRect">
            <a:avLst/>
          </a:prstGeom>
          <a:solidFill>
            <a:srgbClr val="AB0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5068607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5068605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7289737" y="240160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6"/>
          <p:cNvSpPr/>
          <p:nvPr/>
        </p:nvSpPr>
        <p:spPr>
          <a:xfrm>
            <a:off x="7289737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>
            <a:off x="7289736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Arredondado 18"/>
          <p:cNvSpPr/>
          <p:nvPr/>
        </p:nvSpPr>
        <p:spPr>
          <a:xfrm>
            <a:off x="2847475" y="240160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/>
          <p:cNvSpPr/>
          <p:nvPr/>
        </p:nvSpPr>
        <p:spPr>
          <a:xfrm>
            <a:off x="2847475" y="18047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2847474" y="4622735"/>
            <a:ext cx="2054790" cy="2054790"/>
          </a:xfrm>
          <a:prstGeom prst="round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172437" y="2923738"/>
            <a:ext cx="1356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Líder</a:t>
            </a:r>
          </a:p>
          <a:p>
            <a:r>
              <a:rPr lang="pt-BR" sz="3200" b="1" spc="-150" dirty="0">
                <a:solidFill>
                  <a:schemeClr val="bg1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Servo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289736" y="884704"/>
            <a:ext cx="17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Se sacrifica pelos outros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7289736" y="2556366"/>
            <a:ext cx="2054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Dedica tempo para identificar e atender as necessidades</a:t>
            </a:r>
          </a:p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legítimas dos outros.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261858" y="5119768"/>
            <a:ext cx="205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Trata as pessoas como se fossem importantes.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5082544" y="523144"/>
            <a:ext cx="20547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Jesus é o exemplo máximo de líder servo e sua maior motivação para servir era o amor.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082544" y="5121362"/>
            <a:ext cx="205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Encontra tempo para ouvir seus liderados.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875352" y="740326"/>
            <a:ext cx="2026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Tem humildade para aprender com os outros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875352" y="2796996"/>
            <a:ext cx="205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Através do serviço e do sacrifício, desenvolve a autoridade.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875352" y="4993026"/>
            <a:ext cx="205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utura Bk BT" panose="020B0502020204020303" pitchFamily="34" charset="0"/>
                <a:ea typeface="Calibri" panose="020F0502020204030204" pitchFamily="34" charset="0"/>
              </a:rPr>
              <a:t>Sabe perdoar, pedir desculpas e dar uma segunda chance.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995622" y="83228"/>
            <a:ext cx="2349687" cy="323397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3918">
            <a:off x="-780874" y="4933327"/>
            <a:ext cx="2885533" cy="1713285"/>
          </a:xfrm>
          <a:prstGeom prst="rect">
            <a:avLst/>
          </a:prstGeom>
        </p:spPr>
      </p:pic>
      <p:pic>
        <p:nvPicPr>
          <p:cNvPr id="51" name="Google Shape;184;p9" descr="Uma imagem contendo 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26781" t="25545" r="40787" b="42473"/>
          <a:stretch/>
        </p:blipFill>
        <p:spPr>
          <a:xfrm>
            <a:off x="10420590" y="4622735"/>
            <a:ext cx="2575815" cy="254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8129">
            <a:off x="214141" y="5007142"/>
            <a:ext cx="644653" cy="8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1341767" y="314097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20774" y="-2225725"/>
            <a:ext cx="6385447" cy="63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Ícone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0054">
            <a:off x="137072" y="5417112"/>
            <a:ext cx="1129330" cy="1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0667996" y="4782446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Uma imagem contendo Diagrama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937132">
            <a:off x="9533348" y="3687902"/>
            <a:ext cx="3360162" cy="33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-328865" y="-155950"/>
            <a:ext cx="1155033" cy="113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3;p10"/>
          <p:cNvSpPr txBox="1">
            <a:spLocks noGrp="1"/>
          </p:cNvSpPr>
          <p:nvPr>
            <p:ph type="title"/>
          </p:nvPr>
        </p:nvSpPr>
        <p:spPr>
          <a:xfrm>
            <a:off x="3947702" y="304216"/>
            <a:ext cx="4342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3600"/>
              <a:buFont typeface="Montserrat Black"/>
              <a:buNone/>
            </a:pP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3. Perigos na</a:t>
            </a:r>
            <a:b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6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 Cristã</a:t>
            </a:r>
            <a:endParaRPr sz="3600" b="1" spc="-15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62211" y="2724303"/>
            <a:ext cx="8713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pc="-15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líderes cristãos têm desafio maior, pois </a:t>
            </a:r>
            <a:r>
              <a:rPr lang="pt-BR" sz="2800" b="1" spc="-150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 rol se situa no contexto do grande conflito</a:t>
            </a:r>
            <a:r>
              <a:rPr lang="pt-BR" sz="2800" spc="-15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líder cristão tem como objetivo ganhar almas para Jesus.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8129">
            <a:off x="214141" y="5007142"/>
            <a:ext cx="644653" cy="8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1341767" y="314097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20774" y="-2225725"/>
            <a:ext cx="6385447" cy="63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Ícone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0054">
            <a:off x="137072" y="5417112"/>
            <a:ext cx="1129330" cy="15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10667996" y="4782446"/>
            <a:ext cx="1155033" cy="11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Uma imagem contendo Diagrama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937132">
            <a:off x="9533348" y="3687902"/>
            <a:ext cx="3360162" cy="33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4;p9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6781" t="25545" r="40787" b="42473"/>
          <a:stretch/>
        </p:blipFill>
        <p:spPr>
          <a:xfrm>
            <a:off x="-328865" y="-155950"/>
            <a:ext cx="1155033" cy="1138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Agrupar 4"/>
          <p:cNvGrpSpPr/>
          <p:nvPr/>
        </p:nvGrpSpPr>
        <p:grpSpPr>
          <a:xfrm>
            <a:off x="415087" y="570302"/>
            <a:ext cx="11361827" cy="6858000"/>
            <a:chOff x="461202" y="0"/>
            <a:chExt cx="9845446" cy="6858000"/>
          </a:xfrm>
        </p:grpSpPr>
        <p:sp>
          <p:nvSpPr>
            <p:cNvPr id="4" name="Seta para a Direita 3"/>
            <p:cNvSpPr/>
            <p:nvPr/>
          </p:nvSpPr>
          <p:spPr>
            <a:xfrm rot="10800000">
              <a:off x="461202" y="0"/>
              <a:ext cx="4922723" cy="6858000"/>
            </a:xfrm>
            <a:prstGeom prst="rightArrow">
              <a:avLst>
                <a:gd name="adj1" fmla="val 71052"/>
                <a:gd name="adj2" fmla="val 50000"/>
              </a:avLst>
            </a:prstGeom>
            <a:solidFill>
              <a:srgbClr val="AB0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5383925" y="0"/>
              <a:ext cx="4922723" cy="6858000"/>
            </a:xfrm>
            <a:prstGeom prst="rightArrow">
              <a:avLst>
                <a:gd name="adj1" fmla="val 71052"/>
                <a:gd name="adj2" fmla="val 50000"/>
              </a:avLst>
            </a:prstGeom>
            <a:solidFill>
              <a:srgbClr val="7B7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701737" y="3527358"/>
            <a:ext cx="1978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Liderança</a:t>
            </a:r>
          </a:p>
          <a:p>
            <a:r>
              <a:rPr lang="pt-BR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Humana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363340" y="3505030"/>
            <a:ext cx="1978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Liderança</a:t>
            </a:r>
          </a:p>
          <a:p>
            <a:pPr algn="r"/>
            <a:r>
              <a:rPr lang="pt-BR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Espiritual</a:t>
            </a:r>
          </a:p>
        </p:txBody>
      </p:sp>
      <p:sp>
        <p:nvSpPr>
          <p:cNvPr id="19" name="Google Shape;193;p10"/>
          <p:cNvSpPr txBox="1">
            <a:spLocks noGrp="1"/>
          </p:cNvSpPr>
          <p:nvPr>
            <p:ph type="title"/>
          </p:nvPr>
        </p:nvSpPr>
        <p:spPr>
          <a:xfrm>
            <a:off x="3947702" y="304216"/>
            <a:ext cx="4342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AC0000"/>
              </a:buClr>
              <a:buSzPts val="3600"/>
            </a:pP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3. Perigos na</a:t>
            </a:r>
            <a:b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6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 Cristã</a:t>
            </a:r>
            <a:endParaRPr sz="3600"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58733"/>
              </p:ext>
            </p:extLst>
          </p:nvPr>
        </p:nvGraphicFramePr>
        <p:xfrm>
          <a:off x="3030911" y="1630795"/>
          <a:ext cx="6158052" cy="468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026">
                  <a:extLst>
                    <a:ext uri="{9D8B030D-6E8A-4147-A177-3AD203B41FA5}">
                      <a16:colId xmlns:a16="http://schemas.microsoft.com/office/drawing/2014/main" val="1144689866"/>
                    </a:ext>
                  </a:extLst>
                </a:gridCol>
                <a:gridCol w="3079026">
                  <a:extLst>
                    <a:ext uri="{9D8B030D-6E8A-4147-A177-3AD203B41FA5}">
                      <a16:colId xmlns:a16="http://schemas.microsoft.com/office/drawing/2014/main" val="4001922965"/>
                    </a:ext>
                  </a:extLst>
                </a:gridCol>
              </a:tblGrid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Confia em si mesmo.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Confia em Deus.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360772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Toma suas próprias decisões.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Consulta a Deus para decidir.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7338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Cria métodos próprios.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Busca os métodos de Deus e os segue.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4399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Gosta de mandar.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Se deleita em obedecer a Deus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e em pedir antes de mandar.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20004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É motivado por interesses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egoístas.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É motivado pelo amor de Deus e ao próximo.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229993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É autossuficiente.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Depende de Deus e de seus irmãos.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856608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Só prefere altos cargos e responsabilidades maiores.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Está disposto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a servir onde Deus mandar, por mais humilde que seja a responsabilidade.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76004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Se nega a compartilhar o que sabe por temor de perder sua posição.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Compartilha com seus colaboradores</a:t>
                      </a:r>
                      <a:r>
                        <a:rPr lang="pt-BR" sz="1300" baseline="0" dirty="0">
                          <a:solidFill>
                            <a:schemeClr val="bg1"/>
                          </a:solidFill>
                          <a:latin typeface="Futura Bk BT" panose="020B0502020204020303" pitchFamily="34" charset="0"/>
                        </a:rPr>
                        <a:t> seus conhecimentos para ajudar-lhes a ganhar experiência.</a:t>
                      </a:r>
                      <a:endParaRPr lang="pt-BR" sz="1300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7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4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8" y="2149642"/>
            <a:ext cx="6231625" cy="4772997"/>
          </a:xfrm>
          <a:prstGeom prst="rect">
            <a:avLst/>
          </a:prstGeom>
        </p:spPr>
      </p:pic>
      <p:pic>
        <p:nvPicPr>
          <p:cNvPr id="199" name="Google Shape;199;p10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468" y="-1055055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50634" y="4870168"/>
            <a:ext cx="3039806" cy="303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 descr="Uma imagem contendo 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739" y="397203"/>
            <a:ext cx="1115992" cy="153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9F410A-A2FC-4E83-9633-F965A19D8AD6}"/>
              </a:ext>
            </a:extLst>
          </p:cNvPr>
          <p:cNvSpPr txBox="1"/>
          <p:nvPr/>
        </p:nvSpPr>
        <p:spPr>
          <a:xfrm>
            <a:off x="958248" y="1484878"/>
            <a:ext cx="7708769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dirty="0">
                <a:solidFill>
                  <a:srgbClr val="AB050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privilégios da liderança podem vir acompanhados de tentações.</a:t>
            </a:r>
            <a:r>
              <a:rPr lang="pt-BR" sz="2000" b="1" dirty="0">
                <a:effectLst/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000" dirty="0">
                <a:effectLst/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Às vezes o poder transforma a pessoa e isso faz com que comece a tratar com menosprezo aos outros, com cobranças excessivas que desmoralizam e buscam obter vantagens dos privilégios que recebem.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isso é tão importante a consagração do líder para refletir a Jesus e submeter a Ele o eu.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34" y="1518194"/>
            <a:ext cx="5643282" cy="5339806"/>
          </a:xfrm>
          <a:prstGeom prst="rect">
            <a:avLst/>
          </a:prstGeom>
        </p:spPr>
      </p:pic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44665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3200"/>
              <a:buFont typeface="Montserrat Black"/>
              <a:buNone/>
            </a:pPr>
            <a:r>
              <a:rPr lang="pt-BR" sz="3200" b="1" i="0" u="none" strike="noStrike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4. Jesus, o líder por excelência</a:t>
            </a:r>
            <a:endParaRPr sz="3200" spc="-15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3" name="Google Shape;213;p11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93519">
            <a:off x="9859692" y="557576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8603" y="-1447624"/>
            <a:ext cx="6240616" cy="624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Forma, Ícone, Set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455957">
            <a:off x="-1742119" y="918878"/>
            <a:ext cx="2396404" cy="23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Forma, 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51404">
            <a:off x="-28016" y="5694316"/>
            <a:ext cx="1592040" cy="123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663914" y="2131994"/>
            <a:ext cx="6181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AB0501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Bíblia oferece inúmeras lições para quem deseja ser um líder segundo o coração de Deus.  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mais importante é entender que a liderança é uma habilidade a ser conquistada e temos o melhor líder de todos para nos inspirar com seu exemplo: Jesus.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44665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AC0000"/>
              </a:buClr>
              <a:buSzPts val="3200"/>
            </a:pPr>
            <a:r>
              <a:rPr lang="pt-BR" sz="3200" b="1" spc="-15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4. Jesus, o líder por excelência</a:t>
            </a:r>
            <a:endParaRPr sz="3200" dirty="0">
              <a:solidFill>
                <a:srgbClr val="A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3" name="Google Shape;213;p11" descr="Forma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93519">
            <a:off x="9859692" y="5575766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8603" y="-1447624"/>
            <a:ext cx="6240616" cy="624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Forma, Ícone, Set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455957">
            <a:off x="-1742119" y="918878"/>
            <a:ext cx="2396404" cy="23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Forma, Logotip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51404">
            <a:off x="-28016" y="5694316"/>
            <a:ext cx="1592040" cy="1237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7;p11"/>
          <p:cNvSpPr txBox="1">
            <a:spLocks/>
          </p:cNvSpPr>
          <p:nvPr/>
        </p:nvSpPr>
        <p:spPr>
          <a:xfrm>
            <a:off x="768005" y="2831655"/>
            <a:ext cx="5242528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3200"/>
              <a:buFont typeface="Montserrat Black"/>
              <a:buNone/>
            </a:pPr>
            <a:r>
              <a:rPr lang="pt-BR" sz="12500" b="1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JESUS</a:t>
            </a:r>
            <a:endParaRPr lang="pt-BR" sz="12500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49630" y="2432675"/>
            <a:ext cx="5177770" cy="213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amava as pessoas.</a:t>
            </a:r>
          </a:p>
          <a:p>
            <a:endParaRPr lang="pt-BR" sz="2000" b="1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supria as necessidades da pessoas.</a:t>
            </a:r>
          </a:p>
          <a:p>
            <a:endParaRPr lang="pt-BR" sz="2000" b="1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7B7B7B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capacitou de forma prática e interessante.</a:t>
            </a:r>
            <a:endParaRPr lang="pt-BR" sz="2000" dirty="0">
              <a:solidFill>
                <a:srgbClr val="7B7B7B"/>
              </a:solidFill>
              <a:latin typeface="Futura Md B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932342"/>
            <a:ext cx="3905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023" y="-975438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3099" y="383299"/>
            <a:ext cx="4403183" cy="44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86153" y="5950492"/>
            <a:ext cx="1708749" cy="170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973179" y="1851864"/>
            <a:ext cx="85664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 há uma recompensa para esta verdadeira liderança amorosa que Cristo com seu exemplo nos propõe: </a:t>
            </a:r>
            <a:r>
              <a:rPr lang="pt-BR" sz="2000" b="1" i="1" dirty="0">
                <a:solidFill>
                  <a:srgbClr val="C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‘Quando se manifestar o Supremo Pastor, vocês receberão a imperecível coroa da glória’ </a:t>
            </a:r>
            <a:r>
              <a:rPr lang="pt-BR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recompensa imerecida, mas que o grande coração de amor de Jesus se digna a conceder-nos porque na sua generosidade de espírito, sabe apreciar nossos pequenos e grandes esforços por ser bênção para o nosso próximo.” </a:t>
            </a:r>
            <a:r>
              <a:rPr lang="es-419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sz="2000" dirty="0" err="1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Claverie</a:t>
            </a:r>
            <a:r>
              <a:rPr lang="es-419" sz="20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endParaRPr lang="pt-BR" sz="2000" dirty="0"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76" y="1216719"/>
            <a:ext cx="940014" cy="6351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4009" y="5175851"/>
            <a:ext cx="940014" cy="63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8;p3"/>
          <p:cNvSpPr txBox="1">
            <a:spLocks/>
          </p:cNvSpPr>
          <p:nvPr/>
        </p:nvSpPr>
        <p:spPr>
          <a:xfrm>
            <a:off x="4267620" y="3585969"/>
            <a:ext cx="13115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150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X</a:t>
            </a:r>
          </a:p>
        </p:txBody>
      </p:sp>
      <p:pic>
        <p:nvPicPr>
          <p:cNvPr id="104" name="Google Shape;104;p3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578" y="2483475"/>
            <a:ext cx="2146294" cy="322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b="1" i="0" u="none" strike="noStrike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O que é Liderança?</a:t>
            </a:r>
            <a:endParaRPr b="1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615945" y="3343040"/>
            <a:ext cx="2072927" cy="180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Futura Bk BT" panose="020B0502020204020303" pitchFamily="34" charset="0"/>
                <a:ea typeface="Montserrat"/>
                <a:cs typeface="Montserrat"/>
                <a:sym typeface="Montserrat"/>
              </a:rPr>
              <a:t>Fazer com que as pessoas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Futura Bk BT" panose="020B0502020204020303" pitchFamily="34" charset="0"/>
                <a:ea typeface="Montserrat"/>
                <a:cs typeface="Montserrat"/>
                <a:sym typeface="Montserrat"/>
              </a:rPr>
              <a:t>façam o que você quer.</a:t>
            </a:r>
            <a:endParaRPr lang="pt-BR" sz="2400" b="0" i="0" u="none" strike="noStrike" cap="none" dirty="0">
              <a:solidFill>
                <a:schemeClr val="dk1"/>
              </a:solidFill>
              <a:latin typeface="Futura Bk BT" panose="020B0502020204020303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4;p3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323" y="2483475"/>
            <a:ext cx="2146294" cy="32273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;p3"/>
          <p:cNvSpPr txBox="1"/>
          <p:nvPr/>
        </p:nvSpPr>
        <p:spPr>
          <a:xfrm>
            <a:off x="5456690" y="2882207"/>
            <a:ext cx="2072927" cy="16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com que as pessoas queiram realizar o que você considera necessário. </a:t>
            </a:r>
            <a:endParaRPr sz="2400" dirty="0">
              <a:latin typeface="Futura Bk BT" panose="020B0502020204020303" pitchFamily="34" charset="0"/>
            </a:endParaRPr>
          </a:p>
        </p:txBody>
      </p:sp>
      <p:sp>
        <p:nvSpPr>
          <p:cNvPr id="25" name="Google Shape;108;p3"/>
          <p:cNvSpPr txBox="1">
            <a:spLocks/>
          </p:cNvSpPr>
          <p:nvPr/>
        </p:nvSpPr>
        <p:spPr>
          <a:xfrm>
            <a:off x="2788899" y="1556645"/>
            <a:ext cx="20590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Chefiar é</a:t>
            </a:r>
          </a:p>
        </p:txBody>
      </p:sp>
      <p:sp>
        <p:nvSpPr>
          <p:cNvPr id="26" name="Google Shape;108;p3"/>
          <p:cNvSpPr txBox="1">
            <a:spLocks/>
          </p:cNvSpPr>
          <p:nvPr/>
        </p:nvSpPr>
        <p:spPr>
          <a:xfrm>
            <a:off x="5604080" y="1553347"/>
            <a:ext cx="20590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Liderar é</a:t>
            </a:r>
          </a:p>
        </p:txBody>
      </p:sp>
      <p:sp>
        <p:nvSpPr>
          <p:cNvPr id="29" name="Google Shape;108;p3"/>
          <p:cNvSpPr txBox="1">
            <a:spLocks/>
          </p:cNvSpPr>
          <p:nvPr/>
        </p:nvSpPr>
        <p:spPr>
          <a:xfrm>
            <a:off x="7602984" y="3540869"/>
            <a:ext cx="2059068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000" dirty="0">
                <a:solidFill>
                  <a:srgbClr val="AC0000"/>
                </a:solidFill>
                <a:latin typeface="Futura Bk BT" panose="020B0502020204020303" pitchFamily="34" charset="0"/>
                <a:ea typeface="Montserrat Black"/>
                <a:cs typeface="Montserrat Black"/>
                <a:sym typeface="Montserrat Black"/>
              </a:rPr>
              <a:t>Mas isso só é possível se os respectivos liderados o respeitam e reconhecem como tal.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5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b="1" i="0" u="none" strike="noStrike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1. O que é Liderança?</a:t>
            </a:r>
            <a:endParaRPr b="1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;p3"/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Estruturas</a:t>
            </a:r>
          </a:p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da Liderança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19" name="Google Shape;108;p3"/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líder</a:t>
            </a:r>
          </a:p>
        </p:txBody>
      </p:sp>
      <p:sp>
        <p:nvSpPr>
          <p:cNvPr id="20" name="Google Shape;108;p3"/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grupo</a:t>
            </a:r>
          </a:p>
        </p:txBody>
      </p:sp>
      <p:sp>
        <p:nvSpPr>
          <p:cNvPr id="21" name="Google Shape;108;p3"/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Uma situação</a:t>
            </a:r>
          </a:p>
        </p:txBody>
      </p:sp>
      <p:sp>
        <p:nvSpPr>
          <p:cNvPr id="22" name="Google Shape;108;p3"/>
          <p:cNvSpPr txBox="1">
            <a:spLocks/>
          </p:cNvSpPr>
          <p:nvPr/>
        </p:nvSpPr>
        <p:spPr>
          <a:xfrm>
            <a:off x="7456505" y="1422219"/>
            <a:ext cx="3565018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000" dirty="0">
                <a:solidFill>
                  <a:srgbClr val="C0000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Alguém que possui determinadas qualidades de personalidade e capacidades de realização, que ao mesmo tempo o integram e o destacam no grupo ou na situação em que se encontra</a:t>
            </a:r>
          </a:p>
        </p:txBody>
      </p:sp>
    </p:spTree>
    <p:extLst>
      <p:ext uri="{BB962C8B-B14F-4D97-AF65-F5344CB8AC3E}">
        <p14:creationId xmlns:p14="http://schemas.microsoft.com/office/powerpoint/2010/main" val="23186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b="1" i="0" u="none" strike="noStrike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que é Liderança?</a:t>
            </a:r>
            <a:endParaRPr b="1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;p3"/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Estruturas</a:t>
            </a:r>
          </a:p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da Liderança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19" name="Google Shape;108;p3"/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líder</a:t>
            </a:r>
          </a:p>
        </p:txBody>
      </p:sp>
      <p:sp>
        <p:nvSpPr>
          <p:cNvPr id="20" name="Google Shape;108;p3"/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grupo</a:t>
            </a:r>
          </a:p>
        </p:txBody>
      </p:sp>
      <p:sp>
        <p:nvSpPr>
          <p:cNvPr id="21" name="Google Shape;108;p3"/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Uma situação</a:t>
            </a:r>
          </a:p>
        </p:txBody>
      </p:sp>
      <p:sp>
        <p:nvSpPr>
          <p:cNvPr id="28" name="Google Shape;108;p3"/>
          <p:cNvSpPr txBox="1">
            <a:spLocks/>
          </p:cNvSpPr>
          <p:nvPr/>
        </p:nvSpPr>
        <p:spPr>
          <a:xfrm>
            <a:off x="7485227" y="2632685"/>
            <a:ext cx="3565018" cy="21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000" dirty="0">
                <a:solidFill>
                  <a:srgbClr val="C0000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pt-BR" sz="2000" b="1" dirty="0">
                <a:solidFill>
                  <a:srgbClr val="C0000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C0000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ser formado por muitas ou poucas pessoas</a:t>
            </a:r>
            <a:endParaRPr lang="pt-BR" sz="1600" dirty="0">
              <a:solidFill>
                <a:srgbClr val="C00000"/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b="1" i="0" u="none" strike="noStrike" spc="-300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que é Liderança?</a:t>
            </a:r>
            <a:endParaRPr b="1" spc="-300" dirty="0">
              <a:solidFill>
                <a:srgbClr val="AC0000"/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4" name="Google Shape;114;p3" descr="Forma, Ícone,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71023">
            <a:off x="10958329" y="-834601"/>
            <a:ext cx="2665983" cy="26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552" y="4562207"/>
            <a:ext cx="3290400" cy="3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3951">
            <a:off x="-380505" y="4384256"/>
            <a:ext cx="1814191" cy="18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;p3"/>
          <p:cNvSpPr txBox="1">
            <a:spLocks/>
          </p:cNvSpPr>
          <p:nvPr/>
        </p:nvSpPr>
        <p:spPr>
          <a:xfrm>
            <a:off x="1108429" y="3061786"/>
            <a:ext cx="2626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Estruturas</a:t>
            </a:r>
          </a:p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2400" b="1" dirty="0">
                <a:solidFill>
                  <a:srgbClr val="656666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da Liderança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6" y="2181446"/>
            <a:ext cx="636538" cy="866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3325837"/>
            <a:ext cx="636538" cy="8667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205" y="4487039"/>
            <a:ext cx="636538" cy="866775"/>
          </a:xfrm>
          <a:prstGeom prst="rect">
            <a:avLst/>
          </a:prstGeom>
        </p:spPr>
      </p:pic>
      <p:sp>
        <p:nvSpPr>
          <p:cNvPr id="19" name="Google Shape;108;p3"/>
          <p:cNvSpPr txBox="1">
            <a:spLocks/>
          </p:cNvSpPr>
          <p:nvPr/>
        </p:nvSpPr>
        <p:spPr>
          <a:xfrm>
            <a:off x="4644134" y="1903040"/>
            <a:ext cx="21797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líder</a:t>
            </a:r>
          </a:p>
        </p:txBody>
      </p:sp>
      <p:sp>
        <p:nvSpPr>
          <p:cNvPr id="20" name="Google Shape;108;p3"/>
          <p:cNvSpPr txBox="1">
            <a:spLocks/>
          </p:cNvSpPr>
          <p:nvPr/>
        </p:nvSpPr>
        <p:spPr>
          <a:xfrm>
            <a:off x="4644132" y="3061786"/>
            <a:ext cx="2682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 grupo</a:t>
            </a:r>
          </a:p>
        </p:txBody>
      </p:sp>
      <p:sp>
        <p:nvSpPr>
          <p:cNvPr id="21" name="Google Shape;108;p3"/>
          <p:cNvSpPr txBox="1">
            <a:spLocks/>
          </p:cNvSpPr>
          <p:nvPr/>
        </p:nvSpPr>
        <p:spPr>
          <a:xfrm>
            <a:off x="4644132" y="4257644"/>
            <a:ext cx="32754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C0000"/>
              </a:buClr>
              <a:buSzPts val="4400"/>
              <a:buFont typeface="Montserrat Black"/>
              <a:buNone/>
            </a:pPr>
            <a:r>
              <a:rPr lang="pt-BR" sz="3200" b="1" dirty="0">
                <a:solidFill>
                  <a:srgbClr val="AC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Uma situação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DC541C-59AA-4DF6-9C9E-52C143129C2D}"/>
              </a:ext>
            </a:extLst>
          </p:cNvPr>
          <p:cNvSpPr txBox="1"/>
          <p:nvPr/>
        </p:nvSpPr>
        <p:spPr>
          <a:xfrm>
            <a:off x="8585135" y="4099994"/>
            <a:ext cx="2465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rgbClr val="C0000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solidFill>
                  <a:srgbClr val="C00000"/>
                </a:solidFill>
                <a:effectLst/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é a atividade ou o trabalho que deve ser realizado pelo grupo</a:t>
            </a:r>
          </a:p>
          <a:p>
            <a:pPr algn="r"/>
            <a:endParaRPr lang="pt-BR" sz="2000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 descr="Uma imagem contendo Diagra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2552">
            <a:off x="10817408" y="315921"/>
            <a:ext cx="1814191" cy="181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67028">
            <a:off x="6169053" y="4998567"/>
            <a:ext cx="3289300" cy="32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812757" y="1414154"/>
            <a:ext cx="8309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líder 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alguém que se destaca no grupo e o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influencia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consegue manter seus seguidores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motivados e unidos 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enquanto se empenham por alcançar os objetivos propostos. É também aquele que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habilidades </a:t>
            </a:r>
            <a:r>
              <a:rPr lang="pt-BR" sz="2400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competências em sua equipe para saber como distribuir as responsabilidades. </a:t>
            </a:r>
          </a:p>
          <a:p>
            <a:pPr marL="0" indent="0" algn="ctr">
              <a:buNone/>
            </a:pPr>
            <a:r>
              <a:rPr lang="pt-BR" sz="2400" dirty="0">
                <a:latin typeface="Futura Bk BT" panose="020B0502020204020303" pitchFamily="34" charset="0"/>
                <a:cs typeface="Times New Roman" panose="02020603050405020304" pitchFamily="18" charset="0"/>
              </a:rPr>
              <a:t>“Professores lideram, pais lideram.  Eles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engajam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pessoas</a:t>
            </a:r>
            <a:r>
              <a:rPr lang="pt-BR" sz="2400" dirty="0">
                <a:latin typeface="Futura Bk BT" panose="020B0502020204020303" pitchFamily="34" charset="0"/>
                <a:cs typeface="Times New Roman" panose="02020603050405020304" pitchFamily="18" charset="0"/>
              </a:rPr>
              <a:t>, desenvolvem talentos, contribuem para moldar o futuro e para entrega de resultados no presente.” (Jucá, 2013)</a:t>
            </a:r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734">
            <a:off x="666964" y="201388"/>
            <a:ext cx="627943" cy="1275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  <p:extLst>
      <p:ext uri="{BB962C8B-B14F-4D97-AF65-F5344CB8AC3E}">
        <p14:creationId xmlns:p14="http://schemas.microsoft.com/office/powerpoint/2010/main" val="1255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978568" y="899533"/>
            <a:ext cx="488511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2. Perfis de</a:t>
            </a:r>
            <a:b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</a:br>
            <a:r>
              <a:rPr lang="pt-BR" sz="3200" b="1" spc="-150" dirty="0">
                <a:solidFill>
                  <a:srgbClr val="C00000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Liderança</a:t>
            </a:r>
            <a:endParaRPr b="1" spc="-150" dirty="0">
              <a:solidFill>
                <a:srgbClr val="C0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36" name="Google Shape;136;p5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566" t="27790" r="43502" b="45109"/>
          <a:stretch/>
        </p:blipFill>
        <p:spPr>
          <a:xfrm>
            <a:off x="7021336" y="-602454"/>
            <a:ext cx="1152939" cy="120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Forma,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229014">
            <a:off x="-1217973" y="-1644650"/>
            <a:ext cx="32893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Uma imagem contendo Diagra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51614" y="4947277"/>
            <a:ext cx="2965605" cy="296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5;p5"/>
          <p:cNvSpPr txBox="1">
            <a:spLocks/>
          </p:cNvSpPr>
          <p:nvPr/>
        </p:nvSpPr>
        <p:spPr>
          <a:xfrm>
            <a:off x="2546975" y="2809917"/>
            <a:ext cx="3370126" cy="11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O Líder </a:t>
            </a:r>
            <a:r>
              <a:rPr lang="pt-BR" sz="2400" b="1" dirty="0">
                <a:solidFill>
                  <a:srgbClr val="7B7B7B"/>
                </a:solidFill>
                <a:latin typeface="Futura Md BT" panose="020B0602020204020303" pitchFamily="34" charset="0"/>
                <a:sym typeface="Montserrat Black"/>
              </a:rPr>
              <a:t>facilitador</a:t>
            </a:r>
            <a:endParaRPr lang="pt-BR" sz="2400" b="1" dirty="0">
              <a:solidFill>
                <a:srgbClr val="7B7B7B"/>
              </a:solidFill>
              <a:latin typeface="Futura Md BT" panose="020B0602020204020303" pitchFamily="34" charset="0"/>
            </a:endParaRPr>
          </a:p>
        </p:txBody>
      </p:sp>
      <p:sp>
        <p:nvSpPr>
          <p:cNvPr id="12" name="Google Shape;135;p5"/>
          <p:cNvSpPr txBox="1">
            <a:spLocks/>
          </p:cNvSpPr>
          <p:nvPr/>
        </p:nvSpPr>
        <p:spPr>
          <a:xfrm>
            <a:off x="5863684" y="1010432"/>
            <a:ext cx="5009211" cy="47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rgbClr val="AB0501"/>
                </a:solidFill>
                <a:latin typeface="Futura Md BT" panose="020B0602020204020303" pitchFamily="34" charset="0"/>
                <a:ea typeface="Montserrat Black"/>
                <a:cs typeface="Montserrat Black"/>
                <a:sym typeface="Montserrat Black"/>
              </a:rPr>
              <a:t>é humilde.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incentiva a cooperação.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permite que os liderados participem das decisões.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favorece uma comunicação fluida.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procura entender as características dos liderados.</a:t>
            </a: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endParaRPr lang="pt-BR" sz="2400" b="1" dirty="0">
              <a:solidFill>
                <a:schemeClr val="bg1">
                  <a:lumMod val="85000"/>
                </a:schemeClr>
              </a:solidFill>
              <a:latin typeface="Futura Md BT" panose="020B0602020204020303" pitchFamily="34" charset="0"/>
              <a:sym typeface="Montserrat Black"/>
            </a:endParaRPr>
          </a:p>
          <a:p>
            <a:pPr>
              <a:buClr>
                <a:schemeClr val="lt1"/>
              </a:buClr>
              <a:buSzPts val="3200"/>
              <a:buFont typeface="Montserrat Black"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Futura Md BT" panose="020B0602020204020303" pitchFamily="34" charset="0"/>
                <a:sym typeface="Montserrat Black"/>
              </a:rPr>
              <a:t>faz com que os talentos surjam.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4" ma:contentTypeDescription="Crie um novo documento." ma:contentTypeScope="" ma:versionID="18cf0dfb05e5ac73a83e9eb491dca666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117a38b97da69106be42436d5f440fe6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843a21-b43c-449c-ad71-8656eb5ff423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6f6921-c430-45e7-8b30-d6d9b86d8f0f">
      <Terms xmlns="http://schemas.microsoft.com/office/infopath/2007/PartnerControls"/>
    </lcf76f155ced4ddcb4097134ff3c332f>
    <TaxCatchAll xmlns="364167a4-bc77-49ec-93f2-879d4481bae7" xsi:nil="true"/>
  </documentManagement>
</p:properties>
</file>

<file path=customXml/itemProps1.xml><?xml version="1.0" encoding="utf-8"?>
<ds:datastoreItem xmlns:ds="http://schemas.openxmlformats.org/officeDocument/2006/customXml" ds:itemID="{2CCC766A-E5A4-4037-86F9-07DEE0AD1019}"/>
</file>

<file path=customXml/itemProps2.xml><?xml version="1.0" encoding="utf-8"?>
<ds:datastoreItem xmlns:ds="http://schemas.openxmlformats.org/officeDocument/2006/customXml" ds:itemID="{490D690B-4FD9-458C-A6A7-A4E51A2E94A3}"/>
</file>

<file path=customXml/itemProps3.xml><?xml version="1.0" encoding="utf-8"?>
<ds:datastoreItem xmlns:ds="http://schemas.openxmlformats.org/officeDocument/2006/customXml" ds:itemID="{0CF930CE-4BA0-44CC-92DC-D9326C51445B}"/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1806</Words>
  <Application>Microsoft Macintosh PowerPoint</Application>
  <PresentationFormat>Widescreen</PresentationFormat>
  <Paragraphs>266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Montserrat Black</vt:lpstr>
      <vt:lpstr>Futura Bk BT</vt:lpstr>
      <vt:lpstr>Calibri</vt:lpstr>
      <vt:lpstr>Arial</vt:lpstr>
      <vt:lpstr>Futura Md BT</vt:lpstr>
      <vt:lpstr>Tema do Office</vt:lpstr>
      <vt:lpstr>Apresentação do PowerPoint</vt:lpstr>
      <vt:lpstr>Perfil de Liderança</vt:lpstr>
      <vt:lpstr>1. O que é Liderança?</vt:lpstr>
      <vt:lpstr>1. O que é Liderança?</vt:lpstr>
      <vt:lpstr>O que é Liderança?</vt:lpstr>
      <vt:lpstr>O que é Liderança?</vt:lpstr>
      <vt:lpstr>Apresentação do PowerPoint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2. Perfis de Liderança</vt:lpstr>
      <vt:lpstr>Há uma estreita ligação entre liderança e influência. Quando o líder dá o exemplo torna-se um modelo e cria na mente de sua equipe uma visão do que é possível fazer, inspirando-a e motivando-a a entrar em ação. Esse processo pode ser conduzido em seis etapas: (Rodrigues, 2016)</vt:lpstr>
      <vt:lpstr>Apresentação do PowerPoint</vt:lpstr>
      <vt:lpstr>Apresentação do PowerPoint</vt:lpstr>
      <vt:lpstr>3. Perigos na Liderança Cristã</vt:lpstr>
      <vt:lpstr>3. Perigos na Liderança Cristã</vt:lpstr>
      <vt:lpstr>Apresentação do PowerPoint</vt:lpstr>
      <vt:lpstr>4. Jesus, o líder por excelência</vt:lpstr>
      <vt:lpstr>4. Jesus, o líder por excelência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Gerardo Tomasini</dc:creator>
  <cp:lastModifiedBy>RODRIGO CEZARE</cp:lastModifiedBy>
  <cp:revision>64</cp:revision>
  <dcterms:created xsi:type="dcterms:W3CDTF">2022-01-23T14:59:10Z</dcterms:created>
  <dcterms:modified xsi:type="dcterms:W3CDTF">2022-05-10T17:56:54Z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0x010100F9EA5E59716CA04482326D7D6394CBC5</vt:lpwstr>
  </property>
</Properties>
</file>