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69" r:id="rId17"/>
    <p:sldId id="270" r:id="rId18"/>
    <p:sldId id="281" r:id="rId19"/>
    <p:sldId id="271" r:id="rId20"/>
    <p:sldId id="272" r:id="rId21"/>
    <p:sldId id="275" r:id="rId22"/>
    <p:sldId id="276" r:id="rId23"/>
    <p:sldId id="277" r:id="rId24"/>
    <p:sldId id="278" r:id="rId25"/>
    <p:sldId id="279" r:id="rId26"/>
    <p:sldId id="282" r:id="rId27"/>
    <p:sldId id="273" r:id="rId28"/>
    <p:sldId id="274" r:id="rId29"/>
    <p:sldId id="280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0000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880061-0277-47B4-AF8D-E2A8788C7457}" v="4" dt="2022-03-03T19:22:27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52"/>
    <p:restoredTop sz="94620" autoAdjust="0"/>
  </p:normalViewPr>
  <p:slideViewPr>
    <p:cSldViewPr snapToGrid="0" snapToObjects="1">
      <p:cViewPr varScale="1">
        <p:scale>
          <a:sx n="78" d="100"/>
          <a:sy n="78" d="100"/>
        </p:scale>
        <p:origin x="120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76FA7-FCFD-B44C-B576-9039AFFBB8E4}" type="datetimeFigureOut">
              <a:rPr lang="pt-BR" smtClean="0"/>
              <a:t>22/03/2022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A7654-89BE-B64C-9C98-1AE3A86DF29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490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A7654-89BE-B64C-9C98-1AE3A86DF29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2165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53774-B1FC-B64A-BA6D-C53E8F6A8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C2FC41-C439-7041-AEB5-4D410ECE8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06847E2-546D-EE48-BFCA-3A2066916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22/03/2022</a:t>
            </a:fld>
            <a:endParaRPr lang="es-ES_tradnl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E8A42F-2AAF-964B-9A75-8A619999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FF5EB1-BDBC-094E-8C35-03FE264EB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1565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9F110D-F323-9443-A867-51C7CB49C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A7C629-72F2-024F-B521-47E04B05E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905D4E-F152-4143-80BE-A837EC02A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22/03/2022</a:t>
            </a:fld>
            <a:endParaRPr lang="es-ES_tradnl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0A71DC-1134-CD43-A969-D10881875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E8C5CB-C1DF-8B40-8A5B-4C0DDFE5D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706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C79FD2A-12CE-1849-AA0D-EE0DFD94C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F36D035-7737-EE4A-8E19-A6E6352F8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485C3C0-582D-814B-A5A0-7F18C73CD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22/03/2022</a:t>
            </a:fld>
            <a:endParaRPr lang="es-ES_tradnl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D34885-097D-F141-87E4-86A64C22B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2AEA07-EA38-BC41-92BA-7F9EE13C3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7772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387488-C319-E24F-AF90-07494EBAD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FC2EEB-02C6-834F-B11F-56D398925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435021-AE64-D64C-BE96-1F534B6FB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22/03/2022</a:t>
            </a:fld>
            <a:endParaRPr lang="es-ES_tradnl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47ED5F-57F1-4F46-81BC-2C6E5506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5C4539-48F7-284A-8913-09DD2D3D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789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24AD91-A533-E545-8FAA-E0BB4D2A7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B4CE6B-0EB4-184F-8CE1-582C0D376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EAF0FD-FF56-0844-BE08-60523145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22/03/2022</a:t>
            </a:fld>
            <a:endParaRPr lang="es-ES_tradnl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09AB3C-549A-A844-96E0-6791366E5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7CFF87-5906-2D45-9549-9593A1334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002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DA6064-47C8-D942-B9BC-F5852B274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F12348-3926-3145-84BE-D1D75C343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169A632-348C-E645-81C5-83F385885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B0BBD2-EBB3-E346-B672-A79CF733D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22/03/2022</a:t>
            </a:fld>
            <a:endParaRPr lang="es-ES_tradnl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AF4858B-C520-0749-BEA8-D084B163D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B7AB132-140A-F042-B167-49FB8D62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4304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383983-0CA8-9242-B274-0AB848DA7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D0578A-0831-0246-B692-20A5AA763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6B2C9F-1363-734D-9DD1-29B6A8397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B1279D2-FDFA-0546-8E24-AD54B879BD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A768DF0-8EDD-F342-8DAC-77CC4BD6C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37C69FA-010D-AD4F-BA73-9EA369FBB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22/03/2022</a:t>
            </a:fld>
            <a:endParaRPr lang="es-ES_tradnl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4B16CDE-9EC4-6E43-93C0-4A0E621F6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CC1C9AB-C015-5F47-AB43-4372833C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9454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ABF7EC-7AD8-6445-88D0-7C45CEE48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AD4B408-31AC-394F-AA22-0F947C21D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22/03/2022</a:t>
            </a:fld>
            <a:endParaRPr lang="es-ES_tradnl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AF606C-184C-FE4B-8BE4-16612A53E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A67F601-A1C9-EF40-900B-3CEA7173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7687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E437ED0-6016-0D42-A48C-2766FE17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22/03/2022</a:t>
            </a:fld>
            <a:endParaRPr lang="es-ES_tradnl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78AD0A8-E939-954C-9CC2-A9860BCAE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5F7A6C3-BA83-E34C-B4E6-B00508E31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16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3D3C01-DC8D-5C46-A4AA-46B2B6EAD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0B3C91-1C0A-FA4D-8DB4-A767D2113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75E1607-62B4-FC47-85AE-2182A8758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DC79F0B-DE26-CA4D-90C4-9011667D1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22/03/2022</a:t>
            </a:fld>
            <a:endParaRPr lang="es-ES_tradnl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FFF982D-414E-2644-9FF7-85B0FCCA0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C52947-D114-5C43-A5C5-D23E87C0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2507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7D0558-45DC-104A-A540-C41D58759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E611A2-9A19-B044-B3A1-ECB9DA5679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C073D9-89E4-2A44-A8B5-0077F8CBD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2EBED2D-FFBE-2C4F-A8AA-6CBE605A3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13F2-B9BF-8543-B118-A91F58368BFA}" type="datetimeFigureOut">
              <a:rPr lang="es-ES_tradnl" smtClean="0"/>
              <a:t>22/03/2022</a:t>
            </a:fld>
            <a:endParaRPr lang="es-ES_tradnl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D2EA423-DD56-9C41-A1A8-4D20D8796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9BE37A-84A4-9C4E-8F9A-E618E1634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F89E4-CB08-2946-9B64-B00BFB6938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5652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2CC82D0-E7B0-774C-881F-F2366699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81E00A-439C-494B-A542-390536972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952E49-9884-2E40-B850-B161F2610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413F2-B9BF-8543-B118-A91F58368BFA}" type="datetimeFigureOut">
              <a:rPr lang="es-ES_tradnl" smtClean="0"/>
              <a:t>22/03/2022</a:t>
            </a:fld>
            <a:endParaRPr lang="es-ES_tradnl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085A45-3F63-A542-9B99-C62FF22A4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17B0E8-F52C-304D-8AB2-AF04E974C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F89E4-CB08-2946-9B64-B00BFB69382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0533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svg"/><Relationship Id="rId7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0C62266-7948-4E18-A891-6D1C8A08C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91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326DE-1E53-C249-8101-E1F27F582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89995" cy="1325563"/>
          </a:xfrm>
        </p:spPr>
        <p:txBody>
          <a:bodyPr>
            <a:normAutofit/>
          </a:bodyPr>
          <a:lstStyle/>
          <a:p>
            <a:r>
              <a:rPr lang="pt-BR" sz="3600" b="0" i="0" u="none" strike="noStrike" dirty="0">
                <a:solidFill>
                  <a:srgbClr val="AC0000"/>
                </a:solidFill>
                <a:effectLst/>
                <a:latin typeface="Montserrat Black" pitchFamily="2" charset="0"/>
              </a:rPr>
              <a:t>Guia para colorir a Palavra de Deus enquanto medita nela</a:t>
            </a:r>
            <a:endParaRPr lang="es-ES_tradnl" sz="3600" dirty="0">
              <a:solidFill>
                <a:srgbClr val="AC0000"/>
              </a:solidFill>
              <a:latin typeface="Montserrat Black" pitchFamily="2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306A0A-4DA8-C74F-BDB5-7C9066266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203575"/>
          </a:xfrm>
        </p:spPr>
        <p:txBody>
          <a:bodyPr>
            <a:normAutofit fontScale="92500" lnSpcReduction="10000"/>
          </a:bodyPr>
          <a:lstStyle/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Pintar de </a:t>
            </a:r>
            <a:r>
              <a:rPr lang="pt-BR" sz="1700" b="1" dirty="0">
                <a:solidFill>
                  <a:srgbClr val="660033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violeta </a:t>
            </a:r>
            <a:r>
              <a:rPr lang="pt-BR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os textos de louvor e exaltação</a:t>
            </a:r>
          </a:p>
          <a:p>
            <a:pPr marL="0" lvl="0" indent="0" algn="just">
              <a:lnSpc>
                <a:spcPts val="1000"/>
              </a:lnSpc>
              <a:buNone/>
            </a:pPr>
            <a:r>
              <a:rPr lang="pt-BR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ao nome de Deus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Pintar de </a:t>
            </a:r>
            <a:r>
              <a:rPr lang="pt-BR" sz="1700" b="1" dirty="0">
                <a:solidFill>
                  <a:srgbClr val="FF0000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vermelho</a:t>
            </a:r>
            <a:r>
              <a:rPr lang="pt-BR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os textos de gratidão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Pintar de </a:t>
            </a:r>
            <a:r>
              <a:rPr lang="pt-BR" sz="1700" b="1" dirty="0">
                <a:solidFill>
                  <a:srgbClr val="2F5496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azul </a:t>
            </a:r>
            <a:r>
              <a:rPr lang="pt-BR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os textos de confissão e arrependimento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Pintar de </a:t>
            </a:r>
            <a:r>
              <a:rPr lang="pt-BR" sz="1700" b="1" dirty="0">
                <a:solidFill>
                  <a:srgbClr val="FFC000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amarelo</a:t>
            </a:r>
            <a:r>
              <a:rPr lang="pt-BR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os textos de entrega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Pintar de </a:t>
            </a:r>
            <a:r>
              <a:rPr lang="pt-BR" sz="1700" b="1" dirty="0">
                <a:solidFill>
                  <a:srgbClr val="00B050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verde</a:t>
            </a:r>
            <a:r>
              <a:rPr lang="pt-BR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os textos para espera</a:t>
            </a:r>
          </a:p>
          <a:p>
            <a:pPr lvl="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t-BR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Pintar de </a:t>
            </a:r>
            <a:r>
              <a:rPr lang="pt-BR" sz="1700" b="1" dirty="0">
                <a:solidFill>
                  <a:srgbClr val="FF33CC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rosa</a:t>
            </a:r>
            <a:r>
              <a:rPr lang="pt-BR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os textos de regozijo e alegria</a:t>
            </a:r>
          </a:p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endParaRPr lang="pt-BR" sz="2900" dirty="0"/>
          </a:p>
          <a:p>
            <a:pPr marL="0" indent="0">
              <a:buNone/>
            </a:pPr>
            <a:endParaRPr lang="es-ES_tradnl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396F8D7-E846-5B4B-85FF-FC3FA8D31922}"/>
              </a:ext>
            </a:extLst>
          </p:cNvPr>
          <p:cNvSpPr/>
          <p:nvPr/>
        </p:nvSpPr>
        <p:spPr>
          <a:xfrm>
            <a:off x="7262207" y="3758794"/>
            <a:ext cx="3599986" cy="2644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pt-BR" sz="1400" i="1" dirty="0"/>
              <a:t>Podemos permanecer ativos em oração por meio dos encontros diários com Deus. Agregue </a:t>
            </a:r>
            <a:r>
              <a:rPr lang="pt-BR" sz="1400" i="1" u="sng" dirty="0"/>
              <a:t>desafios mensais de oração</a:t>
            </a:r>
            <a:r>
              <a:rPr lang="pt-BR" sz="1400" i="1" dirty="0"/>
              <a:t> (que podem ser ações relacionadas ao tema estudado na Palavra de Deus, na Lição da Escola Sabatina ou a alguma atividade desenvolvida na igreja), a fim de fortalecermos o princípio de que orar deve ser uma prática constante na vida cristã.</a:t>
            </a:r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0471F6AB-2F2F-DC4F-9974-C1DE3CA33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920"/>
          <a:stretch/>
        </p:blipFill>
        <p:spPr>
          <a:xfrm>
            <a:off x="6898308" y="3429000"/>
            <a:ext cx="4320912" cy="385200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26890F34-7997-8148-83B5-03E6C44A4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276" y="3772108"/>
            <a:ext cx="293657" cy="198417"/>
          </a:xfrm>
          <a:prstGeom prst="rect">
            <a:avLst/>
          </a:prstGeom>
        </p:spPr>
      </p:pic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468CEB2F-54CD-9B45-865C-AEC424740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659" y="860680"/>
            <a:ext cx="2354210" cy="2581020"/>
          </a:xfrm>
          <a:prstGeom prst="rect">
            <a:avLst/>
          </a:prstGeom>
        </p:spPr>
      </p:pic>
      <p:pic>
        <p:nvPicPr>
          <p:cNvPr id="16" name="Imagem 15" descr="Ícone&#10;&#10;Descrição gerada automaticamente">
            <a:extLst>
              <a:ext uri="{FF2B5EF4-FFF2-40B4-BE49-F238E27FC236}">
                <a16:creationId xmlns:a16="http://schemas.microsoft.com/office/drawing/2014/main" id="{E9409756-6DCF-8346-B12E-11011187F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468" y="-1314000"/>
            <a:ext cx="3290400" cy="3290400"/>
          </a:xfrm>
          <a:prstGeom prst="rect">
            <a:avLst/>
          </a:prstGeom>
        </p:spPr>
      </p:pic>
      <p:pic>
        <p:nvPicPr>
          <p:cNvPr id="22" name="Imagem 21" descr="Uma imagem contendo Diagrama&#10;&#10;Descrição gerada automaticamente">
            <a:extLst>
              <a:ext uri="{FF2B5EF4-FFF2-40B4-BE49-F238E27FC236}">
                <a16:creationId xmlns:a16="http://schemas.microsoft.com/office/drawing/2014/main" id="{B82E3B2D-3440-654A-AB77-6CB99308D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50634" y="4870168"/>
            <a:ext cx="3039806" cy="3039806"/>
          </a:xfrm>
          <a:prstGeom prst="rect">
            <a:avLst/>
          </a:prstGeom>
        </p:spPr>
      </p:pic>
      <p:pic>
        <p:nvPicPr>
          <p:cNvPr id="24" name="Imagem 23" descr="Uma imagem contendo Ícone&#10;&#10;Descrição gerada automaticamente">
            <a:extLst>
              <a:ext uri="{FF2B5EF4-FFF2-40B4-BE49-F238E27FC236}">
                <a16:creationId xmlns:a16="http://schemas.microsoft.com/office/drawing/2014/main" id="{6DB20290-B382-F444-9CCA-A5C320B5C8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6739" y="397203"/>
            <a:ext cx="1115992" cy="1535989"/>
          </a:xfrm>
          <a:prstGeom prst="rect">
            <a:avLst/>
          </a:prstGeom>
        </p:spPr>
      </p:pic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872EE049-5B76-41C5-B9E7-15D127068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781367" y="6215849"/>
            <a:ext cx="293657" cy="19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99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8F8862-3538-4845-9F0C-DE28ACFDE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44665" cy="1307558"/>
          </a:xfrm>
        </p:spPr>
        <p:txBody>
          <a:bodyPr>
            <a:noAutofit/>
          </a:bodyPr>
          <a:lstStyle/>
          <a:p>
            <a:r>
              <a:rPr lang="pt-BR" sz="3200" b="1" i="0" u="none" strike="noStrike" dirty="0">
                <a:solidFill>
                  <a:srgbClr val="AC0000"/>
                </a:solidFill>
                <a:effectLst/>
                <a:latin typeface="Montserrat Black" pitchFamily="2" charset="0"/>
              </a:rPr>
              <a:t>2. Um líder em comunhão com Deus precisa ser um homem ou uma mulher que viva um estilo</a:t>
            </a:r>
            <a:r>
              <a:rPr lang="pt-BR" sz="3200" b="0" i="0" u="none" strike="noStrike" dirty="0">
                <a:solidFill>
                  <a:srgbClr val="AC0000"/>
                </a:solidFill>
                <a:effectLst/>
                <a:latin typeface="Montserrat Black" pitchFamily="2" charset="0"/>
              </a:rPr>
              <a:t> </a:t>
            </a:r>
            <a:r>
              <a:rPr lang="pt-BR" sz="3200" b="1" i="0" u="none" strike="noStrike" dirty="0">
                <a:solidFill>
                  <a:srgbClr val="AC0000"/>
                </a:solidFill>
                <a:effectLst/>
                <a:latin typeface="Montserrat Black" pitchFamily="2" charset="0"/>
              </a:rPr>
              <a:t>de vida cristã adventista</a:t>
            </a:r>
            <a:endParaRPr lang="es-ES_tradnl" sz="3200" dirty="0">
              <a:solidFill>
                <a:srgbClr val="AC0000"/>
              </a:solidFill>
              <a:latin typeface="Montserrat Black" pitchFamily="2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C42605-F3EC-C143-A558-D94904C89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07" y="2079371"/>
            <a:ext cx="4875141" cy="1846036"/>
          </a:xfrm>
        </p:spPr>
        <p:txBody>
          <a:bodyPr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Ao reconhecer a importância do sacrifício de Jesus na cruz, sou convidado a aceitar esse sacrifício de amor, entregando a Ele totalmente a vida e nascendo de novo. </a:t>
            </a:r>
            <a:endParaRPr lang="pt-BR" sz="2000" dirty="0">
              <a:latin typeface="Montserrat" pitchFamily="2" charset="0"/>
            </a:endParaRP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(</a:t>
            </a:r>
            <a:r>
              <a:rPr lang="pt-BR" sz="2000" b="0" i="0" u="none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Jo</a:t>
            </a: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3:3-15)</a:t>
            </a:r>
            <a:endParaRPr lang="pt-BR" sz="2000" b="0" dirty="0">
              <a:effectLst/>
              <a:latin typeface="Montserrat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14607E2-9C44-6045-A4F4-A8BC5A983731}"/>
              </a:ext>
            </a:extLst>
          </p:cNvPr>
          <p:cNvSpPr txBox="1"/>
          <p:nvPr/>
        </p:nvSpPr>
        <p:spPr>
          <a:xfrm>
            <a:off x="6478660" y="1986726"/>
            <a:ext cx="45344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Consequentemente, uma vida renovada leva o cristão e a fé cristã a um alto padrão de comportamento por meio de um estilo de vida que glorifique a Deus e que evidencie publicamente a fé e o compromisso que tem com Jesus Cristo. </a:t>
            </a:r>
            <a:endParaRPr lang="pt-BR" dirty="0">
              <a:latin typeface="Montserrat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E286D63-044A-0A40-8C72-62F828D2CE24}"/>
              </a:ext>
            </a:extLst>
          </p:cNvPr>
          <p:cNvSpPr txBox="1"/>
          <p:nvPr/>
        </p:nvSpPr>
        <p:spPr>
          <a:xfrm>
            <a:off x="2332835" y="4465445"/>
            <a:ext cx="8093927" cy="202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Há dois princípios bíblicos que fundamentam a importância do estilo de vida cristã adventista:</a:t>
            </a:r>
            <a:endParaRPr lang="pt-BR" sz="1600" b="0" dirty="0">
              <a:effectLst/>
              <a:latin typeface="Montserrat" pitchFamily="2" charset="0"/>
            </a:endParaRPr>
          </a:p>
          <a:p>
            <a:pPr marL="342900" indent="-34290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A restauração da imagem de Deus no ser humano (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Gn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1:2627/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Gn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3/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Rm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8:29/I Co 15:49/II Co 3:18/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Ef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4:22-24/Cl 3:8-10)</a:t>
            </a:r>
          </a:p>
          <a:p>
            <a:pPr marL="342900" indent="-34290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A missão profética específica da Igreja Adventista do Sétimo Dia no final dos tempos (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Is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40:1-5/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Is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58:12/Ml 4:4-6/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Ap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14:6-12/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Mt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3:4/Mc 1:6/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Lc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1:15)</a:t>
            </a:r>
          </a:p>
        </p:txBody>
      </p:sp>
      <p:pic>
        <p:nvPicPr>
          <p:cNvPr id="6" name="Imagem 5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8744B3F3-9ED6-7B49-9B94-E9DFD50EA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06" y="1806778"/>
            <a:ext cx="2325588" cy="2325588"/>
          </a:xfrm>
          <a:prstGeom prst="rect">
            <a:avLst/>
          </a:prstGeom>
        </p:spPr>
      </p:pic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D4AE309B-4D49-F141-AE89-FB5B63F33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28636">
            <a:off x="1954009" y="4294053"/>
            <a:ext cx="239881" cy="487377"/>
          </a:xfrm>
          <a:prstGeom prst="rect">
            <a:avLst/>
          </a:prstGeom>
        </p:spPr>
      </p:pic>
      <p:pic>
        <p:nvPicPr>
          <p:cNvPr id="16" name="Imagem 15" descr="Forma, Seta&#10;&#10;Descrição gerada automaticamente">
            <a:extLst>
              <a:ext uri="{FF2B5EF4-FFF2-40B4-BE49-F238E27FC236}">
                <a16:creationId xmlns:a16="http://schemas.microsoft.com/office/drawing/2014/main" id="{C2674D0F-546E-0440-88F8-0DF74B534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3519">
            <a:off x="9859692" y="5575766"/>
            <a:ext cx="3289300" cy="3289300"/>
          </a:xfrm>
          <a:prstGeom prst="rect">
            <a:avLst/>
          </a:prstGeom>
        </p:spPr>
      </p:pic>
      <p:pic>
        <p:nvPicPr>
          <p:cNvPr id="18" name="Imagem 17" descr="Ícone&#10;&#10;Descrição gerada automaticamente">
            <a:extLst>
              <a:ext uri="{FF2B5EF4-FFF2-40B4-BE49-F238E27FC236}">
                <a16:creationId xmlns:a16="http://schemas.microsoft.com/office/drawing/2014/main" id="{99713872-849A-5746-A5C2-5CA629792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8603" y="-1447624"/>
            <a:ext cx="6240616" cy="6240616"/>
          </a:xfrm>
          <a:prstGeom prst="rect">
            <a:avLst/>
          </a:prstGeom>
        </p:spPr>
      </p:pic>
      <p:pic>
        <p:nvPicPr>
          <p:cNvPr id="22" name="Imagem 21" descr="Forma, Ícone, Seta&#10;&#10;Descrição gerada automaticamente">
            <a:extLst>
              <a:ext uri="{FF2B5EF4-FFF2-40B4-BE49-F238E27FC236}">
                <a16:creationId xmlns:a16="http://schemas.microsoft.com/office/drawing/2014/main" id="{4D3945B4-0CD4-754D-876D-D687F4611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455957">
            <a:off x="-1742119" y="918878"/>
            <a:ext cx="2396404" cy="2396404"/>
          </a:xfrm>
          <a:prstGeom prst="rect">
            <a:avLst/>
          </a:prstGeom>
        </p:spPr>
      </p:pic>
      <p:pic>
        <p:nvPicPr>
          <p:cNvPr id="24" name="Imagem 23" descr="Forma, Logotipo&#10;&#10;Descrição gerada automaticamente">
            <a:extLst>
              <a:ext uri="{FF2B5EF4-FFF2-40B4-BE49-F238E27FC236}">
                <a16:creationId xmlns:a16="http://schemas.microsoft.com/office/drawing/2014/main" id="{873CCE35-D8BB-E543-8DC6-7B700F438C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51404">
            <a:off x="-28016" y="5694316"/>
            <a:ext cx="1592040" cy="123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45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Ícone&#10;&#10;Descrição gerada automaticamente com confiança média">
            <a:extLst>
              <a:ext uri="{FF2B5EF4-FFF2-40B4-BE49-F238E27FC236}">
                <a16:creationId xmlns:a16="http://schemas.microsoft.com/office/drawing/2014/main" id="{7116AEF8-37B8-2346-A019-E2A3B1E2E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408" y="1538587"/>
            <a:ext cx="4403183" cy="70319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E22092-8F34-1746-8C1D-6F487B7D8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93" y="829964"/>
            <a:ext cx="11209638" cy="54974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É importante que o líder reafirme seu compromisso com um estilo de vida cristã e que represente seu chamado e sua missão diante do mundo. </a:t>
            </a:r>
            <a:endParaRPr lang="pt-BR" sz="1600" b="1" dirty="0">
              <a:latin typeface="Montserrat" pitchFamily="2" charset="0"/>
            </a:endParaRPr>
          </a:p>
          <a:p>
            <a:pPr marL="0" indent="0">
              <a:lnSpc>
                <a:spcPct val="250000"/>
              </a:lnSpc>
              <a:buNone/>
            </a:pPr>
            <a:endParaRPr lang="pt-BR" sz="2400" b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é claramente orientado nas Escrituras pelo </a:t>
            </a: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princípio da modéstia e da beleza interior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, que implicam bom gosto com decoro.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pt-BR" sz="2400" dirty="0">
              <a:latin typeface="Montserrat" pitchFamily="2" charset="0"/>
            </a:endParaRPr>
          </a:p>
          <a:p>
            <a:pPr marL="0" indent="0" algn="ctr">
              <a:buNone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Os Adventistas do Sétimo Dia creem que os princípios acerca</a:t>
            </a:r>
          </a:p>
          <a:p>
            <a:pPr marL="0" indent="0" algn="ctr">
              <a:buNone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do vestuário que aparecem em I Timóteo 2:9, 10 e </a:t>
            </a:r>
          </a:p>
          <a:p>
            <a:pPr marL="0" indent="0" algn="ctr">
              <a:buNone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I Pedro 3:3, 4, em relação às mulheres cristãs, e os mesmos </a:t>
            </a:r>
          </a:p>
          <a:p>
            <a:pPr marL="0" indent="0" algn="ctr">
              <a:buNone/>
            </a:pPr>
            <a:r>
              <a:rPr lang="pt-BR" sz="200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se aplicam aos homens também. </a:t>
            </a:r>
            <a:r>
              <a:rPr lang="pt-BR" sz="2000" dirty="0">
                <a:latin typeface="Montserrat" pitchFamily="2" charset="0"/>
              </a:rPr>
              <a:t> </a:t>
            </a:r>
          </a:p>
          <a:p>
            <a:pPr marL="0" indent="0">
              <a:buNone/>
            </a:pPr>
            <a:r>
              <a:rPr lang="pt-BR" sz="2400" dirty="0">
                <a:effectLst/>
              </a:rPr>
              <a:t> </a:t>
            </a:r>
            <a:endParaRPr lang="es-ES_tradnl" sz="24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2162AD2-C4F9-5841-8FEF-46A6A01474A2}"/>
              </a:ext>
            </a:extLst>
          </p:cNvPr>
          <p:cNvSpPr/>
          <p:nvPr/>
        </p:nvSpPr>
        <p:spPr>
          <a:xfrm>
            <a:off x="3344313" y="1659353"/>
            <a:ext cx="534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2400" dirty="0">
                <a:solidFill>
                  <a:srgbClr val="AC0000"/>
                </a:solidFill>
                <a:latin typeface="Montserrat Black" panose="00000A00000000000000" pitchFamily="2" charset="0"/>
              </a:rPr>
              <a:t>O vestuário cristão... </a:t>
            </a:r>
          </a:p>
        </p:txBody>
      </p:sp>
      <p:pic>
        <p:nvPicPr>
          <p:cNvPr id="18" name="Imagem 17" descr="Forma, Ícone, Seta&#10;&#10;Descrição gerada automaticamente">
            <a:extLst>
              <a:ext uri="{FF2B5EF4-FFF2-40B4-BE49-F238E27FC236}">
                <a16:creationId xmlns:a16="http://schemas.microsoft.com/office/drawing/2014/main" id="{E7AA8AB7-3BE1-C046-B01B-37019B0D1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023" y="-975438"/>
            <a:ext cx="3289300" cy="3289300"/>
          </a:xfrm>
          <a:prstGeom prst="rect">
            <a:avLst/>
          </a:prstGeom>
        </p:spPr>
      </p:pic>
      <p:pic>
        <p:nvPicPr>
          <p:cNvPr id="20" name="Imagem 19" descr="Uma imagem contendo Ícone&#10;&#10;Descrição gerada automaticamente">
            <a:extLst>
              <a:ext uri="{FF2B5EF4-FFF2-40B4-BE49-F238E27FC236}">
                <a16:creationId xmlns:a16="http://schemas.microsoft.com/office/drawing/2014/main" id="{BB1345EC-E137-5F4E-AEDF-9F63FBC63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73099" y="383299"/>
            <a:ext cx="4403183" cy="4403183"/>
          </a:xfrm>
          <a:prstGeom prst="rect">
            <a:avLst/>
          </a:prstGeom>
        </p:spPr>
      </p:pic>
      <p:pic>
        <p:nvPicPr>
          <p:cNvPr id="24" name="Imagem 23" descr="Uma imagem contendo Diagrama&#10;&#10;Descrição gerada automaticamente">
            <a:extLst>
              <a:ext uri="{FF2B5EF4-FFF2-40B4-BE49-F238E27FC236}">
                <a16:creationId xmlns:a16="http://schemas.microsoft.com/office/drawing/2014/main" id="{3721A24B-3B0E-E24C-B500-93D55C1A6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6153" y="5950492"/>
            <a:ext cx="1708749" cy="170874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1965F2D-66E6-4FBD-B1C5-382B63D61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0326" y="3766140"/>
            <a:ext cx="5974337" cy="328930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1F363EE-B831-4017-83AE-EAA05FA24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4877" y="3734419"/>
            <a:ext cx="2330725" cy="259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60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BF05A-16CD-FB4A-9D14-64DB8EA35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0012"/>
            <a:ext cx="10515600" cy="1604206"/>
          </a:xfrm>
        </p:spPr>
        <p:txBody>
          <a:bodyPr>
            <a:normAutofit/>
          </a:bodyPr>
          <a:lstStyle/>
          <a:p>
            <a:r>
              <a:rPr lang="pt-BR" sz="3600" b="0" i="0" u="none" strike="noStrike" dirty="0">
                <a:solidFill>
                  <a:srgbClr val="AC0000"/>
                </a:solidFill>
                <a:effectLst/>
                <a:latin typeface="Montserrat Black" pitchFamily="2" charset="0"/>
              </a:rPr>
              <a:t>Qual seria um vestuário apropriado a um líder das novas gerações?</a:t>
            </a:r>
            <a:endParaRPr lang="es-ES_tradnl" sz="3600" dirty="0">
              <a:solidFill>
                <a:srgbClr val="AC0000"/>
              </a:solidFill>
              <a:latin typeface="Montserrat Black" pitchFamily="2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8E5D35-B7FA-A144-AD4F-28E5F827A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344300"/>
            <a:ext cx="8049322" cy="2699351"/>
          </a:xfrm>
        </p:spPr>
        <p:txBody>
          <a:bodyPr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Traje decente, modesto e asseado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Traje sem transparência, decote indecente, justo ao corpo, mal abotoado, amassado, etc.</a:t>
            </a:r>
            <a:endParaRPr lang="es-ES_tradnl" dirty="0">
              <a:latin typeface="Montserrat" pitchFamily="2" charset="0"/>
            </a:endParaRPr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335161B2-4BE6-6A4C-B9B2-D0AE6B95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050" y="654447"/>
            <a:ext cx="473308" cy="319803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AD3DD20D-C613-0146-B724-2B4042F838FC}"/>
              </a:ext>
            </a:extLst>
          </p:cNvPr>
          <p:cNvSpPr/>
          <p:nvPr/>
        </p:nvSpPr>
        <p:spPr>
          <a:xfrm>
            <a:off x="3627863" y="81434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600" b="0" i="1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Vestir-se adequadamente, com bom gosto, asseio e sem exagero, é uma forma de nos apresentarmos bem diante de Deus e das pessoas.</a:t>
            </a:r>
            <a:endParaRPr lang="pt-BR" sz="1600" dirty="0">
              <a:latin typeface="Montserrat" pitchFamily="2" charset="0"/>
            </a:endParaRPr>
          </a:p>
        </p:txBody>
      </p:sp>
      <p:pic>
        <p:nvPicPr>
          <p:cNvPr id="10" name="Imagem 9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2F03A9EC-84AC-F84B-8409-87A1DFD9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872" y="2894091"/>
            <a:ext cx="3629588" cy="3955627"/>
          </a:xfrm>
          <a:prstGeom prst="rect">
            <a:avLst/>
          </a:prstGeom>
        </p:spPr>
      </p:pic>
      <p:pic>
        <p:nvPicPr>
          <p:cNvPr id="12" name="Imagem 11" descr="Forma, Seta&#10;&#10;Descrição gerada automaticamente">
            <a:extLst>
              <a:ext uri="{FF2B5EF4-FFF2-40B4-BE49-F238E27FC236}">
                <a16:creationId xmlns:a16="http://schemas.microsoft.com/office/drawing/2014/main" id="{6D6495AB-0B4A-914A-A8A7-2A561A31D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540688">
            <a:off x="-1296477" y="4747174"/>
            <a:ext cx="2592955" cy="2592955"/>
          </a:xfrm>
          <a:prstGeom prst="rect">
            <a:avLst/>
          </a:prstGeom>
        </p:spPr>
      </p:pic>
      <p:pic>
        <p:nvPicPr>
          <p:cNvPr id="16" name="Imagem 15" descr="Ícone&#10;&#10;Descrição gerada automaticamente">
            <a:extLst>
              <a:ext uri="{FF2B5EF4-FFF2-40B4-BE49-F238E27FC236}">
                <a16:creationId xmlns:a16="http://schemas.microsoft.com/office/drawing/2014/main" id="{A2AF5AFD-FA37-D94E-BFCE-407238CEF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2587" y="-1889015"/>
            <a:ext cx="4725484" cy="4725484"/>
          </a:xfrm>
          <a:prstGeom prst="rect">
            <a:avLst/>
          </a:prstGeom>
        </p:spPr>
      </p:pic>
      <p:pic>
        <p:nvPicPr>
          <p:cNvPr id="18" name="Imagem 17" descr="Forma, Logotipo&#10;&#10;Descrição gerada automaticamente">
            <a:extLst>
              <a:ext uri="{FF2B5EF4-FFF2-40B4-BE49-F238E27FC236}">
                <a16:creationId xmlns:a16="http://schemas.microsoft.com/office/drawing/2014/main" id="{3DA7919C-EA4E-334B-B891-67E7A21647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01244">
            <a:off x="10553538" y="344399"/>
            <a:ext cx="1300833" cy="1011194"/>
          </a:xfrm>
          <a:prstGeom prst="rect">
            <a:avLst/>
          </a:prstGeom>
        </p:spPr>
      </p:pic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5CF2CEA4-B105-44C9-B649-F9BA5FF5D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106694" y="1416195"/>
            <a:ext cx="473308" cy="31980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E9513E6E-5963-4DB9-A155-B65C4BBE17F1}"/>
              </a:ext>
            </a:extLst>
          </p:cNvPr>
          <p:cNvSpPr txBox="1">
            <a:spLocks/>
          </p:cNvSpPr>
          <p:nvPr/>
        </p:nvSpPr>
        <p:spPr>
          <a:xfrm>
            <a:off x="838201" y="3884427"/>
            <a:ext cx="10515600" cy="1604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rgbClr val="AC0000"/>
                </a:solidFill>
                <a:latin typeface="Montserrat Black" pitchFamily="2" charset="0"/>
              </a:rPr>
              <a:t>Dicas:</a:t>
            </a:r>
            <a:endParaRPr lang="es-ES_tradnl" sz="3600" dirty="0">
              <a:solidFill>
                <a:srgbClr val="AC0000"/>
              </a:solidFill>
              <a:latin typeface="Montserrat Black" pitchFamily="2" charset="0"/>
            </a:endParaRP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13C750AD-46AB-45B6-B08B-DC50301D35DF}"/>
              </a:ext>
            </a:extLst>
          </p:cNvPr>
          <p:cNvSpPr txBox="1">
            <a:spLocks/>
          </p:cNvSpPr>
          <p:nvPr/>
        </p:nvSpPr>
        <p:spPr>
          <a:xfrm>
            <a:off x="847179" y="5097009"/>
            <a:ext cx="8049322" cy="2699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Conhecer o próprio corpo e estar atento às proporções, escolhendo roupas que vistam bem e sejam confortáveis para realizar as atividades da Escola Sabatina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É importante, se possível, não usarmos</a:t>
            </a:r>
            <a:r>
              <a:rPr lang="pt-BR" sz="1800" dirty="0">
                <a:solidFill>
                  <a:srgbClr val="000000"/>
                </a:solidFill>
                <a:latin typeface="Montserrat" pitchFamily="2" charset="0"/>
              </a:rPr>
              <a:t> 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no contexto da igreja, o vestuário que utilizamos em atividades do dia a dia</a:t>
            </a:r>
          </a:p>
        </p:txBody>
      </p:sp>
    </p:spTree>
    <p:extLst>
      <p:ext uri="{BB962C8B-B14F-4D97-AF65-F5344CB8AC3E}">
        <p14:creationId xmlns:p14="http://schemas.microsoft.com/office/powerpoint/2010/main" val="2326924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BD019-A1E1-C44F-9A6B-BA7EFE21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06" y="951334"/>
            <a:ext cx="10515600" cy="1325563"/>
          </a:xfrm>
        </p:spPr>
        <p:txBody>
          <a:bodyPr>
            <a:normAutofit/>
          </a:bodyPr>
          <a:lstStyle/>
          <a:p>
            <a:r>
              <a:rPr lang="pt-BR" b="0" i="0" u="none" strike="noStrike" dirty="0">
                <a:solidFill>
                  <a:srgbClr val="AC0000"/>
                </a:solidFill>
                <a:effectLst/>
                <a:latin typeface="Montserrat Black" pitchFamily="2" charset="0"/>
              </a:rPr>
              <a:t>Aparência pessoal e enfeites</a:t>
            </a:r>
            <a:br>
              <a:rPr lang="es-ES_tradnl" sz="3100" dirty="0">
                <a:solidFill>
                  <a:srgbClr val="AC0000"/>
                </a:solidFill>
                <a:latin typeface="Montserrat Black" panose="00000A00000000000000" pitchFamily="2" charset="0"/>
              </a:rPr>
            </a:br>
            <a:endParaRPr lang="es-ES_tradnl" sz="3100" dirty="0">
              <a:solidFill>
                <a:srgbClr val="AC0000"/>
              </a:solidFill>
              <a:latin typeface="Montserrat Black" panose="00000A00000000000000" pitchFamily="2" charset="0"/>
            </a:endParaRPr>
          </a:p>
        </p:txBody>
      </p:sp>
      <p:pic>
        <p:nvPicPr>
          <p:cNvPr id="5" name="Espaço Reservado para Conteúdo 4" descr="Selo Tick1 com preenchimento sólido">
            <a:extLst>
              <a:ext uri="{FF2B5EF4-FFF2-40B4-BE49-F238E27FC236}">
                <a16:creationId xmlns:a16="http://schemas.microsoft.com/office/drawing/2014/main" id="{4629DF34-A55A-7B4B-A736-F65E81A29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73126" y="2009600"/>
            <a:ext cx="821449" cy="821449"/>
          </a:xfrm>
        </p:spPr>
      </p:pic>
      <p:pic>
        <p:nvPicPr>
          <p:cNvPr id="7" name="Gráfico 6" descr="Selo cruz com preenchimento sólido">
            <a:extLst>
              <a:ext uri="{FF2B5EF4-FFF2-40B4-BE49-F238E27FC236}">
                <a16:creationId xmlns:a16="http://schemas.microsoft.com/office/drawing/2014/main" id="{863CE1B9-B4FA-A94D-806D-2E873FA55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5447" y="1975564"/>
            <a:ext cx="821450" cy="82145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E86B2AD1-AD15-4846-A907-B1E3C92C9F06}"/>
              </a:ext>
            </a:extLst>
          </p:cNvPr>
          <p:cNvSpPr txBox="1"/>
          <p:nvPr/>
        </p:nvSpPr>
        <p:spPr>
          <a:xfrm>
            <a:off x="869106" y="2846289"/>
            <a:ext cx="476764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Se vestir com modéstia, decência e bom senso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pt-BR" b="0" dirty="0">
              <a:effectLst/>
              <a:latin typeface="Montserrat" pitchFamily="2" charset="0"/>
            </a:endParaRP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Cultivar espírito manso e quieto que é precioso diante de Deus”. (I </a:t>
            </a:r>
            <a:r>
              <a:rPr lang="pt-BR" sz="1800" b="0" i="0" u="none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Pe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3:4) </a:t>
            </a:r>
            <a:endParaRPr lang="pt-BR" b="0" dirty="0">
              <a:effectLst/>
              <a:latin typeface="Montserrat" pitchFamily="2" charset="0"/>
            </a:endParaRPr>
          </a:p>
          <a:p>
            <a:br>
              <a:rPr lang="pt-BR" dirty="0"/>
            </a:br>
            <a:r>
              <a:rPr lang="pt-BR" dirty="0">
                <a:effectLst/>
              </a:rPr>
              <a:t> </a:t>
            </a:r>
            <a:endParaRPr lang="es-ES_tradnl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46B0D95-4BE0-1D4F-AFB9-D01059B9CA1E}"/>
              </a:ext>
            </a:extLst>
          </p:cNvPr>
          <p:cNvSpPr txBox="1"/>
          <p:nvPr/>
        </p:nvSpPr>
        <p:spPr>
          <a:xfrm>
            <a:off x="5846830" y="2889523"/>
            <a:ext cx="447868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Evitar a sensualidade provocativa tão comum na moda atual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pt-BR" b="0" dirty="0">
              <a:effectLst/>
              <a:latin typeface="Montserrat" pitchFamily="2" charset="0"/>
            </a:endParaRP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Não ostentar “ouro, pérolas, pedras preciosas, ou vestuário dispendioso”. (I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Tm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2:9) </a:t>
            </a:r>
            <a:endParaRPr lang="pt-BR" b="0" dirty="0">
              <a:effectLst/>
              <a:latin typeface="Montserrat" pitchFamily="2" charset="0"/>
            </a:endParaRPr>
          </a:p>
          <a:p>
            <a:endParaRPr lang="pt-BR" dirty="0"/>
          </a:p>
          <a:p>
            <a:endParaRPr lang="pt-BR" dirty="0"/>
          </a:p>
          <a:p>
            <a:endParaRPr lang="es-ES_tradnl" dirty="0"/>
          </a:p>
        </p:txBody>
      </p:sp>
      <p:pic>
        <p:nvPicPr>
          <p:cNvPr id="9" name="Imagem 8" descr="Imagem digital fictícia de personagem de desenho animado&#10;&#10;Descrição gerada automaticamente">
            <a:extLst>
              <a:ext uri="{FF2B5EF4-FFF2-40B4-BE49-F238E27FC236}">
                <a16:creationId xmlns:a16="http://schemas.microsoft.com/office/drawing/2014/main" id="{038887E2-E36B-D345-9099-7187AA414E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304" r="25172"/>
          <a:stretch/>
        </p:blipFill>
        <p:spPr>
          <a:xfrm>
            <a:off x="-241339" y="4052703"/>
            <a:ext cx="2736889" cy="2862322"/>
          </a:xfrm>
          <a:prstGeom prst="rect">
            <a:avLst/>
          </a:prstGeom>
        </p:spPr>
      </p:pic>
      <p:pic>
        <p:nvPicPr>
          <p:cNvPr id="13" name="Imagem 12" descr="Uma imagem contendo Diagrama&#10;&#10;Descrição gerada automaticamente">
            <a:extLst>
              <a:ext uri="{FF2B5EF4-FFF2-40B4-BE49-F238E27FC236}">
                <a16:creationId xmlns:a16="http://schemas.microsoft.com/office/drawing/2014/main" id="{B67DCBB8-5828-3D49-94EF-4B068AAAE9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83986">
            <a:off x="10056546" y="101028"/>
            <a:ext cx="2184291" cy="2184291"/>
          </a:xfrm>
          <a:prstGeom prst="rect">
            <a:avLst/>
          </a:prstGeom>
        </p:spPr>
      </p:pic>
      <p:pic>
        <p:nvPicPr>
          <p:cNvPr id="15" name="Imagem 14" descr="Forma, Ícone, Seta&#10;&#10;Descrição gerada automaticamente">
            <a:extLst>
              <a:ext uri="{FF2B5EF4-FFF2-40B4-BE49-F238E27FC236}">
                <a16:creationId xmlns:a16="http://schemas.microsoft.com/office/drawing/2014/main" id="{A3DD556F-59F0-1742-9A68-287672C0F4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463814">
            <a:off x="-1645200" y="-1960826"/>
            <a:ext cx="3290400" cy="3290400"/>
          </a:xfrm>
          <a:prstGeom prst="rect">
            <a:avLst/>
          </a:prstGeom>
        </p:spPr>
      </p:pic>
      <p:pic>
        <p:nvPicPr>
          <p:cNvPr id="21" name="Imagem 20" descr="Uma imagem contendo Ícone&#10;&#10;Descrição gerada automaticamente">
            <a:extLst>
              <a:ext uri="{FF2B5EF4-FFF2-40B4-BE49-F238E27FC236}">
                <a16:creationId xmlns:a16="http://schemas.microsoft.com/office/drawing/2014/main" id="{62803387-6546-2648-B9A5-C66044EFCA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27532">
            <a:off x="10932588" y="5134096"/>
            <a:ext cx="1208590" cy="1663436"/>
          </a:xfrm>
          <a:prstGeom prst="rect">
            <a:avLst/>
          </a:prstGeom>
        </p:spPr>
      </p:pic>
      <p:pic>
        <p:nvPicPr>
          <p:cNvPr id="23" name="Imagem 22" descr="Forma, Seta&#10;&#10;Descrição gerada automaticamente">
            <a:extLst>
              <a:ext uri="{FF2B5EF4-FFF2-40B4-BE49-F238E27FC236}">
                <a16:creationId xmlns:a16="http://schemas.microsoft.com/office/drawing/2014/main" id="{00B0E13D-E116-C74F-AC73-E0249806A8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303946">
            <a:off x="3616967" y="5437665"/>
            <a:ext cx="2767743" cy="27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51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2B9478-F16A-0A4F-A63F-9B123E4E4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42" y="915734"/>
            <a:ext cx="8826500" cy="4351338"/>
          </a:xfrm>
        </p:spPr>
        <p:txBody>
          <a:bodyPr>
            <a:normAutofit fontScale="62500" lnSpcReduction="20000"/>
          </a:bodyPr>
          <a:lstStyle/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Montserrat Medium" pitchFamily="2" charset="0"/>
              </a:rPr>
              <a:t>A busca de autoestima e valorização social por meio do uso de joias ou ornamentação externa está em conflito com a profunda experiência cristã que Deus deseja para Seus filhos e filhas</a:t>
            </a:r>
            <a:r>
              <a:rPr lang="pt-BR" sz="2300" dirty="0">
                <a:latin typeface="Montserrat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685800" indent="-4572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t-BR" sz="2600" dirty="0">
                <a:solidFill>
                  <a:srgbClr val="AC0000"/>
                </a:solidFill>
                <a:latin typeface="Montserrat Black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Pelo contrário, somos valiosos porque fomos:</a:t>
            </a:r>
          </a:p>
          <a:p>
            <a:pPr algn="just" rtl="0" fontAlgn="base">
              <a:lnSpc>
                <a:spcPct val="170000"/>
              </a:lnSpc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3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Criados à imagem de Deus (</a:t>
            </a:r>
            <a:r>
              <a:rPr lang="pt-BR" sz="3800" b="0" i="0" u="none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Gn</a:t>
            </a:r>
            <a:r>
              <a:rPr lang="pt-BR" sz="3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1:26,27)</a:t>
            </a:r>
          </a:p>
          <a:p>
            <a:pPr algn="just" rtl="0" fontAlgn="base">
              <a:lnSpc>
                <a:spcPct val="170000"/>
              </a:lnSpc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3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Dotados de dons e talentos únicos (</a:t>
            </a:r>
            <a:r>
              <a:rPr lang="pt-BR" sz="3800" b="0" i="0" u="none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Mt</a:t>
            </a:r>
            <a:r>
              <a:rPr lang="pt-BR" sz="3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25:14-29)</a:t>
            </a:r>
          </a:p>
          <a:p>
            <a:pPr rtl="0" fontAlgn="base">
              <a:lnSpc>
                <a:spcPct val="170000"/>
              </a:lnSpc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3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Resgatados do pecado pelo mais alto preço do Universo: o precioso sangue de Cristo (I Co 6:20) </a:t>
            </a:r>
          </a:p>
          <a:p>
            <a:endParaRPr lang="pt-BR" dirty="0"/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E21FF2B0-EA9E-3048-B7AD-3EB134B9D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846" y="913252"/>
            <a:ext cx="360698" cy="243715"/>
          </a:xfrm>
          <a:prstGeom prst="rect">
            <a:avLst/>
          </a:prstGeom>
        </p:spPr>
      </p:pic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id="{3B30EF8A-C8B6-3445-8684-4B7F59EA6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4709">
            <a:off x="107453" y="5650068"/>
            <a:ext cx="1546942" cy="1202506"/>
          </a:xfrm>
          <a:prstGeom prst="rect">
            <a:avLst/>
          </a:prstGeom>
        </p:spPr>
      </p:pic>
      <p:pic>
        <p:nvPicPr>
          <p:cNvPr id="13" name="Imagem 12" descr="Forma&#10;&#10;Descrição gerada automaticamente">
            <a:extLst>
              <a:ext uri="{FF2B5EF4-FFF2-40B4-BE49-F238E27FC236}">
                <a16:creationId xmlns:a16="http://schemas.microsoft.com/office/drawing/2014/main" id="{889ED1EA-393E-DA4F-BC51-8917CC075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21028">
            <a:off x="10647409" y="49056"/>
            <a:ext cx="1205736" cy="1641854"/>
          </a:xfrm>
          <a:prstGeom prst="rect">
            <a:avLst/>
          </a:prstGeom>
        </p:spPr>
      </p:pic>
      <p:pic>
        <p:nvPicPr>
          <p:cNvPr id="17" name="Imagem 16" descr="Ícone&#10;&#10;Descrição gerada automaticamente">
            <a:extLst>
              <a:ext uri="{FF2B5EF4-FFF2-40B4-BE49-F238E27FC236}">
                <a16:creationId xmlns:a16="http://schemas.microsoft.com/office/drawing/2014/main" id="{64F6A292-F5D7-1E44-B1AE-396AF7D3C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178" y="1120854"/>
            <a:ext cx="3289300" cy="3289300"/>
          </a:xfrm>
          <a:prstGeom prst="rect">
            <a:avLst/>
          </a:prstGeom>
        </p:spPr>
      </p:pic>
      <p:pic>
        <p:nvPicPr>
          <p:cNvPr id="19" name="Imagem 18" descr="Forma, Seta&#10;&#10;Descrição gerada automaticamente">
            <a:extLst>
              <a:ext uri="{FF2B5EF4-FFF2-40B4-BE49-F238E27FC236}">
                <a16:creationId xmlns:a16="http://schemas.microsoft.com/office/drawing/2014/main" id="{D1C3EEE9-21CA-EA45-AAD3-BC395B586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995520">
            <a:off x="-1215138" y="-1789343"/>
            <a:ext cx="3289300" cy="3289300"/>
          </a:xfrm>
          <a:prstGeom prst="rect">
            <a:avLst/>
          </a:prstGeom>
        </p:spPr>
      </p:pic>
      <p:pic>
        <p:nvPicPr>
          <p:cNvPr id="23" name="Imagem 22" descr="Ícone&#10;&#10;Descrição gerada automaticamente">
            <a:extLst>
              <a:ext uri="{FF2B5EF4-FFF2-40B4-BE49-F238E27FC236}">
                <a16:creationId xmlns:a16="http://schemas.microsoft.com/office/drawing/2014/main" id="{FE198E02-EDC0-2843-8323-E67A8F8B3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316" y="3799342"/>
            <a:ext cx="7042311" cy="7042311"/>
          </a:xfrm>
          <a:prstGeom prst="rect">
            <a:avLst/>
          </a:prstGeom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8A92B1D7-817A-4708-889F-3CA7332F8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989186" y="1768593"/>
            <a:ext cx="360698" cy="24371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D2E4D0F-096A-4A03-8531-627B56A584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334" y="3150204"/>
            <a:ext cx="8683010" cy="488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92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D4EF118A-5FB6-394F-B4DE-1BD64C2E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09807"/>
            <a:ext cx="4457700" cy="20828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533357D-9E6F-AD48-AAFB-2E65A22A1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370" y="534652"/>
            <a:ext cx="3248628" cy="2082800"/>
          </a:xfrm>
        </p:spPr>
        <p:txBody>
          <a:bodyPr>
            <a:normAutofit/>
          </a:bodyPr>
          <a:lstStyle/>
          <a:p>
            <a:r>
              <a:rPr lang="pt-BR" sz="4800" b="0" i="0" u="none" strike="noStrike" dirty="0">
                <a:solidFill>
                  <a:srgbClr val="AC0000"/>
                </a:solidFill>
                <a:effectLst/>
                <a:latin typeface="Montserrat Black" pitchFamily="2" charset="0"/>
              </a:rPr>
              <a:t>Gestos e postura</a:t>
            </a:r>
            <a:br>
              <a:rPr lang="pt-BR" sz="2800" dirty="0">
                <a:solidFill>
                  <a:srgbClr val="AC0000"/>
                </a:solidFill>
                <a:latin typeface="Montserrat Black" panose="00000A00000000000000" pitchFamily="2" charset="0"/>
              </a:rPr>
            </a:br>
            <a:endParaRPr lang="es-ES_tradnl" sz="2800" dirty="0">
              <a:solidFill>
                <a:srgbClr val="AC0000"/>
              </a:solidFill>
              <a:latin typeface="Montserrat Black" panose="00000A00000000000000" pitchFamily="2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8D8BE2-3FB5-6145-95AB-4CBF2E0E1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2296"/>
            <a:ext cx="57762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O ensino não acontece somente por meio das palavras, mas também da gesticulação, da postura do corpo e da voz, da aparência pessoal e do vestuário que cobre o nosso corpo. Por isso, é necessário que o líder se preocupe com essas coisas, para que elas contribuam para alcançar o seu objetivo e não sirvam de embaraço no cumprimento da preciosa missão que têm.</a:t>
            </a:r>
            <a:endParaRPr lang="es-ES_tradnl" sz="2400" dirty="0">
              <a:latin typeface="Montserrat" pitchFamily="2" charset="0"/>
            </a:endParaRPr>
          </a:p>
        </p:txBody>
      </p:sp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id="{18A4059C-31AA-0242-9AFE-83D83DFF8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97367">
            <a:off x="10189286" y="-89969"/>
            <a:ext cx="2073498" cy="1611821"/>
          </a:xfrm>
          <a:prstGeom prst="rect">
            <a:avLst/>
          </a:prstGeom>
        </p:spPr>
      </p:pic>
      <p:pic>
        <p:nvPicPr>
          <p:cNvPr id="17" name="Imagem 16" descr="Uma imagem contendo Ícone&#10;&#10;Descrição gerada automaticamente">
            <a:extLst>
              <a:ext uri="{FF2B5EF4-FFF2-40B4-BE49-F238E27FC236}">
                <a16:creationId xmlns:a16="http://schemas.microsoft.com/office/drawing/2014/main" id="{40F7905B-9836-1C4C-8524-F87812E3D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998" y="-724462"/>
            <a:ext cx="4351338" cy="435133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2496917-9BD2-4E2B-B697-25963EB62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492" y="1347454"/>
            <a:ext cx="5577508" cy="553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16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DCD3760-0D63-43E3-916F-8AA14A13F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702" y="647026"/>
            <a:ext cx="10515600" cy="1325563"/>
          </a:xfrm>
        </p:spPr>
        <p:txBody>
          <a:bodyPr>
            <a:normAutofit/>
          </a:bodyPr>
          <a:lstStyle/>
          <a:p>
            <a:r>
              <a:rPr lang="pt-BR" sz="3600" b="1" i="0" u="none" strike="noStrike" dirty="0">
                <a:solidFill>
                  <a:srgbClr val="AC0000"/>
                </a:solidFill>
                <a:effectLst/>
                <a:latin typeface="Montserrat Black" pitchFamily="2" charset="0"/>
              </a:rPr>
              <a:t>3. Um líder em comunhão com Deus precisa ser comprometido e pontual</a:t>
            </a:r>
            <a:endParaRPr lang="pt-BR" sz="3600" dirty="0">
              <a:solidFill>
                <a:srgbClr val="AC0000"/>
              </a:solidFill>
              <a:latin typeface="Montserrat Black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3373984-F952-4C98-9EF5-D214188A9D80}"/>
              </a:ext>
            </a:extLst>
          </p:cNvPr>
          <p:cNvSpPr txBox="1"/>
          <p:nvPr/>
        </p:nvSpPr>
        <p:spPr>
          <a:xfrm>
            <a:off x="597352" y="2041299"/>
            <a:ext cx="10242097" cy="3846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Montserrat Medium" pitchFamily="2" charset="0"/>
              </a:rPr>
              <a:t>Uma das maneiras de levar o compromisso à prática é ser cuidadoso com a administração do tempo. Quem aprende a administrar o tempo:</a:t>
            </a:r>
          </a:p>
          <a:p>
            <a:pPr marL="285750" indent="-285750" algn="just" rtl="0" fontAlgn="base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Coloca Deus em primeiro lugar</a:t>
            </a:r>
          </a:p>
          <a:p>
            <a:pPr marL="285750" indent="-285750" algn="just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Desenvolve o domínio próprio e a disciplina</a:t>
            </a:r>
          </a:p>
          <a:p>
            <a:pPr marL="285750" indent="-285750" algn="just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Tem maior controle da sua vida</a:t>
            </a:r>
          </a:p>
          <a:p>
            <a:pPr marL="285750" indent="-285750" algn="just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Tem menos estresse, porque há menos imprevistos</a:t>
            </a:r>
          </a:p>
          <a:p>
            <a:pPr marL="285750" indent="-285750" algn="just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Dispõe de tempo para aprender coisas novas</a:t>
            </a:r>
          </a:p>
          <a:p>
            <a:pPr marL="285750" indent="-285750" algn="just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Cuida de sua saúde emocional</a:t>
            </a:r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D768EFA9-32E2-4A41-A622-1356E5B66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109" y="4294208"/>
            <a:ext cx="4938236" cy="3064451"/>
          </a:xfrm>
          <a:prstGeom prst="rect">
            <a:avLst/>
          </a:prstGeom>
        </p:spPr>
      </p:pic>
      <p:pic>
        <p:nvPicPr>
          <p:cNvPr id="6" name="Imagem 5" descr="Forma, Ícone, Seta&#10;&#10;Descrição gerada automaticamente">
            <a:extLst>
              <a:ext uri="{FF2B5EF4-FFF2-40B4-BE49-F238E27FC236}">
                <a16:creationId xmlns:a16="http://schemas.microsoft.com/office/drawing/2014/main" id="{D89B6255-364F-6445-B9B4-0FE7BD51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278840">
            <a:off x="-1356926" y="-1119036"/>
            <a:ext cx="2428521" cy="2428521"/>
          </a:xfrm>
          <a:prstGeom prst="rect">
            <a:avLst/>
          </a:prstGeom>
        </p:spPr>
      </p:pic>
      <p:pic>
        <p:nvPicPr>
          <p:cNvPr id="8" name="Imagem 7" descr="Uma imagem contendo Diagrama&#10;&#10;Descrição gerada automaticamente">
            <a:extLst>
              <a:ext uri="{FF2B5EF4-FFF2-40B4-BE49-F238E27FC236}">
                <a16:creationId xmlns:a16="http://schemas.microsoft.com/office/drawing/2014/main" id="{CACEC08E-C57C-4DD3-B417-98D9538E3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6075" y="5268261"/>
            <a:ext cx="2508975" cy="2508975"/>
          </a:xfrm>
          <a:prstGeom prst="rect">
            <a:avLst/>
          </a:prstGeom>
        </p:spPr>
      </p:pic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4F6D2BA8-68C1-460B-9EF3-C06716528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7367">
            <a:off x="10811586" y="65870"/>
            <a:ext cx="2073498" cy="161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81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53FEF1-8A5C-457F-845C-F75C6A466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7089"/>
            <a:ext cx="10515600" cy="1325563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rgbClr val="AC0000"/>
                </a:solidFill>
                <a:latin typeface="Montserrat Black" panose="00000A00000000000000" pitchFamily="2" charset="0"/>
              </a:rPr>
              <a:t>	  </a:t>
            </a:r>
            <a:r>
              <a:rPr lang="pt-BR" sz="3600" b="0" i="0" u="none" strike="noStrike" dirty="0">
                <a:solidFill>
                  <a:srgbClr val="AC0000"/>
                </a:solidFill>
                <a:effectLst/>
                <a:latin typeface="Montserrat Black" pitchFamily="2" charset="0"/>
              </a:rPr>
              <a:t>Como ter melhor gestão do tempo para ser pontual?</a:t>
            </a:r>
            <a:endParaRPr lang="pt-BR" sz="3600" dirty="0">
              <a:solidFill>
                <a:srgbClr val="AC0000"/>
              </a:solidFill>
              <a:latin typeface="Montserrat Black" pitchFamily="2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5F57CC-B09C-4924-B207-0080B97B3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7589"/>
            <a:ext cx="10613994" cy="4351338"/>
          </a:xfrm>
        </p:spPr>
        <p:txBody>
          <a:bodyPr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Programe todas as atividades de sua rotina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Analise quanto tempo gasta para fazer cada uma delas: realizar o culto pessoal, preparar o desjejum, se arrumar, arrumar as crianças, ir até a igreja, etc. 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Pense na possibilidade de acordar mais cedo, ou realizar menor quantidade de tarefas, se o tempo não for suficiente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Outra sugestão é  deixar mais coisas preparadas na sexta-feira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t-BR" sz="2000" dirty="0">
              <a:solidFill>
                <a:srgbClr val="000000"/>
              </a:solidFill>
              <a:latin typeface="Montserrat" pitchFamily="2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t-BR" sz="2000" b="0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pPr marL="0" indent="0" rtl="0" fontAlgn="base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OBS: O professor precisa estar na sala antes que os alunos! </a:t>
            </a:r>
            <a:endParaRPr lang="pt-BR" sz="2000" b="1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580CDEE2-757D-DA44-B7DD-A1DB6B53E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482" y="774870"/>
            <a:ext cx="446638" cy="301782"/>
          </a:xfrm>
          <a:prstGeom prst="rect">
            <a:avLst/>
          </a:prstGeom>
        </p:spPr>
      </p:pic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6D251309-D0E8-1B45-8125-3B3B57038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8369" y="262611"/>
            <a:ext cx="616058" cy="1251673"/>
          </a:xfrm>
          <a:prstGeom prst="rect">
            <a:avLst/>
          </a:prstGeom>
        </p:spPr>
      </p:pic>
      <p:pic>
        <p:nvPicPr>
          <p:cNvPr id="9" name="Imagem 8" descr="Tela preta com letras brancas&#10;&#10;Descrição gerada automaticamente">
            <a:extLst>
              <a:ext uri="{FF2B5EF4-FFF2-40B4-BE49-F238E27FC236}">
                <a16:creationId xmlns:a16="http://schemas.microsoft.com/office/drawing/2014/main" id="{493D0C77-C01B-8242-A476-71B0299253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313"/>
          <a:stretch/>
        </p:blipFill>
        <p:spPr>
          <a:xfrm flipH="1">
            <a:off x="8618791" y="-1717654"/>
            <a:ext cx="3210046" cy="8575654"/>
          </a:xfrm>
          <a:prstGeom prst="rect">
            <a:avLst/>
          </a:prstGeom>
        </p:spPr>
      </p:pic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E57E3F4E-656A-164A-96F3-47357F4FD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96942">
            <a:off x="-416224" y="5583807"/>
            <a:ext cx="2508848" cy="1950238"/>
          </a:xfrm>
          <a:prstGeom prst="rect">
            <a:avLst/>
          </a:prstGeom>
        </p:spPr>
      </p:pic>
      <p:pic>
        <p:nvPicPr>
          <p:cNvPr id="15" name="Imagem 14" descr="Ícone&#10;&#10;Descrição gerada automaticamente">
            <a:extLst>
              <a:ext uri="{FF2B5EF4-FFF2-40B4-BE49-F238E27FC236}">
                <a16:creationId xmlns:a16="http://schemas.microsoft.com/office/drawing/2014/main" id="{6C52CDE1-B409-9F4A-8772-35D0A5FBD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442" y="4179938"/>
            <a:ext cx="5655197" cy="5655197"/>
          </a:xfrm>
          <a:prstGeom prst="rect">
            <a:avLst/>
          </a:prstGeom>
        </p:spPr>
      </p:pic>
      <p:pic>
        <p:nvPicPr>
          <p:cNvPr id="17" name="Imagem 16" descr="Forma, Seta&#10;&#10;Descrição gerada automaticamente">
            <a:extLst>
              <a:ext uri="{FF2B5EF4-FFF2-40B4-BE49-F238E27FC236}">
                <a16:creationId xmlns:a16="http://schemas.microsoft.com/office/drawing/2014/main" id="{F0B6F836-C622-4841-A00B-C00C6D205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906371">
            <a:off x="-701128" y="-1013812"/>
            <a:ext cx="2027936" cy="2027936"/>
          </a:xfrm>
          <a:prstGeom prst="rect">
            <a:avLst/>
          </a:prstGeom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2A3BFC4D-EB8B-46E1-B11A-C7F122050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490089" y="1606734"/>
            <a:ext cx="446638" cy="30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89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274C8B-E099-4DC3-90FE-3E1B3CA71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i="0" u="none" strike="noStrike" dirty="0">
                <a:solidFill>
                  <a:srgbClr val="AC0000"/>
                </a:solidFill>
                <a:effectLst/>
                <a:latin typeface="Montserrat Black" pitchFamily="2" charset="0"/>
              </a:rPr>
              <a:t>4. Um líder em comunhão com Deus precisa ser organizado e preparado</a:t>
            </a:r>
            <a:endParaRPr lang="pt-BR" sz="3600" dirty="0">
              <a:solidFill>
                <a:srgbClr val="AC0000"/>
              </a:solidFill>
              <a:latin typeface="Montserrat Black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8AAEBBE-9180-447D-B288-D5E7AC7132C0}"/>
              </a:ext>
            </a:extLst>
          </p:cNvPr>
          <p:cNvSpPr txBox="1"/>
          <p:nvPr/>
        </p:nvSpPr>
        <p:spPr>
          <a:xfrm>
            <a:off x="4630041" y="2062123"/>
            <a:ext cx="3848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Montserrat Medium" pitchFamily="2" charset="0"/>
              </a:rPr>
              <a:t>A falta de organização dá lugar à improvisação</a:t>
            </a:r>
            <a:endParaRPr lang="pt-BR" b="0" dirty="0">
              <a:effectLst/>
              <a:latin typeface="Montserrat Medium" pitchFamily="2" charset="0"/>
            </a:endParaRPr>
          </a:p>
          <a:p>
            <a:endParaRPr lang="pt-BR" dirty="0">
              <a:latin typeface="Montserrat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6902165-3369-40BD-A18F-0D7B935BDC38}"/>
              </a:ext>
            </a:extLst>
          </p:cNvPr>
          <p:cNvSpPr txBox="1"/>
          <p:nvPr/>
        </p:nvSpPr>
        <p:spPr>
          <a:xfrm>
            <a:off x="4630041" y="3485711"/>
            <a:ext cx="3848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 Medium" pitchFamily="2" charset="0"/>
              </a:rPr>
              <a:t>A improvisação nos faz perder tempo valioso da classe. </a:t>
            </a:r>
            <a:endParaRPr lang="pt-BR" dirty="0">
              <a:latin typeface="Montserrat Medium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EE661E0-B189-4019-A26B-9E0FBD19E9E4}"/>
              </a:ext>
            </a:extLst>
          </p:cNvPr>
          <p:cNvSpPr txBox="1"/>
          <p:nvPr/>
        </p:nvSpPr>
        <p:spPr>
          <a:xfrm>
            <a:off x="4345086" y="4870751"/>
            <a:ext cx="44179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Montserrat Medium" pitchFamily="2" charset="0"/>
              </a:rPr>
              <a:t>Uma classe bagunçada promove a irreverencia e a indisciplina.</a:t>
            </a:r>
            <a:endParaRPr lang="pt-BR" dirty="0">
              <a:latin typeface="Montserrat Medium" pitchFamily="2" charset="0"/>
            </a:endParaRPr>
          </a:p>
        </p:txBody>
      </p:sp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4DF73E19-401D-784B-B453-BF2005889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28639"/>
            <a:ext cx="2650676" cy="266548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565EB57-87B0-AB44-96DD-3153756B2139}"/>
              </a:ext>
            </a:extLst>
          </p:cNvPr>
          <p:cNvSpPr txBox="1"/>
          <p:nvPr/>
        </p:nvSpPr>
        <p:spPr>
          <a:xfrm>
            <a:off x="1019545" y="3497130"/>
            <a:ext cx="2393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Montserrat Medium" pitchFamily="2" charset="0"/>
              </a:rPr>
              <a:t>ATENÇÃO</a:t>
            </a:r>
          </a:p>
        </p:txBody>
      </p:sp>
      <p:pic>
        <p:nvPicPr>
          <p:cNvPr id="13" name="Imagem 12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EFB6FFC2-63D7-4E49-A638-A4C35D3CA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40525" y="2400513"/>
            <a:ext cx="1644650" cy="1644650"/>
          </a:xfrm>
          <a:prstGeom prst="rect">
            <a:avLst/>
          </a:prstGeom>
        </p:spPr>
      </p:pic>
      <p:pic>
        <p:nvPicPr>
          <p:cNvPr id="14" name="Imagem 1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1704E54B-00B8-A245-8FD7-A7078A997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31728" y="3796596"/>
            <a:ext cx="1644650" cy="1644650"/>
          </a:xfrm>
          <a:prstGeom prst="rect">
            <a:avLst/>
          </a:prstGeom>
        </p:spPr>
      </p:pic>
      <p:pic>
        <p:nvPicPr>
          <p:cNvPr id="16" name="Imagem 15" descr="Interface gráfica do usuário, Aplicativo, Ícone&#10;&#10;Descrição gerada automaticamente">
            <a:extLst>
              <a:ext uri="{FF2B5EF4-FFF2-40B4-BE49-F238E27FC236}">
                <a16:creationId xmlns:a16="http://schemas.microsoft.com/office/drawing/2014/main" id="{6BE875EE-9B01-8A45-B8EB-72789D968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738" y="975819"/>
            <a:ext cx="2274262" cy="5428263"/>
          </a:xfrm>
          <a:prstGeom prst="rect">
            <a:avLst/>
          </a:prstGeom>
        </p:spPr>
      </p:pic>
      <p:pic>
        <p:nvPicPr>
          <p:cNvPr id="20" name="Imagem 19" descr="Ícone&#10;&#10;Descrição gerada automaticamente">
            <a:extLst>
              <a:ext uri="{FF2B5EF4-FFF2-40B4-BE49-F238E27FC236}">
                <a16:creationId xmlns:a16="http://schemas.microsoft.com/office/drawing/2014/main" id="{58238FE5-AFAF-714D-97EE-3355A4EE8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58660" y="-1466318"/>
            <a:ext cx="3961560" cy="3961560"/>
          </a:xfrm>
          <a:prstGeom prst="rect">
            <a:avLst/>
          </a:prstGeom>
        </p:spPr>
      </p:pic>
      <p:pic>
        <p:nvPicPr>
          <p:cNvPr id="24" name="Imagem 23" descr="Uma imagem contendo Ícone&#10;&#10;Descrição gerada automaticamente">
            <a:extLst>
              <a:ext uri="{FF2B5EF4-FFF2-40B4-BE49-F238E27FC236}">
                <a16:creationId xmlns:a16="http://schemas.microsoft.com/office/drawing/2014/main" id="{9BF2DBAD-4146-5947-9E4A-D9EE668CC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2825" y="4053769"/>
            <a:ext cx="6840392" cy="6840392"/>
          </a:xfrm>
          <a:prstGeom prst="rect">
            <a:avLst/>
          </a:prstGeom>
        </p:spPr>
      </p:pic>
      <p:pic>
        <p:nvPicPr>
          <p:cNvPr id="28" name="Imagem 27" descr="Uma imagem contendo Diagrama&#10;&#10;Descrição gerada automaticamente">
            <a:extLst>
              <a:ext uri="{FF2B5EF4-FFF2-40B4-BE49-F238E27FC236}">
                <a16:creationId xmlns:a16="http://schemas.microsoft.com/office/drawing/2014/main" id="{637C0EF0-0A03-B448-9890-FA0E112F3F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55893">
            <a:off x="-698307" y="5062411"/>
            <a:ext cx="2437305" cy="243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68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629EFA-21C7-A048-BA78-0405198DD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dirty="0">
                <a:solidFill>
                  <a:srgbClr val="AC0000"/>
                </a:solidFill>
                <a:latin typeface="Montserrat Black" panose="00000A00000000000000" pitchFamily="2" charset="0"/>
              </a:rPr>
              <a:t>Participo do </a:t>
            </a:r>
            <a:r>
              <a:rPr lang="es-ES_tradnl" sz="4000" dirty="0" err="1">
                <a:solidFill>
                  <a:srgbClr val="AC0000"/>
                </a:solidFill>
                <a:latin typeface="Montserrat Black" panose="00000A00000000000000" pitchFamily="2" charset="0"/>
              </a:rPr>
              <a:t>Ministério</a:t>
            </a:r>
            <a:r>
              <a:rPr lang="es-ES_tradnl" sz="4000" dirty="0">
                <a:solidFill>
                  <a:srgbClr val="AC0000"/>
                </a:solidFill>
                <a:latin typeface="Montserrat Black" panose="00000A00000000000000" pitchFamily="2" charset="0"/>
              </a:rPr>
              <a:t> da </a:t>
            </a:r>
            <a:r>
              <a:rPr lang="es-ES_tradnl" sz="4000" dirty="0" err="1">
                <a:solidFill>
                  <a:srgbClr val="AC0000"/>
                </a:solidFill>
                <a:latin typeface="Montserrat Black" panose="00000A00000000000000" pitchFamily="2" charset="0"/>
              </a:rPr>
              <a:t>Criança</a:t>
            </a:r>
            <a:r>
              <a:rPr lang="es-ES_tradnl" sz="4000" dirty="0">
                <a:solidFill>
                  <a:srgbClr val="AC0000"/>
                </a:solidFill>
                <a:latin typeface="Montserrat Black" panose="00000A00000000000000" pitchFamily="2" charset="0"/>
              </a:rPr>
              <a:t>, </a:t>
            </a:r>
            <a:br>
              <a:rPr lang="es-ES_tradnl" sz="4000" dirty="0">
                <a:solidFill>
                  <a:srgbClr val="AC0000"/>
                </a:solidFill>
                <a:latin typeface="Montserrat Black" panose="00000A00000000000000" pitchFamily="2" charset="0"/>
              </a:rPr>
            </a:br>
            <a:r>
              <a:rPr lang="es-ES_tradnl" sz="4000" dirty="0">
                <a:solidFill>
                  <a:srgbClr val="AC0000"/>
                </a:solidFill>
                <a:latin typeface="Montserrat Black" panose="00000A00000000000000" pitchFamily="2" charset="0"/>
              </a:rPr>
              <a:t>e </a:t>
            </a:r>
            <a:r>
              <a:rPr lang="es-ES_tradnl" sz="4000" dirty="0" err="1">
                <a:solidFill>
                  <a:srgbClr val="AC0000"/>
                </a:solidFill>
                <a:latin typeface="Montserrat Black" panose="00000A00000000000000" pitchFamily="2" charset="0"/>
              </a:rPr>
              <a:t>agora</a:t>
            </a:r>
            <a:r>
              <a:rPr lang="es-ES_tradnl" sz="4000" dirty="0">
                <a:solidFill>
                  <a:srgbClr val="AC0000"/>
                </a:solidFill>
                <a:latin typeface="Montserrat Black" panose="00000A00000000000000" pitchFamily="2" charset="0"/>
              </a:rPr>
              <a:t>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36DA79-8DAB-8E42-B96B-FB62F1A43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983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sz="4000" b="1" dirty="0">
                <a:solidFill>
                  <a:srgbClr val="383838"/>
                </a:solidFill>
              </a:rPr>
              <a:t>Parabéns!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É uma grande responsabilidade e privilegio ser um instrumento na causa de ganhar almas para Cristo.</a:t>
            </a:r>
            <a:endParaRPr lang="pt-BR" sz="2400" dirty="0">
              <a:latin typeface="Montserrat" pitchFamily="2" charset="0"/>
            </a:endParaRPr>
          </a:p>
          <a:p>
            <a:pPr marL="0" indent="0">
              <a:buNone/>
            </a:pPr>
            <a:endParaRPr lang="pt-BR" dirty="0">
              <a:latin typeface="Montserrat" pitchFamily="2" charset="0"/>
            </a:endParaRPr>
          </a:p>
          <a:p>
            <a:pPr marL="0" indent="0">
              <a:buNone/>
            </a:pP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Mas é necessário fortalecer primeiramente a sua </a:t>
            </a:r>
            <a:r>
              <a:rPr lang="pt-BR" sz="2400" b="1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devoção pessoal 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para ser um </a:t>
            </a:r>
            <a:r>
              <a:rPr lang="pt-BR" sz="2400" b="1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modelo cristão 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que </a:t>
            </a:r>
            <a:r>
              <a:rPr lang="pt-BR" sz="2400" b="1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represente a Cristo 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 dessa forma conduzir os pequeninos às boas-novas da salvação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pt-BR" dirty="0"/>
          </a:p>
        </p:txBody>
      </p:sp>
      <p:pic>
        <p:nvPicPr>
          <p:cNvPr id="11" name="Imagem 10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CACCC0B-2D81-5F49-BC50-786E93381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4310" flipH="1">
            <a:off x="10564461" y="1005512"/>
            <a:ext cx="1426664" cy="1640226"/>
          </a:xfrm>
          <a:prstGeom prst="rect">
            <a:avLst/>
          </a:prstGeom>
        </p:spPr>
      </p:pic>
      <p:pic>
        <p:nvPicPr>
          <p:cNvPr id="21" name="Imagem 20" descr="Ícone&#10;&#10;Descrição gerada automaticamente">
            <a:extLst>
              <a:ext uri="{FF2B5EF4-FFF2-40B4-BE49-F238E27FC236}">
                <a16:creationId xmlns:a16="http://schemas.microsoft.com/office/drawing/2014/main" id="{047E00A1-ACED-CE4E-BFFE-624D96036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608" y="512236"/>
            <a:ext cx="3289300" cy="3289300"/>
          </a:xfrm>
          <a:prstGeom prst="rect">
            <a:avLst/>
          </a:prstGeom>
        </p:spPr>
      </p:pic>
      <p:pic>
        <p:nvPicPr>
          <p:cNvPr id="27" name="Imagem 26" descr="Forma, Logotipo&#10;&#10;Descrição gerada automaticamente">
            <a:extLst>
              <a:ext uri="{FF2B5EF4-FFF2-40B4-BE49-F238E27FC236}">
                <a16:creationId xmlns:a16="http://schemas.microsoft.com/office/drawing/2014/main" id="{3AC8724C-E37D-B64A-A6F2-E52C82161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71062">
            <a:off x="10546359" y="5711716"/>
            <a:ext cx="1667065" cy="1295882"/>
          </a:xfrm>
          <a:prstGeom prst="rect">
            <a:avLst/>
          </a:prstGeom>
        </p:spPr>
      </p:pic>
      <p:pic>
        <p:nvPicPr>
          <p:cNvPr id="29" name="Imagem 28" descr="Uma imagem contendo Diagrama&#10;&#10;Descrição gerada automaticamente">
            <a:extLst>
              <a:ext uri="{FF2B5EF4-FFF2-40B4-BE49-F238E27FC236}">
                <a16:creationId xmlns:a16="http://schemas.microsoft.com/office/drawing/2014/main" id="{BA30384A-A386-634C-9BFA-1253F71B1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8956">
            <a:off x="-1094018" y="4962456"/>
            <a:ext cx="2476770" cy="24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38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495949-2689-4DD7-96EB-9417C2663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0" i="0" u="none" strike="noStrike" dirty="0">
                <a:solidFill>
                  <a:srgbClr val="AC0000"/>
                </a:solidFill>
                <a:effectLst/>
                <a:latin typeface="Montserrat Black" pitchFamily="2" charset="0"/>
              </a:rPr>
              <a:t>Como facilitar a organização da classe?</a:t>
            </a:r>
            <a:endParaRPr lang="pt-BR" sz="3200" dirty="0">
              <a:solidFill>
                <a:srgbClr val="AC0000"/>
              </a:solidFill>
              <a:latin typeface="Montserrat Black" pitchFamily="2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603CB9-1A6F-43D7-B374-D33FD2151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9150752" cy="4351338"/>
          </a:xfrm>
        </p:spPr>
        <p:txBody>
          <a:bodyPr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Comece no sábado anterior: liste que materiais e objetos precisará para os diferentes momentos da Escola Sabatina. 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Peça ajuda e delegue atividades para que fique mais leve o preparo delas. 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Organize atividades lúdicas, interessantes e criativas. Os alunos aprendem mais quando interagem com a aprendizagem. 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Estude antecipadamente o que precisa ser ensinado. Não leia a   historia, fica menos atrativo para as crianças,  e eles perdem  rapidamente a atenção. </a:t>
            </a:r>
          </a:p>
        </p:txBody>
      </p:sp>
      <p:pic>
        <p:nvPicPr>
          <p:cNvPr id="5" name="Imagem 4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8F80F37C-EB07-774A-A0FE-D71B37E91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8172" y="2912007"/>
            <a:ext cx="2974387" cy="4136322"/>
          </a:xfrm>
          <a:prstGeom prst="rect">
            <a:avLst/>
          </a:prstGeom>
        </p:spPr>
      </p:pic>
      <p:pic>
        <p:nvPicPr>
          <p:cNvPr id="7" name="Imagem 6" descr="Forma, Ícone, Seta&#10;&#10;Descrição gerada automaticamente">
            <a:extLst>
              <a:ext uri="{FF2B5EF4-FFF2-40B4-BE49-F238E27FC236}">
                <a16:creationId xmlns:a16="http://schemas.microsoft.com/office/drawing/2014/main" id="{8009D6DE-F29C-1644-B75A-D9C3DDB01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2242" y="-231495"/>
            <a:ext cx="2756723" cy="2756723"/>
          </a:xfrm>
          <a:prstGeom prst="rect">
            <a:avLst/>
          </a:prstGeom>
        </p:spPr>
      </p:pic>
      <p:pic>
        <p:nvPicPr>
          <p:cNvPr id="9" name="Imagem 8" descr="Uma imagem contendo Ícone&#10;&#10;Descrição gerada automaticamente">
            <a:extLst>
              <a:ext uri="{FF2B5EF4-FFF2-40B4-BE49-F238E27FC236}">
                <a16:creationId xmlns:a16="http://schemas.microsoft.com/office/drawing/2014/main" id="{51DD3D7D-414F-E945-8F60-DD2FCC5FA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303" y="-916560"/>
            <a:ext cx="3289300" cy="3289300"/>
          </a:xfrm>
          <a:prstGeom prst="rect">
            <a:avLst/>
          </a:prstGeom>
        </p:spPr>
      </p:pic>
      <p:pic>
        <p:nvPicPr>
          <p:cNvPr id="11" name="Imagem 10" descr="Forma, Logotipo&#10;&#10;Descrição gerada automaticamente">
            <a:extLst>
              <a:ext uri="{FF2B5EF4-FFF2-40B4-BE49-F238E27FC236}">
                <a16:creationId xmlns:a16="http://schemas.microsoft.com/office/drawing/2014/main" id="{D65B8978-D1E9-A742-8531-B3B78DD20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50893">
            <a:off x="90710" y="5406749"/>
            <a:ext cx="1956203" cy="15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5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88D0C2-B49C-45B9-A56F-8BF60476B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i="0" u="none" strike="noStrike" dirty="0">
                <a:solidFill>
                  <a:srgbClr val="AC0000"/>
                </a:solidFill>
                <a:effectLst/>
                <a:latin typeface="Montserrat Black" pitchFamily="2" charset="0"/>
              </a:rPr>
              <a:t>5. Missão e Voluntariado</a:t>
            </a:r>
            <a:br>
              <a:rPr lang="pt-BR" sz="2800" dirty="0">
                <a:solidFill>
                  <a:srgbClr val="AC0000"/>
                </a:solidFill>
                <a:latin typeface="Montserrat Black" panose="00000A00000000000000" pitchFamily="2" charset="0"/>
              </a:rPr>
            </a:br>
            <a:endParaRPr lang="pt-BR" sz="2800" dirty="0">
              <a:solidFill>
                <a:srgbClr val="AC0000"/>
              </a:solidFill>
              <a:latin typeface="Montserrat Black" panose="00000A00000000000000" pitchFamily="2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332B01-86C0-4A28-BE87-6B6E0F482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115420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As atividades e desafios da Escola Sabatina precisam conduzir os pequenos </a:t>
            </a:r>
            <a:r>
              <a:rPr lang="pt-BR" sz="2400" b="1" i="0" u="sng" dirty="0">
                <a:solidFill>
                  <a:srgbClr val="000000"/>
                </a:solidFill>
                <a:effectLst/>
                <a:latin typeface="Montserrat" pitchFamily="2" charset="0"/>
              </a:rPr>
              <a:t>ao pensamento 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 à </a:t>
            </a:r>
            <a:r>
              <a:rPr lang="pt-BR" sz="2400" b="1" i="0" u="sng" dirty="0">
                <a:solidFill>
                  <a:srgbClr val="000000"/>
                </a:solidFill>
                <a:effectLst/>
                <a:latin typeface="Montserrat" pitchFamily="2" charset="0"/>
              </a:rPr>
              <a:t>ação em favor do próximo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, incentivando-os a descobrir as necessidades das pessoas e demonstrar interesse por elas. </a:t>
            </a:r>
            <a:endParaRPr lang="pt-BR" sz="2400" dirty="0">
              <a:latin typeface="Montserrat" pitchFamily="2" charset="0"/>
            </a:endParaRPr>
          </a:p>
        </p:txBody>
      </p:sp>
      <p:pic>
        <p:nvPicPr>
          <p:cNvPr id="5" name="Imagem 4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84A4CD1B-4626-2E47-A147-DC549B964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947" y="2561569"/>
            <a:ext cx="6936459" cy="4296431"/>
          </a:xfrm>
          <a:prstGeom prst="rect">
            <a:avLst/>
          </a:prstGeom>
        </p:spPr>
      </p:pic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B281F379-48D3-8649-B8A4-C1E413035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9725" y="1253331"/>
            <a:ext cx="6114194" cy="6114194"/>
          </a:xfrm>
          <a:prstGeom prst="rect">
            <a:avLst/>
          </a:prstGeom>
        </p:spPr>
      </p:pic>
      <p:pic>
        <p:nvPicPr>
          <p:cNvPr id="13" name="Imagem 12" descr="Forma, Seta&#10;&#10;Descrição gerada automaticamente">
            <a:extLst>
              <a:ext uri="{FF2B5EF4-FFF2-40B4-BE49-F238E27FC236}">
                <a16:creationId xmlns:a16="http://schemas.microsoft.com/office/drawing/2014/main" id="{74B9629C-48DF-9449-B39A-578E3149E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13754">
            <a:off x="10423525" y="-540611"/>
            <a:ext cx="3289300" cy="3289300"/>
          </a:xfrm>
          <a:prstGeom prst="rect">
            <a:avLst/>
          </a:prstGeom>
        </p:spPr>
      </p:pic>
      <p:pic>
        <p:nvPicPr>
          <p:cNvPr id="8" name="Imagem 7" descr="Uma imagem contendo Diagrama&#10;&#10;Descrição gerada automaticamente">
            <a:extLst>
              <a:ext uri="{FF2B5EF4-FFF2-40B4-BE49-F238E27FC236}">
                <a16:creationId xmlns:a16="http://schemas.microsoft.com/office/drawing/2014/main" id="{33E9DFFF-DB4A-4B80-B6A5-AFDF309EF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6075" y="4756525"/>
            <a:ext cx="3029675" cy="302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21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B405AB-8A28-492C-9ABE-4ABB23FA4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8653"/>
            <a:ext cx="11014276" cy="150470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pt-BR" sz="3600" dirty="0">
                <a:solidFill>
                  <a:srgbClr val="AC0000"/>
                </a:solidFill>
                <a:effectLst/>
                <a:latin typeface="Montserrat Black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3600" b="0" i="0" u="none" strike="noStrike" dirty="0">
                <a:solidFill>
                  <a:srgbClr val="AC0000"/>
                </a:solidFill>
                <a:effectLst/>
                <a:latin typeface="Montserrat Black" pitchFamily="2" charset="0"/>
              </a:rPr>
              <a:t>As crianças podem ser incentivadas a:</a:t>
            </a:r>
            <a:endParaRPr lang="pt-BR" sz="3600" dirty="0">
              <a:solidFill>
                <a:srgbClr val="AC0000"/>
              </a:solidFill>
              <a:latin typeface="Montserrat Black" pitchFamily="2" charset="0"/>
              <a:ea typeface="+mj-ea"/>
              <a:cs typeface="+mj-cs"/>
            </a:endParaRPr>
          </a:p>
        </p:txBody>
      </p:sp>
      <p:pic>
        <p:nvPicPr>
          <p:cNvPr id="4" name="Imagem 3" descr="Imagem digital fictícia de personagem de desenho animado&#10;&#10;Descrição gerada automaticamente">
            <a:extLst>
              <a:ext uri="{FF2B5EF4-FFF2-40B4-BE49-F238E27FC236}">
                <a16:creationId xmlns:a16="http://schemas.microsoft.com/office/drawing/2014/main" id="{645CAB13-6DC7-B74E-8D9A-AE5005380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9743" y="4000420"/>
            <a:ext cx="3028807" cy="285758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3AB3A59-09D4-0E4F-8FBA-9B12E6E4AE91}"/>
              </a:ext>
            </a:extLst>
          </p:cNvPr>
          <p:cNvSpPr/>
          <p:nvPr/>
        </p:nvSpPr>
        <p:spPr>
          <a:xfrm>
            <a:off x="838198" y="1551007"/>
            <a:ext cx="8502571" cy="3922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rtl="0" fontAlgn="base">
              <a:lnSpc>
                <a:spcPts val="29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frequentar e levar amigos à classe da Escola Sabatina </a:t>
            </a:r>
          </a:p>
          <a:p>
            <a:pPr marL="342900" indent="-342900" rtl="0" fontAlgn="base">
              <a:lnSpc>
                <a:spcPts val="29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utilizar o momento do culto familiar para desenvolver habilidades missionárias</a:t>
            </a:r>
          </a:p>
          <a:p>
            <a:pPr marL="342900" indent="-342900" rtl="0" fontAlgn="base">
              <a:lnSpc>
                <a:spcPts val="29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realizar atividades de visitação a outras crianças ou adultos</a:t>
            </a:r>
          </a:p>
          <a:p>
            <a:pPr marL="342900" indent="-342900" rtl="0" fontAlgn="base">
              <a:lnSpc>
                <a:spcPts val="29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compartilhar ensinamentos da Escola Sabatina, escrevendo cartas, bilhetes, desenhos ou outros</a:t>
            </a:r>
          </a:p>
          <a:p>
            <a:pPr marL="342900" indent="-342900" rtl="0" fontAlgn="base">
              <a:lnSpc>
                <a:spcPts val="29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convidar amigos para atividades lúdicas (jogos e brincadeiras) que ajudarão a compartilhar verdades espirituais que aprenderam em sua classe</a:t>
            </a:r>
          </a:p>
        </p:txBody>
      </p:sp>
      <p:pic>
        <p:nvPicPr>
          <p:cNvPr id="7" name="Imagem 6" descr="Forma, Seta&#10;&#10;Descrição gerada automaticamente">
            <a:extLst>
              <a:ext uri="{FF2B5EF4-FFF2-40B4-BE49-F238E27FC236}">
                <a16:creationId xmlns:a16="http://schemas.microsoft.com/office/drawing/2014/main" id="{024FA152-69BE-6140-8567-B0D702DF7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610211">
            <a:off x="10635853" y="-972560"/>
            <a:ext cx="2433247" cy="2433247"/>
          </a:xfrm>
          <a:prstGeom prst="rect">
            <a:avLst/>
          </a:prstGeom>
        </p:spPr>
      </p:pic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91017D59-7B89-1A41-8901-63B3EC2CD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83425">
            <a:off x="107674" y="5452678"/>
            <a:ext cx="1756032" cy="1365040"/>
          </a:xfrm>
          <a:prstGeom prst="rect">
            <a:avLst/>
          </a:prstGeom>
        </p:spPr>
      </p:pic>
      <p:pic>
        <p:nvPicPr>
          <p:cNvPr id="11" name="Imagem 10" descr="Uma imagem contendo Ícone&#10;&#10;Descrição gerada automaticamente">
            <a:extLst>
              <a:ext uri="{FF2B5EF4-FFF2-40B4-BE49-F238E27FC236}">
                <a16:creationId xmlns:a16="http://schemas.microsoft.com/office/drawing/2014/main" id="{15C36EE3-9EBD-9848-800A-24590CA61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8960" y="-1345246"/>
            <a:ext cx="32893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14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EDE726-9133-FC46-863D-1547A8407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8622"/>
            <a:ext cx="8451092" cy="5332011"/>
          </a:xfrm>
        </p:spPr>
        <p:txBody>
          <a:bodyPr>
            <a:normAutofit/>
          </a:bodyPr>
          <a:lstStyle/>
          <a:p>
            <a:pPr rtl="0" fontAlgn="base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convidar amigos para almoçar, jantar ou lanchar em sua casa</a:t>
            </a:r>
          </a:p>
          <a:p>
            <a:pPr rtl="0" fontAlgn="base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ajudar colegas da escola que estejam com dificuldade de aprendizado</a:t>
            </a:r>
          </a:p>
          <a:p>
            <a:pPr rtl="0" fontAlgn="base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ter um Pequeno Grupo para ensinar pessoas sobre a Bíblia</a:t>
            </a:r>
          </a:p>
          <a:p>
            <a:pPr rtl="0" fontAlgn="base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dar estudos bíblicos, utilizando projetos e materiais disponibilizados pelo Ministério da Criança</a:t>
            </a:r>
          </a:p>
          <a:p>
            <a:pPr rtl="0" fontAlgn="base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cooperar com ações sociais desenvolvidas pela igreja</a:t>
            </a:r>
          </a:p>
          <a:p>
            <a:pPr rtl="0" fontAlgn="base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realizar as atividades de Serviço que estão registradas no auxiliar da classe de escola sabatina</a:t>
            </a:r>
          </a:p>
        </p:txBody>
      </p:sp>
      <p:pic>
        <p:nvPicPr>
          <p:cNvPr id="9" name="Imagem 8" descr="Forma, Ícone, Seta&#10;&#10;Descrição gerada automaticamente">
            <a:extLst>
              <a:ext uri="{FF2B5EF4-FFF2-40B4-BE49-F238E27FC236}">
                <a16:creationId xmlns:a16="http://schemas.microsoft.com/office/drawing/2014/main" id="{F32EEF80-105F-4843-8C98-ECDE6E34F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967719">
            <a:off x="-2029638" y="-1843274"/>
            <a:ext cx="3289300" cy="3289300"/>
          </a:xfrm>
          <a:prstGeom prst="rect">
            <a:avLst/>
          </a:prstGeom>
        </p:spPr>
      </p:pic>
      <p:pic>
        <p:nvPicPr>
          <p:cNvPr id="11" name="Imagem 10" descr="Uma imagem contendo Ícone&#10;&#10;Descrição gerada automaticamente">
            <a:extLst>
              <a:ext uri="{FF2B5EF4-FFF2-40B4-BE49-F238E27FC236}">
                <a16:creationId xmlns:a16="http://schemas.microsoft.com/office/drawing/2014/main" id="{62F56F4F-4831-EA4C-97DE-AC9AFDAF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7573" y="4687165"/>
            <a:ext cx="4831546" cy="4831546"/>
          </a:xfrm>
          <a:prstGeom prst="rect">
            <a:avLst/>
          </a:prstGeom>
        </p:spPr>
      </p:pic>
      <p:pic>
        <p:nvPicPr>
          <p:cNvPr id="6" name="Imagem 5" descr="Uma imagem contendo Diagrama&#10;&#10;Descrição gerada automaticamente">
            <a:extLst>
              <a:ext uri="{FF2B5EF4-FFF2-40B4-BE49-F238E27FC236}">
                <a16:creationId xmlns:a16="http://schemas.microsoft.com/office/drawing/2014/main" id="{23C38C49-FB64-4E59-AA9E-25E58689D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312" y="-409536"/>
            <a:ext cx="2508975" cy="25089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A664237-8FA3-4990-9940-F6E1C7E37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442" y="3526373"/>
            <a:ext cx="6892031" cy="333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26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:a16="http://schemas.microsoft.com/office/drawing/2014/main" id="{F9DAF6CD-A3F7-EC44-9DF5-DCA426381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75" y="895700"/>
            <a:ext cx="6919655" cy="36636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17F7EE-013B-7046-AEA1-1FE556C66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30" y="1524419"/>
            <a:ext cx="6460144" cy="31819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“Sem Mim”, diz Cristo, “nada podeis fazer”. Sendo assim, quanto valor tem o ensino de quem, por experiência pessoal, nada sabe do poder de Cristo? Seria grande incoerência convidar tal pessoa para dirigir uma classe na Escola Sabatina, mas é ainda pior permitir que uma classe esteja sob a influência de um professor cujo[...] comportamento negue[...] o Salvador, a quem professa servir”. (WHITE, 2004ª, p. 93)</a:t>
            </a:r>
            <a:endParaRPr lang="es-ES_tradnl" sz="2000" dirty="0">
              <a:latin typeface="Montserrat" pitchFamily="2" charset="0"/>
            </a:endParaRPr>
          </a:p>
        </p:txBody>
      </p:sp>
      <p:pic>
        <p:nvPicPr>
          <p:cNvPr id="7" name="Imagem 6" descr="Uma imagem contendo Diagrama&#10;&#10;Descrição gerada automaticamente">
            <a:extLst>
              <a:ext uri="{FF2B5EF4-FFF2-40B4-BE49-F238E27FC236}">
                <a16:creationId xmlns:a16="http://schemas.microsoft.com/office/drawing/2014/main" id="{53CC65D9-EC9D-F642-AE9C-A2C613423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7391">
            <a:off x="-829449" y="4755988"/>
            <a:ext cx="3345002" cy="3345002"/>
          </a:xfrm>
          <a:prstGeom prst="rect">
            <a:avLst/>
          </a:prstGeom>
        </p:spPr>
      </p:pic>
      <p:pic>
        <p:nvPicPr>
          <p:cNvPr id="17" name="Imagem 16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D2BAE9A1-3D73-6243-843B-91AD2CF90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530" y="1256259"/>
            <a:ext cx="4321595" cy="5327948"/>
          </a:xfrm>
          <a:prstGeom prst="rect">
            <a:avLst/>
          </a:prstGeom>
        </p:spPr>
      </p:pic>
      <p:pic>
        <p:nvPicPr>
          <p:cNvPr id="19" name="Imagem 18" descr="Forma, Ícone, Seta&#10;&#10;Descrição gerada automaticamente">
            <a:extLst>
              <a:ext uri="{FF2B5EF4-FFF2-40B4-BE49-F238E27FC236}">
                <a16:creationId xmlns:a16="http://schemas.microsoft.com/office/drawing/2014/main" id="{A0720AB2-17C9-8641-896F-77F3C5B49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520701">
            <a:off x="10313925" y="-1480100"/>
            <a:ext cx="3290400" cy="3290400"/>
          </a:xfrm>
          <a:prstGeom prst="rect">
            <a:avLst/>
          </a:prstGeom>
        </p:spPr>
      </p:pic>
      <p:pic>
        <p:nvPicPr>
          <p:cNvPr id="9" name="Imagem 8" descr="Uma imagem contendo Ícone&#10;&#10;Descrição gerada automaticamente">
            <a:extLst>
              <a:ext uri="{FF2B5EF4-FFF2-40B4-BE49-F238E27FC236}">
                <a16:creationId xmlns:a16="http://schemas.microsoft.com/office/drawing/2014/main" id="{209D8820-75CD-420D-8306-F14733FCD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490" y="4424932"/>
            <a:ext cx="4146039" cy="4146039"/>
          </a:xfrm>
          <a:prstGeom prst="rect">
            <a:avLst/>
          </a:prstGeom>
        </p:spPr>
      </p:pic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BA8D4409-C135-4A65-9B21-53A195B470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1316" y="4147692"/>
            <a:ext cx="6114194" cy="611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18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5D9C7A-6661-5B44-811F-FDDD901A1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362" y="762047"/>
            <a:ext cx="5763638" cy="46622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para manter viva a chama do discipulado e da missão é dedicar tempo para estar junto com a criança, trabalhar com ela e ensiná-la também pelo exemplo. O interesse deve estar voltado para acompanhar e contribuir para sua autonomia e participação na família, na sociedade e na igreja.</a:t>
            </a:r>
            <a:endParaRPr lang="es-ES_tradnl" sz="2400" dirty="0">
              <a:latin typeface="Montserrat" pitchFamily="2" charset="0"/>
            </a:endParaRPr>
          </a:p>
        </p:txBody>
      </p:sp>
      <p:pic>
        <p:nvPicPr>
          <p:cNvPr id="17" name="Imagem 16" descr="Uma imagem contendo Ícone&#10;&#10;Descrição gerada automaticamente">
            <a:extLst>
              <a:ext uri="{FF2B5EF4-FFF2-40B4-BE49-F238E27FC236}">
                <a16:creationId xmlns:a16="http://schemas.microsoft.com/office/drawing/2014/main" id="{268229FC-C417-0643-A3D8-CFE36A41E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7800"/>
            <a:ext cx="4724400" cy="650240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960A5C22-5A05-3E44-88D4-0B2BC1EE3DB1}"/>
              </a:ext>
            </a:extLst>
          </p:cNvPr>
          <p:cNvSpPr txBox="1"/>
          <p:nvPr/>
        </p:nvSpPr>
        <p:spPr>
          <a:xfrm>
            <a:off x="1627643" y="1412112"/>
            <a:ext cx="3150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Montserrat Black" pitchFamily="2" charset="0"/>
              </a:rPr>
              <a:t>O MELHOR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08A06C4-A54C-5949-B830-FAFA515898D8}"/>
              </a:ext>
            </a:extLst>
          </p:cNvPr>
          <p:cNvSpPr txBox="1"/>
          <p:nvPr/>
        </p:nvSpPr>
        <p:spPr>
          <a:xfrm>
            <a:off x="1513880" y="3571592"/>
            <a:ext cx="3373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Montserrat Black" pitchFamily="2" charset="0"/>
              </a:rPr>
              <a:t>CAMINHO...</a:t>
            </a:r>
          </a:p>
        </p:txBody>
      </p:sp>
      <p:pic>
        <p:nvPicPr>
          <p:cNvPr id="6" name="Imagem 5" descr="Uma imagem contendo Diagrama&#10;&#10;Descrição gerada automaticamente">
            <a:extLst>
              <a:ext uri="{FF2B5EF4-FFF2-40B4-BE49-F238E27FC236}">
                <a16:creationId xmlns:a16="http://schemas.microsoft.com/office/drawing/2014/main" id="{BF262125-74E1-4666-8F2B-7E172BAA6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7391">
            <a:off x="-1166664" y="5007699"/>
            <a:ext cx="3345002" cy="334500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C417245-6038-46D7-A321-65DB9940E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948" y="3868965"/>
            <a:ext cx="6446266" cy="4482467"/>
          </a:xfrm>
          <a:prstGeom prst="rect">
            <a:avLst/>
          </a:prstGeom>
        </p:spPr>
      </p:pic>
      <p:pic>
        <p:nvPicPr>
          <p:cNvPr id="9" name="Imagem 8" descr="Forma, Ícone, Seta&#10;&#10;Descrição gerada automaticamente">
            <a:extLst>
              <a:ext uri="{FF2B5EF4-FFF2-40B4-BE49-F238E27FC236}">
                <a16:creationId xmlns:a16="http://schemas.microsoft.com/office/drawing/2014/main" id="{F9DD7BE3-67C6-481E-8DF0-BF2CA5697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520701">
            <a:off x="10546799" y="-1975399"/>
            <a:ext cx="3290400" cy="3290400"/>
          </a:xfrm>
          <a:prstGeom prst="rect">
            <a:avLst/>
          </a:prstGeom>
        </p:spPr>
      </p:pic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5E1FDCA8-7458-4DA0-9540-9624E0D31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1753" y="-1549265"/>
            <a:ext cx="3947983" cy="394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85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D43B998E-F6E9-4F82-9838-08CB38772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89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Forma&#10;&#10;Descrição gerada automaticamente">
            <a:extLst>
              <a:ext uri="{FF2B5EF4-FFF2-40B4-BE49-F238E27FC236}">
                <a16:creationId xmlns:a16="http://schemas.microsoft.com/office/drawing/2014/main" id="{1175F6DA-3BB2-BB4E-ACA5-0A2B29622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981" y="2059229"/>
            <a:ext cx="2146294" cy="1503161"/>
          </a:xfrm>
          <a:prstGeom prst="rect">
            <a:avLst/>
          </a:prstGeom>
        </p:spPr>
      </p:pic>
      <p:pic>
        <p:nvPicPr>
          <p:cNvPr id="13" name="Imagem 12" descr="Forma&#10;&#10;Descrição gerada automaticamente">
            <a:extLst>
              <a:ext uri="{FF2B5EF4-FFF2-40B4-BE49-F238E27FC236}">
                <a16:creationId xmlns:a16="http://schemas.microsoft.com/office/drawing/2014/main" id="{47D8B4CF-213A-C147-9D78-E83DBF6AD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329" y="4499285"/>
            <a:ext cx="2146294" cy="1503161"/>
          </a:xfrm>
          <a:prstGeom prst="rect">
            <a:avLst/>
          </a:prstGeom>
        </p:spPr>
      </p:pic>
      <p:pic>
        <p:nvPicPr>
          <p:cNvPr id="12" name="Imagem 11" descr="Forma&#10;&#10;Descrição gerada automaticamente">
            <a:extLst>
              <a:ext uri="{FF2B5EF4-FFF2-40B4-BE49-F238E27FC236}">
                <a16:creationId xmlns:a16="http://schemas.microsoft.com/office/drawing/2014/main" id="{680E5370-5821-254F-BCCA-A7B952E83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925" y="2501383"/>
            <a:ext cx="2544435" cy="1782000"/>
          </a:xfrm>
          <a:prstGeom prst="rect">
            <a:avLst/>
          </a:prstGeom>
        </p:spPr>
      </p:pic>
      <p:pic>
        <p:nvPicPr>
          <p:cNvPr id="10" name="Imagem 9" descr="Forma, Seta&#10;&#10;Descrição gerada automaticamente">
            <a:extLst>
              <a:ext uri="{FF2B5EF4-FFF2-40B4-BE49-F238E27FC236}">
                <a16:creationId xmlns:a16="http://schemas.microsoft.com/office/drawing/2014/main" id="{D2705DF2-1394-9943-9374-1AE4DE662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022" y="1849537"/>
            <a:ext cx="1918805" cy="197918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EA2D21F-4BF3-8143-891F-7746CAD22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0" i="0" u="none" strike="noStrike" dirty="0">
                <a:solidFill>
                  <a:srgbClr val="AC0000"/>
                </a:solidFill>
                <a:effectLst/>
                <a:latin typeface="Montserrat Black" pitchFamily="2" charset="0"/>
              </a:rPr>
              <a:t>Sua vida espiritual não pode ser negligenciada, pois…</a:t>
            </a:r>
            <a:endParaRPr lang="es-ES_tradnl" dirty="0">
              <a:solidFill>
                <a:srgbClr val="AC0000"/>
              </a:solidFill>
              <a:latin typeface="Montserrat Black" pitchFamily="2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3FE199-8F12-D548-BC7B-67E3DCE14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3857" y="2599289"/>
            <a:ext cx="1929714" cy="1642033"/>
          </a:xfrm>
        </p:spPr>
        <p:txBody>
          <a:bodyPr/>
          <a:lstStyle/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  <a:latin typeface="Montserrat" pitchFamily="2" charset="0"/>
              </a:rPr>
              <a:t>Cristo é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957A2DA9-FA54-E049-9AD7-CF5716934D1E}"/>
              </a:ext>
            </a:extLst>
          </p:cNvPr>
          <p:cNvSpPr txBox="1">
            <a:spLocks/>
          </p:cNvSpPr>
          <p:nvPr/>
        </p:nvSpPr>
        <p:spPr>
          <a:xfrm>
            <a:off x="6095999" y="4777609"/>
            <a:ext cx="2422953" cy="1642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2400" dirty="0" err="1">
                <a:latin typeface="Montserrat" pitchFamily="2" charset="0"/>
              </a:rPr>
              <a:t>Fonte</a:t>
            </a:r>
            <a:r>
              <a:rPr lang="es-ES_tradnl" sz="2400" dirty="0">
                <a:latin typeface="Montserrat" pitchFamily="2" charset="0"/>
              </a:rPr>
              <a:t> de </a:t>
            </a:r>
            <a:r>
              <a:rPr lang="es-ES_tradnl" sz="2400" dirty="0" err="1">
                <a:latin typeface="Montserrat" pitchFamily="2" charset="0"/>
              </a:rPr>
              <a:t>autoridade</a:t>
            </a:r>
            <a:r>
              <a:rPr lang="es-ES_tradnl" sz="2400" dirty="0">
                <a:latin typeface="Montserrat" pitchFamily="2" charset="0"/>
              </a:rPr>
              <a:t> divina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ECBD7CB8-E7C2-7044-AF86-9D967EEFADED}"/>
              </a:ext>
            </a:extLst>
          </p:cNvPr>
          <p:cNvSpPr txBox="1">
            <a:spLocks/>
          </p:cNvSpPr>
          <p:nvPr/>
        </p:nvSpPr>
        <p:spPr>
          <a:xfrm>
            <a:off x="8885348" y="2457961"/>
            <a:ext cx="2072927" cy="1642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2400" dirty="0" err="1">
                <a:latin typeface="Montserrat" pitchFamily="2" charset="0"/>
              </a:rPr>
              <a:t>Fonte</a:t>
            </a:r>
            <a:r>
              <a:rPr lang="es-ES_tradnl" sz="2400" dirty="0">
                <a:latin typeface="Montserrat" pitchFamily="2" charset="0"/>
              </a:rPr>
              <a:t> de poder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1A2CF208-0179-5644-848A-49F15BC928A2}"/>
              </a:ext>
            </a:extLst>
          </p:cNvPr>
          <p:cNvSpPr txBox="1">
            <a:spLocks/>
          </p:cNvSpPr>
          <p:nvPr/>
        </p:nvSpPr>
        <p:spPr>
          <a:xfrm>
            <a:off x="857378" y="2890856"/>
            <a:ext cx="2813146" cy="1343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2400" dirty="0" err="1">
                <a:latin typeface="Montserrat" pitchFamily="2" charset="0"/>
              </a:rPr>
              <a:t>Fonte</a:t>
            </a:r>
            <a:r>
              <a:rPr lang="es-ES_tradnl" sz="2400" dirty="0">
                <a:latin typeface="Montserrat" pitchFamily="2" charset="0"/>
              </a:rPr>
              <a:t> de </a:t>
            </a:r>
            <a:r>
              <a:rPr lang="es-ES_tradnl" sz="2400" dirty="0" err="1">
                <a:latin typeface="Montserrat" pitchFamily="2" charset="0"/>
              </a:rPr>
              <a:t>conhecimento</a:t>
            </a:r>
            <a:br>
              <a:rPr lang="es-ES_tradnl" sz="2400" dirty="0">
                <a:latin typeface="Montserrat" pitchFamily="2" charset="0"/>
              </a:rPr>
            </a:br>
            <a:r>
              <a:rPr lang="es-ES_tradnl" sz="2400" dirty="0">
                <a:latin typeface="Montserrat" pitchFamily="2" charset="0"/>
              </a:rPr>
              <a:t>da </a:t>
            </a:r>
            <a:r>
              <a:rPr lang="es-ES_tradnl" sz="2400" dirty="0" err="1">
                <a:latin typeface="Montserrat" pitchFamily="2" charset="0"/>
              </a:rPr>
              <a:t>Bíblia</a:t>
            </a:r>
            <a:endParaRPr lang="es-ES_tradnl" sz="2400" dirty="0">
              <a:latin typeface="Montserrat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C3ABB28-93B7-9945-BE4E-3F32C101629F}"/>
              </a:ext>
            </a:extLst>
          </p:cNvPr>
          <p:cNvSpPr txBox="1"/>
          <p:nvPr/>
        </p:nvSpPr>
        <p:spPr>
          <a:xfrm>
            <a:off x="603422" y="6249859"/>
            <a:ext cx="11825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Precisamos alicerçar nossa compreensão primeiramente no que SOMOS, e depois, por consequência, no que FAZEMOS.</a:t>
            </a:r>
            <a:endParaRPr lang="es-ES_tradnl" dirty="0"/>
          </a:p>
        </p:txBody>
      </p:sp>
      <p:pic>
        <p:nvPicPr>
          <p:cNvPr id="20" name="Imagem 19" descr="Forma, Ícone, Seta&#10;&#10;Descrição gerada automaticamente">
            <a:extLst>
              <a:ext uri="{FF2B5EF4-FFF2-40B4-BE49-F238E27FC236}">
                <a16:creationId xmlns:a16="http://schemas.microsoft.com/office/drawing/2014/main" id="{F7C4C88A-941B-F746-9B6C-542D6A82B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28977">
            <a:off x="10958329" y="-834601"/>
            <a:ext cx="2665983" cy="2665983"/>
          </a:xfrm>
          <a:prstGeom prst="rect">
            <a:avLst/>
          </a:prstGeom>
        </p:spPr>
      </p:pic>
      <p:pic>
        <p:nvPicPr>
          <p:cNvPr id="22" name="Imagem 2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EAD4D22F-852D-E04D-9B75-B26137AAB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770" y="1166159"/>
            <a:ext cx="3289300" cy="3289300"/>
          </a:xfrm>
          <a:prstGeom prst="rect">
            <a:avLst/>
          </a:prstGeom>
        </p:spPr>
      </p:pic>
      <p:pic>
        <p:nvPicPr>
          <p:cNvPr id="23" name="Imagem 22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63659D5C-7393-ED40-B704-B334190FD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79925">
            <a:off x="5726029" y="3290868"/>
            <a:ext cx="2063494" cy="2063494"/>
          </a:xfrm>
          <a:prstGeom prst="rect">
            <a:avLst/>
          </a:prstGeom>
        </p:spPr>
      </p:pic>
      <p:pic>
        <p:nvPicPr>
          <p:cNvPr id="24" name="Imagem 2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15FFDD79-1FB4-1048-B8E0-6021E092D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644271">
            <a:off x="2386040" y="1267695"/>
            <a:ext cx="3208947" cy="3208947"/>
          </a:xfrm>
          <a:prstGeom prst="rect">
            <a:avLst/>
          </a:prstGeom>
        </p:spPr>
      </p:pic>
      <p:pic>
        <p:nvPicPr>
          <p:cNvPr id="28" name="Imagem 27" descr="Ícone&#10;&#10;Descrição gerada automaticamente">
            <a:extLst>
              <a:ext uri="{FF2B5EF4-FFF2-40B4-BE49-F238E27FC236}">
                <a16:creationId xmlns:a16="http://schemas.microsoft.com/office/drawing/2014/main" id="{107F6FC2-700E-1545-AD18-3D696DB97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228" y="3930931"/>
            <a:ext cx="3290400" cy="3290400"/>
          </a:xfrm>
          <a:prstGeom prst="rect">
            <a:avLst/>
          </a:prstGeom>
        </p:spPr>
      </p:pic>
      <p:pic>
        <p:nvPicPr>
          <p:cNvPr id="18" name="Imagem 17" descr="Uma imagem contendo Diagrama&#10;&#10;Descrição gerada automaticamente">
            <a:extLst>
              <a:ext uri="{FF2B5EF4-FFF2-40B4-BE49-F238E27FC236}">
                <a16:creationId xmlns:a16="http://schemas.microsoft.com/office/drawing/2014/main" id="{547EF3B7-1E6C-4899-88B6-672F0E65E3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93951">
            <a:off x="-380505" y="4384256"/>
            <a:ext cx="1814191" cy="181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36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4AF11D-FB46-194D-9C97-494FDBD9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7" y="56023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t-BR" sz="4000" dirty="0">
                <a:solidFill>
                  <a:srgbClr val="AC0000"/>
                </a:solidFill>
                <a:latin typeface="Montserrat Black" panose="00000A00000000000000" pitchFamily="2" charset="0"/>
              </a:rPr>
              <a:t>1. 1. Um líder em comunhão com Deus precisa ser amigo da Bíblia</a:t>
            </a:r>
            <a:br>
              <a:rPr lang="pt-BR" dirty="0"/>
            </a:br>
            <a:endParaRPr lang="es-ES_tradnl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3C7585-1386-364B-A9A5-1096F46D1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97" y="1658837"/>
            <a:ext cx="4461341" cy="33448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Montserrat Medium" pitchFamily="2" charset="0"/>
              </a:rPr>
              <a:t>Qual a importância, então, de reservar um tempo diário para a comunhão?</a:t>
            </a:r>
          </a:p>
          <a:p>
            <a:pPr marL="0" indent="0">
              <a:buNone/>
            </a:pPr>
            <a:endParaRPr lang="pt-BR" sz="2000" b="1" dirty="0">
              <a:solidFill>
                <a:srgbClr val="383838"/>
              </a:solidFill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Para demonstrar devoção a Deus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Para obter Sua direção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Para ter alegria </a:t>
            </a:r>
            <a:r>
              <a:rPr lang="pt-BR" sz="1800" b="0" i="0" u="none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nEle</a:t>
            </a:r>
            <a:endParaRPr lang="pt-BR" sz="1800" b="0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Para ser transformados por Ele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D88C5DF-EF68-AB45-A987-74741D1DDC0D}"/>
              </a:ext>
            </a:extLst>
          </p:cNvPr>
          <p:cNvSpPr txBox="1"/>
          <p:nvPr/>
        </p:nvSpPr>
        <p:spPr>
          <a:xfrm>
            <a:off x="5278245" y="1501081"/>
            <a:ext cx="6311590" cy="4360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6405" algn="just">
              <a:lnSpc>
                <a:spcPct val="150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383838"/>
                </a:solidFill>
                <a:effectLst/>
                <a:latin typeface="Montserrat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como podemos fazer isso?</a:t>
            </a:r>
          </a:p>
          <a:p>
            <a:pPr marL="285750" indent="-285750" algn="just" rtl="0" fontAlgn="base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Dedicar 15 minutos por dia e acrescentar o tempo conforme o hábito for sendo formado</a:t>
            </a:r>
          </a:p>
          <a:p>
            <a:pPr marL="285750" indent="-28575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Escolher um lugar adequado sem barulhos ou interferências à comunhão</a:t>
            </a:r>
          </a:p>
          <a:p>
            <a:pPr marL="285750" indent="-28575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Utilizar alguns materiais para o momento de encontro com a Palavra de Deus, como a agenda de oração</a:t>
            </a:r>
          </a:p>
          <a:p>
            <a:pPr marL="285750" indent="-28575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Ter atitudes corretas, de reverência e devoção, com atenção concentrada e pensamento voltado às coisas do Céu</a:t>
            </a:r>
          </a:p>
          <a:p>
            <a:pPr marL="285750" indent="-28575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Faça nesse momento uma leitura reflexiva</a:t>
            </a:r>
          </a:p>
          <a:p>
            <a:pPr marL="285750" indent="-28575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Sintetizar e escrever um título a respeito do estudo feito</a:t>
            </a:r>
          </a:p>
        </p:txBody>
      </p:sp>
      <p:pic>
        <p:nvPicPr>
          <p:cNvPr id="6" name="Imagem 5" descr="Desenho de pessoa com relógio no topo&#10;&#10;Descrição gerada automaticamente com confiança baixa">
            <a:extLst>
              <a:ext uri="{FF2B5EF4-FFF2-40B4-BE49-F238E27FC236}">
                <a16:creationId xmlns:a16="http://schemas.microsoft.com/office/drawing/2014/main" id="{E6B4305E-15D8-1B49-9E0E-B881A2FE2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7" y="4613969"/>
            <a:ext cx="3867854" cy="2378187"/>
          </a:xfrm>
          <a:prstGeom prst="rect">
            <a:avLst/>
          </a:prstGeom>
        </p:spPr>
      </p:pic>
      <p:pic>
        <p:nvPicPr>
          <p:cNvPr id="12" name="Imagem 11" descr="Uma imagem contendo Diagrama&#10;&#10;Descrição gerada automaticamente">
            <a:extLst>
              <a:ext uri="{FF2B5EF4-FFF2-40B4-BE49-F238E27FC236}">
                <a16:creationId xmlns:a16="http://schemas.microsoft.com/office/drawing/2014/main" id="{A882C73C-40E7-AF47-9C1D-8D99DB0CA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7448">
            <a:off x="10817408" y="315921"/>
            <a:ext cx="1814191" cy="1814191"/>
          </a:xfrm>
          <a:prstGeom prst="rect">
            <a:avLst/>
          </a:prstGeom>
        </p:spPr>
      </p:pic>
      <p:pic>
        <p:nvPicPr>
          <p:cNvPr id="7" name="Imagem 6" descr="Forma, Seta&#10;&#10;Descrição gerada automaticamente">
            <a:extLst>
              <a:ext uri="{FF2B5EF4-FFF2-40B4-BE49-F238E27FC236}">
                <a16:creationId xmlns:a16="http://schemas.microsoft.com/office/drawing/2014/main" id="{42E2560C-399F-4458-BD30-91F104265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67028">
            <a:off x="6169053" y="5800673"/>
            <a:ext cx="32893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01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orma&#10;&#10;Descrição gerada automaticamente">
            <a:extLst>
              <a:ext uri="{FF2B5EF4-FFF2-40B4-BE49-F238E27FC236}">
                <a16:creationId xmlns:a16="http://schemas.microsoft.com/office/drawing/2014/main" id="{2F56B2D1-FB18-DC41-8A73-9330AAACB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074" y="539133"/>
            <a:ext cx="7177950" cy="12049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145B660-D5B4-3147-A9D3-F3105F211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692" y="573651"/>
            <a:ext cx="6598382" cy="1149714"/>
          </a:xfrm>
        </p:spPr>
        <p:txBody>
          <a:bodyPr>
            <a:normAutofit/>
          </a:bodyPr>
          <a:lstStyle/>
          <a:p>
            <a:pPr algn="ctr"/>
            <a:r>
              <a:rPr lang="es-ES_tradnl" sz="3200" dirty="0" err="1">
                <a:solidFill>
                  <a:schemeClr val="bg1"/>
                </a:solidFill>
                <a:latin typeface="Montserrat Black" panose="00000A00000000000000" pitchFamily="2" charset="0"/>
              </a:rPr>
              <a:t>Estudar</a:t>
            </a:r>
            <a:r>
              <a:rPr lang="es-ES_tradnl" sz="3200" dirty="0">
                <a:solidFill>
                  <a:schemeClr val="bg1"/>
                </a:solidFill>
                <a:latin typeface="Montserrat Black" panose="00000A00000000000000" pitchFamily="2" charset="0"/>
              </a:rPr>
              <a:t> e memorizar a </a:t>
            </a:r>
            <a:r>
              <a:rPr lang="es-ES_tradnl" sz="3200" dirty="0" err="1">
                <a:solidFill>
                  <a:schemeClr val="bg1"/>
                </a:solidFill>
                <a:latin typeface="Montserrat Black" panose="00000A00000000000000" pitchFamily="2" charset="0"/>
              </a:rPr>
              <a:t>Palavra</a:t>
            </a:r>
            <a:r>
              <a:rPr lang="es-ES_tradnl" sz="3200" dirty="0">
                <a:solidFill>
                  <a:schemeClr val="bg1"/>
                </a:solidFill>
                <a:latin typeface="Montserrat Black" panose="00000A00000000000000" pitchFamily="2" charset="0"/>
              </a:rPr>
              <a:t> de Deus </a:t>
            </a:r>
            <a:r>
              <a:rPr lang="es-ES_tradnl" sz="3200" dirty="0" err="1">
                <a:solidFill>
                  <a:schemeClr val="bg1"/>
                </a:solidFill>
                <a:latin typeface="Montserrat Black" panose="00000A00000000000000" pitchFamily="2" charset="0"/>
              </a:rPr>
              <a:t>ajuda</a:t>
            </a:r>
            <a:r>
              <a:rPr lang="es-ES_tradnl" sz="3200" dirty="0">
                <a:solidFill>
                  <a:schemeClr val="bg1"/>
                </a:solidFill>
                <a:latin typeface="Montserrat Black" panose="00000A00000000000000" pitchFamily="2" charset="0"/>
              </a:rPr>
              <a:t> a:</a:t>
            </a:r>
          </a:p>
        </p:txBody>
      </p:sp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6AF45BFD-3736-0B4E-AB60-5B00062635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66" t="27790" r="43502" b="45110"/>
          <a:stretch/>
        </p:blipFill>
        <p:spPr>
          <a:xfrm>
            <a:off x="7021336" y="-602454"/>
            <a:ext cx="1152939" cy="1204907"/>
          </a:xfrm>
          <a:prstGeom prst="rect">
            <a:avLst/>
          </a:prstGeom>
        </p:spPr>
      </p:pic>
      <p:pic>
        <p:nvPicPr>
          <p:cNvPr id="16" name="Imagem 15" descr="Forma, Seta&#10;&#10;Descrição gerada automaticamente">
            <a:extLst>
              <a:ext uri="{FF2B5EF4-FFF2-40B4-BE49-F238E27FC236}">
                <a16:creationId xmlns:a16="http://schemas.microsoft.com/office/drawing/2014/main" id="{08FDE8F8-641F-4040-B5FF-978FA94D8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370986">
            <a:off x="-1217973" y="-1644650"/>
            <a:ext cx="3289300" cy="3289300"/>
          </a:xfrm>
          <a:prstGeom prst="rect">
            <a:avLst/>
          </a:prstGeom>
        </p:spPr>
      </p:pic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B28072EC-7A3B-46E8-87AC-F15E3EED0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269" y="1781582"/>
            <a:ext cx="7317551" cy="4728774"/>
          </a:xfrm>
        </p:spPr>
        <p:txBody>
          <a:bodyPr>
            <a:normAutofit fontScale="70000" lnSpcReduction="20000"/>
          </a:bodyPr>
          <a:lstStyle/>
          <a:p>
            <a:pPr marL="901700" indent="-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Resistir à tentação</a:t>
            </a:r>
            <a:endParaRPr lang="pt-BR" sz="2800" b="0" dirty="0">
              <a:effectLst/>
              <a:latin typeface="Montserrat" pitchFamily="2" charset="0"/>
            </a:endParaRPr>
          </a:p>
          <a:p>
            <a:pPr marL="901700" indent="-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Tomar decisões sensatas</a:t>
            </a:r>
            <a:endParaRPr lang="pt-BR" sz="2800" b="0" dirty="0">
              <a:effectLst/>
              <a:latin typeface="Montserrat" pitchFamily="2" charset="0"/>
            </a:endParaRPr>
          </a:p>
          <a:p>
            <a:pPr marL="901700" indent="-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Ter força espiritual</a:t>
            </a:r>
            <a:endParaRPr lang="pt-BR" sz="2800" b="0" dirty="0">
              <a:effectLst/>
              <a:latin typeface="Montserrat" pitchFamily="2" charset="0"/>
            </a:endParaRPr>
          </a:p>
          <a:p>
            <a:pPr marL="901700" indent="-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Sentir paz e conforto, mesmo em situações difíceis</a:t>
            </a:r>
          </a:p>
          <a:p>
            <a:pPr marL="901700" indent="-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Testemunhar</a:t>
            </a:r>
            <a:endParaRPr lang="pt-BR" sz="2800" dirty="0">
              <a:solidFill>
                <a:srgbClr val="000000"/>
              </a:solidFill>
              <a:latin typeface="Montserrat" pitchFamily="2" charset="0"/>
            </a:endParaRPr>
          </a:p>
          <a:p>
            <a:pPr marL="901700" indent="-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Desenvolver mente mais forte e saudável espiritualmente</a:t>
            </a:r>
          </a:p>
          <a:p>
            <a:pPr marL="901700" indent="-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Entender a importância de uma vida pura e mais santificada</a:t>
            </a:r>
          </a:p>
          <a:p>
            <a:pPr marL="901700" indent="-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Compreender as orientações divinas para a vida em geral</a:t>
            </a:r>
          </a:p>
          <a:p>
            <a:pPr marL="901700" indent="-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Discernir a vontade de Deus e ter força para cumpri-la</a:t>
            </a:r>
          </a:p>
          <a:p>
            <a:pPr marL="0" indent="0">
              <a:buNone/>
            </a:pPr>
            <a:endParaRPr lang="es-ES_tradnl" dirty="0"/>
          </a:p>
        </p:txBody>
      </p:sp>
      <p:pic>
        <p:nvPicPr>
          <p:cNvPr id="22" name="Imagem 21" descr="Uma imagem contendo Diagrama&#10;&#10;Descrição gerada automaticamente">
            <a:extLst>
              <a:ext uri="{FF2B5EF4-FFF2-40B4-BE49-F238E27FC236}">
                <a16:creationId xmlns:a16="http://schemas.microsoft.com/office/drawing/2014/main" id="{12440DAE-DB4D-4E2C-A061-796D62424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51614" y="4947277"/>
            <a:ext cx="2965605" cy="296560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5EA5FE4-4D5D-443D-9BF1-2976CAD77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32729" y="2085117"/>
            <a:ext cx="7845998" cy="480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64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1DBB2D-5951-4947-9447-C2204578A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4969"/>
            <a:ext cx="10515600" cy="1325563"/>
          </a:xfrm>
        </p:spPr>
        <p:txBody>
          <a:bodyPr/>
          <a:lstStyle/>
          <a:p>
            <a:r>
              <a:rPr lang="es-ES_tradnl" sz="3600" dirty="0" err="1">
                <a:solidFill>
                  <a:srgbClr val="AC0000"/>
                </a:solidFill>
                <a:latin typeface="Montserrat Black" panose="00000A00000000000000" pitchFamily="2" charset="0"/>
              </a:rPr>
              <a:t>Ao</a:t>
            </a:r>
            <a:r>
              <a:rPr lang="es-ES_tradnl" sz="3600" dirty="0">
                <a:solidFill>
                  <a:srgbClr val="AC0000"/>
                </a:solidFill>
                <a:latin typeface="Montserrat Black" panose="00000A00000000000000" pitchFamily="2" charset="0"/>
              </a:rPr>
              <a:t> meditar nos textos bíblicos é importante responder </a:t>
            </a:r>
            <a:r>
              <a:rPr lang="es-ES_tradnl" sz="3600" dirty="0" err="1">
                <a:solidFill>
                  <a:srgbClr val="AC0000"/>
                </a:solidFill>
                <a:latin typeface="Montserrat Black" panose="00000A00000000000000" pitchFamily="2" charset="0"/>
              </a:rPr>
              <a:t>perguntas</a:t>
            </a:r>
            <a:r>
              <a:rPr lang="es-ES_tradnl" sz="3600" dirty="0">
                <a:solidFill>
                  <a:srgbClr val="AC0000"/>
                </a:solidFill>
                <a:latin typeface="Montserrat Black" panose="00000A00000000000000" pitchFamily="2" charset="0"/>
              </a:rPr>
              <a:t> como: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870F75-E1DD-C849-B569-0C8113ED1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814055"/>
            <a:ext cx="10515600" cy="4351338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O que esse texto me ensina sobre Deus?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O que esse texto me ensina sobre as situações ou personagens? 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0000"/>
                </a:solidFill>
                <a:latin typeface="Montserrat" pitchFamily="2" charset="0"/>
              </a:rPr>
              <a:t> 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O que esse texto fala ao </a:t>
            </a:r>
            <a:r>
              <a:rPr lang="pt-BR" dirty="0">
                <a:solidFill>
                  <a:srgbClr val="000000"/>
                </a:solidFill>
                <a:latin typeface="Montserrat" pitchFamily="2" charset="0"/>
              </a:rPr>
              <a:t>meu 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coração?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0000"/>
                </a:solidFill>
                <a:latin typeface="Montserrat" pitchFamily="2" charset="0"/>
              </a:rPr>
              <a:t> 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O que devo fazer a partir do que aprendi?</a:t>
            </a:r>
          </a:p>
          <a:p>
            <a:pPr marL="0" indent="0">
              <a:buNone/>
            </a:pPr>
            <a:br>
              <a:rPr lang="pt-BR" dirty="0"/>
            </a:br>
            <a:endParaRPr lang="pt-BR" dirty="0"/>
          </a:p>
        </p:txBody>
      </p:sp>
      <p:pic>
        <p:nvPicPr>
          <p:cNvPr id="5" name="Imagem 4" descr="Gráfico&#10;&#10;Descrição gerada automaticamente com confiança média">
            <a:extLst>
              <a:ext uri="{FF2B5EF4-FFF2-40B4-BE49-F238E27FC236}">
                <a16:creationId xmlns:a16="http://schemas.microsoft.com/office/drawing/2014/main" id="{22A4AC72-281A-2040-B062-789B09FBA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714" y="2321750"/>
            <a:ext cx="5401343" cy="5401343"/>
          </a:xfrm>
          <a:prstGeom prst="rect">
            <a:avLst/>
          </a:prstGeom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591C33E3-5836-3C40-8E75-3C11ABA19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88587"/>
            <a:ext cx="939800" cy="635000"/>
          </a:xfrm>
          <a:prstGeom prst="rect">
            <a:avLst/>
          </a:prstGeom>
        </p:spPr>
      </p:pic>
      <p:pic>
        <p:nvPicPr>
          <p:cNvPr id="9" name="Imagem 8" descr="Forma, Seta&#10;&#10;Descrição gerada automaticamente">
            <a:extLst>
              <a:ext uri="{FF2B5EF4-FFF2-40B4-BE49-F238E27FC236}">
                <a16:creationId xmlns:a16="http://schemas.microsoft.com/office/drawing/2014/main" id="{77229110-B469-374B-B561-84F0E4427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955245">
            <a:off x="9842964" y="-1169832"/>
            <a:ext cx="3289300" cy="3289300"/>
          </a:xfrm>
          <a:prstGeom prst="rect">
            <a:avLst/>
          </a:prstGeom>
        </p:spPr>
      </p:pic>
      <p:pic>
        <p:nvPicPr>
          <p:cNvPr id="13" name="Imagem 12" descr="Uma imagem contendo Ícone&#10;&#10;Descrição gerada automaticamente">
            <a:extLst>
              <a:ext uri="{FF2B5EF4-FFF2-40B4-BE49-F238E27FC236}">
                <a16:creationId xmlns:a16="http://schemas.microsoft.com/office/drawing/2014/main" id="{77358365-875F-D349-BB5B-F77AE9156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7711" y="4237533"/>
            <a:ext cx="3289300" cy="3289300"/>
          </a:xfrm>
          <a:prstGeom prst="rect">
            <a:avLst/>
          </a:prstGeom>
        </p:spPr>
      </p:pic>
      <p:pic>
        <p:nvPicPr>
          <p:cNvPr id="15" name="Imagem 14" descr="Ícone&#10;&#10;Descrição gerada automaticamente">
            <a:extLst>
              <a:ext uri="{FF2B5EF4-FFF2-40B4-BE49-F238E27FC236}">
                <a16:creationId xmlns:a16="http://schemas.microsoft.com/office/drawing/2014/main" id="{30501EFD-69C4-624A-B152-8DDDBA0281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65101">
            <a:off x="-111979" y="5681115"/>
            <a:ext cx="1900357" cy="14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5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Uma imagem contendo Ícone&#10;&#10;Descrição gerada automaticamente">
            <a:extLst>
              <a:ext uri="{FF2B5EF4-FFF2-40B4-BE49-F238E27FC236}">
                <a16:creationId xmlns:a16="http://schemas.microsoft.com/office/drawing/2014/main" id="{2C6FE446-BCAC-D64A-9AE4-118C36EA3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85204" y="-2115934"/>
            <a:ext cx="7502757" cy="7502757"/>
          </a:xfrm>
          <a:prstGeom prst="rect">
            <a:avLst/>
          </a:prstGeom>
        </p:spPr>
      </p:pic>
      <p:pic>
        <p:nvPicPr>
          <p:cNvPr id="8" name="Imagem 7" descr="Ícone&#10;&#10;Descrição gerada automaticamente com confiança média">
            <a:extLst>
              <a:ext uri="{FF2B5EF4-FFF2-40B4-BE49-F238E27FC236}">
                <a16:creationId xmlns:a16="http://schemas.microsoft.com/office/drawing/2014/main" id="{A95C618E-C0EB-E14C-A295-EE3F042A1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262" y="658380"/>
            <a:ext cx="5089476" cy="81279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8585E6-4D22-B141-82DB-660219103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133" y="2417452"/>
            <a:ext cx="10515600" cy="4351338"/>
          </a:xfrm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600" b="1" i="0" u="sng" dirty="0">
                <a:solidFill>
                  <a:srgbClr val="000000"/>
                </a:solidFill>
                <a:effectLst/>
                <a:latin typeface="Montserrat" pitchFamily="2" charset="0"/>
              </a:rPr>
              <a:t> Você precisar estudar </a:t>
            </a: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a Lição da Escola Sabatina dos Adultos, porque é a ferramenta de estudo da Bíblia que está adequada à sua faixa etária</a:t>
            </a:r>
            <a:endParaRPr lang="pt-BR" sz="2600" b="0" dirty="0">
              <a:effectLst/>
              <a:latin typeface="Montserrat" pitchFamily="2" charset="0"/>
            </a:endParaRPr>
          </a:p>
          <a:p>
            <a:pPr rtl="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600" b="1" i="0" u="sng" dirty="0">
                <a:solidFill>
                  <a:srgbClr val="000000"/>
                </a:solidFill>
                <a:effectLst/>
                <a:latin typeface="Montserrat" pitchFamily="2" charset="0"/>
              </a:rPr>
              <a:t> Não deve contentar-se </a:t>
            </a: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com a lição que é preparada para a faixa etária com a qual atua nas classes infantis/juvenis, porque o que alimenta as crianças não é suficiente para sua força espiritual</a:t>
            </a:r>
            <a:endParaRPr lang="pt-BR" sz="2600" b="0" dirty="0">
              <a:effectLst/>
              <a:latin typeface="Montserrat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2600" b="1" i="0" u="sng" dirty="0">
                <a:solidFill>
                  <a:srgbClr val="000000"/>
                </a:solidFill>
                <a:effectLst/>
                <a:latin typeface="Montserrat" pitchFamily="2" charset="0"/>
              </a:rPr>
              <a:t> Acompanhe o estudo da lição com o Espírito de Profecia </a:t>
            </a: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sugerido no auxiliar de sua classe, para aprofundar-se nos detalhes e no conhecimento da história</a:t>
            </a:r>
            <a:endParaRPr lang="pt-BR" sz="2600" dirty="0">
              <a:latin typeface="Montserrat" pitchFamily="2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89AA0F1-15C2-C24F-BE5A-50FE35C5E605}"/>
              </a:ext>
            </a:extLst>
          </p:cNvPr>
          <p:cNvSpPr/>
          <p:nvPr/>
        </p:nvSpPr>
        <p:spPr>
          <a:xfrm>
            <a:off x="4686469" y="723146"/>
            <a:ext cx="2966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dirty="0" err="1">
                <a:solidFill>
                  <a:srgbClr val="AC0000"/>
                </a:solidFill>
                <a:latin typeface="Montserrat Black" panose="00000A00000000000000" pitchFamily="2" charset="0"/>
              </a:rPr>
              <a:t>Atenção</a:t>
            </a:r>
            <a:r>
              <a:rPr lang="es-ES_tradnl" sz="4000" dirty="0">
                <a:solidFill>
                  <a:srgbClr val="AC0000"/>
                </a:solidFill>
                <a:latin typeface="Montserrat Black" panose="00000A00000000000000" pitchFamily="2" charset="0"/>
              </a:rPr>
              <a:t>!</a:t>
            </a:r>
            <a:endParaRPr lang="pt-BR" sz="4000" dirty="0"/>
          </a:p>
        </p:txBody>
      </p:sp>
      <p:pic>
        <p:nvPicPr>
          <p:cNvPr id="10" name="Imagem 9" descr="Forma, Seta&#10;&#10;Descrição gerada automaticamente">
            <a:extLst>
              <a:ext uri="{FF2B5EF4-FFF2-40B4-BE49-F238E27FC236}">
                <a16:creationId xmlns:a16="http://schemas.microsoft.com/office/drawing/2014/main" id="{3D44E2D7-3B30-5044-A6D0-8067B4B5D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93191">
            <a:off x="10177165" y="5394044"/>
            <a:ext cx="3289300" cy="3289300"/>
          </a:xfrm>
          <a:prstGeom prst="rect">
            <a:avLst/>
          </a:prstGeom>
        </p:spPr>
      </p:pic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A0AC6D0B-5B46-4242-AA69-0A018F49E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03768" y="5124140"/>
            <a:ext cx="3289300" cy="3289300"/>
          </a:xfrm>
          <a:prstGeom prst="rect">
            <a:avLst/>
          </a:prstGeom>
        </p:spPr>
      </p:pic>
      <p:pic>
        <p:nvPicPr>
          <p:cNvPr id="18" name="Imagem 17" descr="Uma imagem contendo Diagrama&#10;&#10;Descrição gerada automaticamente">
            <a:extLst>
              <a:ext uri="{FF2B5EF4-FFF2-40B4-BE49-F238E27FC236}">
                <a16:creationId xmlns:a16="http://schemas.microsoft.com/office/drawing/2014/main" id="{0DCDEA87-90D2-9740-8A45-0E699DF71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0" y="-835970"/>
            <a:ext cx="2307629" cy="2307629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57E6E10-CBE8-4170-9DA0-3A8DD6E1E9A5}"/>
              </a:ext>
            </a:extLst>
          </p:cNvPr>
          <p:cNvSpPr/>
          <p:nvPr/>
        </p:nvSpPr>
        <p:spPr>
          <a:xfrm>
            <a:off x="4026543" y="1452128"/>
            <a:ext cx="4905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dirty="0">
                <a:solidFill>
                  <a:srgbClr val="AC0000"/>
                </a:solidFill>
                <a:latin typeface="Montserrat Black" pitchFamily="2" charset="0"/>
              </a:rPr>
              <a:t>Professor</a:t>
            </a:r>
          </a:p>
        </p:txBody>
      </p:sp>
    </p:spTree>
    <p:extLst>
      <p:ext uri="{BB962C8B-B14F-4D97-AF65-F5344CB8AC3E}">
        <p14:creationId xmlns:p14="http://schemas.microsoft.com/office/powerpoint/2010/main" val="800059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5859A-0818-7E4C-A2F5-B1FD7C239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t-BR" sz="2800" dirty="0">
                <a:solidFill>
                  <a:srgbClr val="AC0000"/>
                </a:solidFill>
                <a:latin typeface="Montserrat Black" panose="00000A00000000000000" pitchFamily="2" charset="0"/>
              </a:rPr>
              <a:t>1.2. Um líder em comunhão com Deus precisa ser um homem ou uma mulher de oração </a:t>
            </a:r>
            <a:endParaRPr lang="es-ES_tradnl" sz="2800" dirty="0">
              <a:solidFill>
                <a:srgbClr val="AC0000"/>
              </a:solidFill>
              <a:latin typeface="Montserrat Black" panose="00000A00000000000000" pitchFamily="2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E53DAB-EFF6-114A-BE33-FA04B682E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1020"/>
            <a:ext cx="10515600" cy="4351338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O estudo da Palavra de Deus não pode ser realizado sem a </a:t>
            </a:r>
            <a:r>
              <a:rPr lang="pt-BR" b="1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solicitação da presença do Espírito Santo</a:t>
            </a:r>
            <a:endParaRPr lang="pt-BR" b="0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Os momentos de oração precisam ser </a:t>
            </a:r>
            <a:r>
              <a:rPr lang="pt-BR" b="1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contínuos</a:t>
            </a:r>
            <a:endParaRPr lang="pt-BR" b="0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Utilize louvores para complementar seu momento de adoração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575B2FCA-7E37-324C-89C7-08EA75616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9" y="4090693"/>
            <a:ext cx="3612995" cy="276730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55962CC-6057-8B4D-890C-BE418FA00256}"/>
              </a:ext>
            </a:extLst>
          </p:cNvPr>
          <p:cNvSpPr/>
          <p:nvPr/>
        </p:nvSpPr>
        <p:spPr>
          <a:xfrm>
            <a:off x="5066738" y="451002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O espírito de constante oração deve exalar da vida cristã. A conexão com o Céu nunca deve ser quebrada [...]. Paulo trabalhava “noite e dia” (I </a:t>
            </a:r>
            <a:r>
              <a:rPr lang="pt-BR" sz="1800" b="0" i="1" u="none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Ts</a:t>
            </a: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2:9) e também orava “noite e dia”. (I </a:t>
            </a:r>
            <a:r>
              <a:rPr lang="pt-BR" sz="1800" b="0" i="1" u="none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Ts</a:t>
            </a: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3:10) </a:t>
            </a:r>
            <a:endParaRPr lang="es-ES_tradnl" sz="2000" i="1" dirty="0">
              <a:latin typeface="Montserrat" pitchFamily="2" charset="0"/>
            </a:endParaRPr>
          </a:p>
        </p:txBody>
      </p:sp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2D70E525-8AA8-DE4F-B603-63CF4D5FA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821" y="4419689"/>
            <a:ext cx="303193" cy="204860"/>
          </a:xfrm>
          <a:prstGeom prst="rect">
            <a:avLst/>
          </a:prstGeom>
        </p:spPr>
      </p:pic>
      <p:pic>
        <p:nvPicPr>
          <p:cNvPr id="16" name="Imagem 15" descr="Forma, Seta&#10;&#10;Descrição gerada automaticamente">
            <a:extLst>
              <a:ext uri="{FF2B5EF4-FFF2-40B4-BE49-F238E27FC236}">
                <a16:creationId xmlns:a16="http://schemas.microsoft.com/office/drawing/2014/main" id="{64A2C64F-D276-B743-8C51-1DA53700E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7116" y="-144966"/>
            <a:ext cx="2129728" cy="2129728"/>
          </a:xfrm>
          <a:prstGeom prst="rect">
            <a:avLst/>
          </a:prstGeom>
        </p:spPr>
      </p:pic>
      <p:pic>
        <p:nvPicPr>
          <p:cNvPr id="18" name="Imagem 17" descr="Ícone&#10;&#10;Descrição gerada automaticamente">
            <a:extLst>
              <a:ext uri="{FF2B5EF4-FFF2-40B4-BE49-F238E27FC236}">
                <a16:creationId xmlns:a16="http://schemas.microsoft.com/office/drawing/2014/main" id="{B32DD14D-7EE7-244F-857C-4A7EE252B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0377" y="365125"/>
            <a:ext cx="3289300" cy="3289300"/>
          </a:xfrm>
          <a:prstGeom prst="rect">
            <a:avLst/>
          </a:prstGeom>
        </p:spPr>
      </p:pic>
      <p:pic>
        <p:nvPicPr>
          <p:cNvPr id="20" name="Imagem 19" descr="Forma, Logotipo&#10;&#10;Descrição gerada automaticamente">
            <a:extLst>
              <a:ext uri="{FF2B5EF4-FFF2-40B4-BE49-F238E27FC236}">
                <a16:creationId xmlns:a16="http://schemas.microsoft.com/office/drawing/2014/main" id="{E00A67F4-E661-C240-85F0-C0DFCA07B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19838">
            <a:off x="10567598" y="5711561"/>
            <a:ext cx="2010213" cy="1562626"/>
          </a:xfrm>
          <a:prstGeom prst="rect">
            <a:avLst/>
          </a:prstGeom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A44D52A5-A0B4-4DBE-AC64-F017288F4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050607" y="5512490"/>
            <a:ext cx="303193" cy="20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65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50C5A-F7F9-1F42-8D28-F801180AE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05993"/>
            <a:ext cx="10515600" cy="1325563"/>
          </a:xfrm>
        </p:spPr>
        <p:txBody>
          <a:bodyPr/>
          <a:lstStyle/>
          <a:p>
            <a:r>
              <a:rPr lang="pt-BR" sz="3600" dirty="0">
                <a:solidFill>
                  <a:srgbClr val="AC0000"/>
                </a:solidFill>
                <a:latin typeface="Montserrat Black" panose="00000A00000000000000" pitchFamily="2" charset="0"/>
              </a:rPr>
              <a:t>O que é a oração? </a:t>
            </a:r>
            <a:br>
              <a:rPr lang="pt-BR" dirty="0"/>
            </a:br>
            <a:r>
              <a:rPr lang="pt-BR" sz="2000" dirty="0"/>
              <a:t>Por Donna </a:t>
            </a:r>
            <a:r>
              <a:rPr lang="pt-BR" sz="2000" dirty="0" err="1"/>
              <a:t>Berchthold</a:t>
            </a:r>
            <a:r>
              <a:rPr lang="pt-BR" sz="2000" dirty="0"/>
              <a:t> (1993, p. 15)</a:t>
            </a:r>
            <a:endParaRPr lang="es-ES_tradnl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748B60-6530-AA4A-85E7-F7BF74A60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662" y="1842948"/>
            <a:ext cx="10515600" cy="4351338"/>
          </a:xfrm>
        </p:spPr>
        <p:txBody>
          <a:bodyPr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A oração é um senso da presença de Deus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A oração é poder e alegria ilimitados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A oração é comunhão com Deus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A oração é abrir o coração a Deus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A oração é diálogo (conversar e escutar)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A oração é um hábito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A oração é a vida da minha alma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A oração é boa-nova</a:t>
            </a:r>
          </a:p>
        </p:txBody>
      </p:sp>
      <p:pic>
        <p:nvPicPr>
          <p:cNvPr id="9" name="Imagem 8" descr="Forma&#10;&#10;Descrição gerada automaticamente">
            <a:extLst>
              <a:ext uri="{FF2B5EF4-FFF2-40B4-BE49-F238E27FC236}">
                <a16:creationId xmlns:a16="http://schemas.microsoft.com/office/drawing/2014/main" id="{EA4D6B8C-4E14-7045-A258-A8B44CFB4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23960">
            <a:off x="901101" y="629862"/>
            <a:ext cx="644653" cy="877825"/>
          </a:xfrm>
          <a:prstGeom prst="rect">
            <a:avLst/>
          </a:prstGeom>
        </p:spPr>
      </p:pic>
      <p:pic>
        <p:nvPicPr>
          <p:cNvPr id="13" name="Imagem 12" descr="Uma imagem contendo Ícone&#10;&#10;Descrição gerada automaticamente">
            <a:extLst>
              <a:ext uri="{FF2B5EF4-FFF2-40B4-BE49-F238E27FC236}">
                <a16:creationId xmlns:a16="http://schemas.microsoft.com/office/drawing/2014/main" id="{4B20DF58-8CFF-F647-931D-85D9453BD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759" y="1731556"/>
            <a:ext cx="3561413" cy="3561413"/>
          </a:xfrm>
          <a:prstGeom prst="rect">
            <a:avLst/>
          </a:prstGeom>
        </p:spPr>
      </p:pic>
      <p:pic>
        <p:nvPicPr>
          <p:cNvPr id="15" name="Imagem 14" descr="Ícone&#10;&#10;Descrição gerada automaticamente">
            <a:extLst>
              <a:ext uri="{FF2B5EF4-FFF2-40B4-BE49-F238E27FC236}">
                <a16:creationId xmlns:a16="http://schemas.microsoft.com/office/drawing/2014/main" id="{6435379D-894B-E440-B985-BEA34BE8D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20774" y="-2225725"/>
            <a:ext cx="6385447" cy="6385447"/>
          </a:xfrm>
          <a:prstGeom prst="rect">
            <a:avLst/>
          </a:prstGeom>
        </p:spPr>
      </p:pic>
      <p:pic>
        <p:nvPicPr>
          <p:cNvPr id="19" name="Imagem 18" descr="Ícone&#10;&#10;Descrição gerada automaticamente com confiança média">
            <a:extLst>
              <a:ext uri="{FF2B5EF4-FFF2-40B4-BE49-F238E27FC236}">
                <a16:creationId xmlns:a16="http://schemas.microsoft.com/office/drawing/2014/main" id="{F3AF0685-4DF4-1B48-9DC7-EAF4BDF84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79946">
            <a:off x="137072" y="5417112"/>
            <a:ext cx="1129330" cy="1554347"/>
          </a:xfrm>
          <a:prstGeom prst="rect">
            <a:avLst/>
          </a:prstGeom>
        </p:spPr>
      </p:pic>
      <p:pic>
        <p:nvPicPr>
          <p:cNvPr id="10" name="Imagem 9" descr="Uma imagem contendo Diagrama&#10;&#10;Descrição gerada automaticamente">
            <a:extLst>
              <a:ext uri="{FF2B5EF4-FFF2-40B4-BE49-F238E27FC236}">
                <a16:creationId xmlns:a16="http://schemas.microsoft.com/office/drawing/2014/main" id="{57E0E22B-5DBB-41B8-9CCE-2AF7D641C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7576" y="-1517214"/>
            <a:ext cx="3360162" cy="3360162"/>
          </a:xfrm>
          <a:prstGeom prst="rect">
            <a:avLst/>
          </a:prstGeom>
        </p:spPr>
      </p:pic>
      <p:pic>
        <p:nvPicPr>
          <p:cNvPr id="11" name="Imagem 10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4930E75A-856D-49EB-A270-8833DE7333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081646" y="1152000"/>
            <a:ext cx="5880943" cy="586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059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4" ma:contentTypeDescription="Crie um novo documento." ma:contentTypeScope="" ma:versionID="18cf0dfb05e5ac73a83e9eb491dca666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117a38b97da69106be42436d5f440fe6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6843a21-b43c-449c-ad71-8656eb5ff423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E6DE25-F677-4FF6-9977-EFAE28994E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6f6921-c430-45e7-8b30-d6d9b86d8f0f"/>
    <ds:schemaRef ds:uri="364167a4-bc77-49ec-93f2-879d4481ba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F1659C-2532-4195-B4C2-93DEB67D4BF0}">
  <ds:schemaRefs>
    <ds:schemaRef ds:uri="http://schemas.microsoft.com/office/2006/metadata/properties"/>
    <ds:schemaRef ds:uri="http://schemas.microsoft.com/office/infopath/2007/PartnerControls"/>
    <ds:schemaRef ds:uri="546f6921-c430-45e7-8b30-d6d9b86d8f0f"/>
    <ds:schemaRef ds:uri="364167a4-bc77-49ec-93f2-879d4481bae7"/>
  </ds:schemaRefs>
</ds:datastoreItem>
</file>

<file path=customXml/itemProps3.xml><?xml version="1.0" encoding="utf-8"?>
<ds:datastoreItem xmlns:ds="http://schemas.openxmlformats.org/officeDocument/2006/customXml" ds:itemID="{A9383BF9-12C5-424D-9CB6-6052731ECC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797</TotalTime>
  <Words>1998</Words>
  <Application>Microsoft Office PowerPoint</Application>
  <PresentationFormat>Widescreen</PresentationFormat>
  <Paragraphs>155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Tema do Office</vt:lpstr>
      <vt:lpstr>PowerPoint Presentation</vt:lpstr>
      <vt:lpstr>Participo do Ministério da Criança,  e agora?</vt:lpstr>
      <vt:lpstr>Sua vida espiritual não pode ser negligenciada, pois…</vt:lpstr>
      <vt:lpstr>1. 1. Um líder em comunhão com Deus precisa ser amigo da Bíblia </vt:lpstr>
      <vt:lpstr>Estudar e memorizar a Palavra de Deus ajuda a:</vt:lpstr>
      <vt:lpstr>Ao meditar nos textos bíblicos é importante responder perguntas como:</vt:lpstr>
      <vt:lpstr>PowerPoint Presentation</vt:lpstr>
      <vt:lpstr>1.2. Um líder em comunhão com Deus precisa ser um homem ou uma mulher de oração </vt:lpstr>
      <vt:lpstr>O que é a oração?  Por Donna Berchthold (1993, p. 15)</vt:lpstr>
      <vt:lpstr>Guia para colorir a Palavra de Deus enquanto medita nela</vt:lpstr>
      <vt:lpstr>2. Um líder em comunhão com Deus precisa ser um homem ou uma mulher que viva um estilo de vida cristã adventista</vt:lpstr>
      <vt:lpstr>PowerPoint Presentation</vt:lpstr>
      <vt:lpstr>Qual seria um vestuário apropriado a um líder das novas gerações?</vt:lpstr>
      <vt:lpstr>Aparência pessoal e enfeites </vt:lpstr>
      <vt:lpstr>PowerPoint Presentation</vt:lpstr>
      <vt:lpstr>Gestos e postura </vt:lpstr>
      <vt:lpstr>3. Um líder em comunhão com Deus precisa ser comprometido e pontual</vt:lpstr>
      <vt:lpstr>   Como ter melhor gestão do tempo para ser pontual?</vt:lpstr>
      <vt:lpstr>4. Um líder em comunhão com Deus precisa ser organizado e preparado</vt:lpstr>
      <vt:lpstr>Como facilitar a organização da classe?</vt:lpstr>
      <vt:lpstr>5. Missão e Voluntariado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liderança do Ministerio da Criança</dc:title>
  <dc:creator>DSA - Gerardo Tomasini</dc:creator>
  <cp:lastModifiedBy>moliica</cp:lastModifiedBy>
  <cp:revision>17</cp:revision>
  <dcterms:created xsi:type="dcterms:W3CDTF">2022-01-23T14:59:10Z</dcterms:created>
  <dcterms:modified xsi:type="dcterms:W3CDTF">2022-03-22T13:09:55Z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