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6858000" cx="12192000"/>
  <p:notesSz cx="6858000" cy="9144000"/>
  <p:embeddedFontLst>
    <p:embeddedFont>
      <p:font typeface="Montserrat Black"/>
      <p:bold r:id="rId31"/>
      <p:boldItalic r:id="rId32"/>
    </p:embeddedFont>
    <p:embeddedFont>
      <p:font typeface="Montserrat"/>
      <p:regular r:id="rId33"/>
      <p:bold r:id="rId34"/>
      <p:italic r:id="rId35"/>
      <p:boldItalic r:id="rId36"/>
    </p:embeddedFont>
    <p:embeddedFont>
      <p:font typeface="Montserrat Medium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1" roundtripDataSignature="AMtx7mhkuunU8EMecXVBP5/U6nfrovF/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boldItalic.fntdata"/><Relationship Id="rId20" Type="http://schemas.openxmlformats.org/officeDocument/2006/relationships/slide" Target="slides/slide16.xml"/><Relationship Id="rId41" Type="http://customschemas.google.com/relationships/presentationmetadata" Target="meta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Black-bold.fntdata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Montserrat-regular.fntdata"/><Relationship Id="rId10" Type="http://schemas.openxmlformats.org/officeDocument/2006/relationships/slide" Target="slides/slide6.xml"/><Relationship Id="rId32" Type="http://schemas.openxmlformats.org/officeDocument/2006/relationships/font" Target="fonts/MontserratBlack-boldItalic.fntdata"/><Relationship Id="rId13" Type="http://schemas.openxmlformats.org/officeDocument/2006/relationships/slide" Target="slides/slide9.xml"/><Relationship Id="rId35" Type="http://schemas.openxmlformats.org/officeDocument/2006/relationships/font" Target="fonts/Montserrat-italic.fntdata"/><Relationship Id="rId12" Type="http://schemas.openxmlformats.org/officeDocument/2006/relationships/slide" Target="slides/slide8.xml"/><Relationship Id="rId34" Type="http://schemas.openxmlformats.org/officeDocument/2006/relationships/font" Target="fonts/Montserrat-bold.fntdata"/><Relationship Id="rId15" Type="http://schemas.openxmlformats.org/officeDocument/2006/relationships/slide" Target="slides/slide11.xml"/><Relationship Id="rId37" Type="http://schemas.openxmlformats.org/officeDocument/2006/relationships/font" Target="fonts/MontserratMedium-regular.fntdata"/><Relationship Id="rId14" Type="http://schemas.openxmlformats.org/officeDocument/2006/relationships/slide" Target="slides/slide10.xml"/><Relationship Id="rId36" Type="http://schemas.openxmlformats.org/officeDocument/2006/relationships/font" Target="fonts/Montserrat-boldItalic.fntdata"/><Relationship Id="rId17" Type="http://schemas.openxmlformats.org/officeDocument/2006/relationships/slide" Target="slides/slide13.xml"/><Relationship Id="rId39" Type="http://schemas.openxmlformats.org/officeDocument/2006/relationships/font" Target="fonts/MontserratMedium-italic.fntdata"/><Relationship Id="rId16" Type="http://schemas.openxmlformats.org/officeDocument/2006/relationships/slide" Target="slides/slide12.xml"/><Relationship Id="rId38" Type="http://schemas.openxmlformats.org/officeDocument/2006/relationships/font" Target="fonts/MontserratMedium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Relationship Id="rId6" Type="http://schemas.openxmlformats.org/officeDocument/2006/relationships/image" Target="../media/image3.png"/><Relationship Id="rId7" Type="http://schemas.openxmlformats.org/officeDocument/2006/relationships/image" Target="../media/image15.png"/><Relationship Id="rId8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41.png"/><Relationship Id="rId6" Type="http://schemas.openxmlformats.org/officeDocument/2006/relationships/image" Target="../media/image3.png"/><Relationship Id="rId7" Type="http://schemas.openxmlformats.org/officeDocument/2006/relationships/image" Target="../media/image39.png"/><Relationship Id="rId8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5" Type="http://schemas.openxmlformats.org/officeDocument/2006/relationships/image" Target="../media/image25.png"/><Relationship Id="rId6" Type="http://schemas.openxmlformats.org/officeDocument/2006/relationships/image" Target="../media/image15.png"/><Relationship Id="rId7" Type="http://schemas.openxmlformats.org/officeDocument/2006/relationships/image" Target="../media/image36.png"/><Relationship Id="rId8" Type="http://schemas.openxmlformats.org/officeDocument/2006/relationships/image" Target="../media/image4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54.png"/><Relationship Id="rId5" Type="http://schemas.openxmlformats.org/officeDocument/2006/relationships/image" Target="../media/image41.png"/><Relationship Id="rId6" Type="http://schemas.openxmlformats.org/officeDocument/2006/relationships/image" Target="../media/image3.png"/><Relationship Id="rId7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9" Type="http://schemas.openxmlformats.org/officeDocument/2006/relationships/image" Target="../media/image41.png"/><Relationship Id="rId5" Type="http://schemas.openxmlformats.org/officeDocument/2006/relationships/image" Target="../media/image46.png"/><Relationship Id="rId6" Type="http://schemas.openxmlformats.org/officeDocument/2006/relationships/image" Target="../media/image15.png"/><Relationship Id="rId7" Type="http://schemas.openxmlformats.org/officeDocument/2006/relationships/image" Target="../media/image39.png"/><Relationship Id="rId8" Type="http://schemas.openxmlformats.org/officeDocument/2006/relationships/image" Target="../media/image4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59.png"/><Relationship Id="rId5" Type="http://schemas.openxmlformats.org/officeDocument/2006/relationships/image" Target="../media/image42.png"/><Relationship Id="rId6" Type="http://schemas.openxmlformats.org/officeDocument/2006/relationships/image" Target="../media/image3.png"/><Relationship Id="rId7" Type="http://schemas.openxmlformats.org/officeDocument/2006/relationships/image" Target="../media/image41.png"/><Relationship Id="rId8" Type="http://schemas.openxmlformats.org/officeDocument/2006/relationships/image" Target="../media/image5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Relationship Id="rId4" Type="http://schemas.openxmlformats.org/officeDocument/2006/relationships/image" Target="../media/image59.png"/><Relationship Id="rId5" Type="http://schemas.openxmlformats.org/officeDocument/2006/relationships/image" Target="../media/image25.png"/><Relationship Id="rId6" Type="http://schemas.openxmlformats.org/officeDocument/2006/relationships/image" Target="../media/image6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png"/><Relationship Id="rId4" Type="http://schemas.openxmlformats.org/officeDocument/2006/relationships/image" Target="../media/image39.png"/><Relationship Id="rId5" Type="http://schemas.openxmlformats.org/officeDocument/2006/relationships/image" Target="../media/image15.png"/><Relationship Id="rId6" Type="http://schemas.openxmlformats.org/officeDocument/2006/relationships/image" Target="../media/image5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58.png"/><Relationship Id="rId5" Type="http://schemas.openxmlformats.org/officeDocument/2006/relationships/image" Target="../media/image51.png"/><Relationship Id="rId6" Type="http://schemas.openxmlformats.org/officeDocument/2006/relationships/image" Target="../media/image59.png"/><Relationship Id="rId7" Type="http://schemas.openxmlformats.org/officeDocument/2006/relationships/image" Target="../media/image3.png"/><Relationship Id="rId8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Relationship Id="rId4" Type="http://schemas.openxmlformats.org/officeDocument/2006/relationships/image" Target="../media/image30.png"/><Relationship Id="rId5" Type="http://schemas.openxmlformats.org/officeDocument/2006/relationships/image" Target="../media/image50.png"/><Relationship Id="rId6" Type="http://schemas.openxmlformats.org/officeDocument/2006/relationships/image" Target="../media/image3.png"/><Relationship Id="rId7" Type="http://schemas.openxmlformats.org/officeDocument/2006/relationships/image" Target="../media/image25.png"/><Relationship Id="rId8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Relationship Id="rId4" Type="http://schemas.openxmlformats.org/officeDocument/2006/relationships/image" Target="../media/image39.png"/><Relationship Id="rId5" Type="http://schemas.openxmlformats.org/officeDocument/2006/relationships/image" Target="../media/image25.png"/><Relationship Id="rId6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png"/><Relationship Id="rId4" Type="http://schemas.openxmlformats.org/officeDocument/2006/relationships/image" Target="../media/image3.png"/><Relationship Id="rId5" Type="http://schemas.openxmlformats.org/officeDocument/2006/relationships/image" Target="../media/image41.png"/><Relationship Id="rId6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png"/><Relationship Id="rId4" Type="http://schemas.openxmlformats.org/officeDocument/2006/relationships/image" Target="../media/image41.png"/><Relationship Id="rId5" Type="http://schemas.openxmlformats.org/officeDocument/2006/relationships/image" Target="../media/image59.png"/><Relationship Id="rId6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Relationship Id="rId4" Type="http://schemas.openxmlformats.org/officeDocument/2006/relationships/image" Target="../media/image25.png"/><Relationship Id="rId5" Type="http://schemas.openxmlformats.org/officeDocument/2006/relationships/image" Target="../media/image15.png"/><Relationship Id="rId6" Type="http://schemas.openxmlformats.org/officeDocument/2006/relationships/image" Target="../media/image6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png"/><Relationship Id="rId4" Type="http://schemas.openxmlformats.org/officeDocument/2006/relationships/image" Target="../media/image15.png"/><Relationship Id="rId5" Type="http://schemas.openxmlformats.org/officeDocument/2006/relationships/image" Target="../media/image63.png"/><Relationship Id="rId6" Type="http://schemas.openxmlformats.org/officeDocument/2006/relationships/image" Target="../media/image39.png"/><Relationship Id="rId7" Type="http://schemas.openxmlformats.org/officeDocument/2006/relationships/image" Target="../media/image25.png"/><Relationship Id="rId8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Relationship Id="rId4" Type="http://schemas.openxmlformats.org/officeDocument/2006/relationships/image" Target="../media/image15.png"/><Relationship Id="rId5" Type="http://schemas.openxmlformats.org/officeDocument/2006/relationships/image" Target="../media/image57.png"/><Relationship Id="rId6" Type="http://schemas.openxmlformats.org/officeDocument/2006/relationships/image" Target="../media/image39.png"/><Relationship Id="rId7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11" Type="http://schemas.openxmlformats.org/officeDocument/2006/relationships/image" Target="../media/image3.png"/><Relationship Id="rId10" Type="http://schemas.openxmlformats.org/officeDocument/2006/relationships/image" Target="../media/image12.png"/><Relationship Id="rId12" Type="http://schemas.openxmlformats.org/officeDocument/2006/relationships/image" Target="../media/image15.png"/><Relationship Id="rId9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1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13.png"/><Relationship Id="rId5" Type="http://schemas.openxmlformats.org/officeDocument/2006/relationships/image" Target="../media/image41.png"/><Relationship Id="rId6" Type="http://schemas.openxmlformats.org/officeDocument/2006/relationships/image" Target="../media/image18.png"/><Relationship Id="rId7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38.png"/><Relationship Id="rId5" Type="http://schemas.openxmlformats.org/officeDocument/2006/relationships/image" Target="../media/image41.png"/><Relationship Id="rId6" Type="http://schemas.openxmlformats.org/officeDocument/2006/relationships/image" Target="../media/image3.png"/><Relationship Id="rId7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8.png"/><Relationship Id="rId5" Type="http://schemas.openxmlformats.org/officeDocument/2006/relationships/image" Target="../media/image41.png"/><Relationship Id="rId6" Type="http://schemas.openxmlformats.org/officeDocument/2006/relationships/image" Target="../media/image3.png"/><Relationship Id="rId7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6" Type="http://schemas.openxmlformats.org/officeDocument/2006/relationships/image" Target="../media/image26.png"/><Relationship Id="rId7" Type="http://schemas.openxmlformats.org/officeDocument/2006/relationships/image" Target="../media/image15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"/>
          <p:cNvSpPr txBox="1"/>
          <p:nvPr>
            <p:ph type="title"/>
          </p:nvPr>
        </p:nvSpPr>
        <p:spPr>
          <a:xfrm>
            <a:off x="838200" y="365125"/>
            <a:ext cx="1008999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3600"/>
              <a:buFont typeface="Montserrat Black"/>
              <a:buNone/>
            </a:pPr>
            <a:r>
              <a:rPr b="0" i="0" lang="pt-BR" sz="3600" u="none" strike="noStrike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Guia para colorir a Palavra de Deus enquanto medita nela</a:t>
            </a:r>
            <a:endParaRPr sz="3600">
              <a:solidFill>
                <a:srgbClr val="A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94" name="Google Shape;194;p10"/>
          <p:cNvSpPr txBox="1"/>
          <p:nvPr>
            <p:ph idx="1" type="body"/>
          </p:nvPr>
        </p:nvSpPr>
        <p:spPr>
          <a:xfrm>
            <a:off x="838200" y="1690688"/>
            <a:ext cx="10515600" cy="320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31" lvl="0" marL="228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Pintar de </a:t>
            </a:r>
            <a:r>
              <a:rPr b="1" lang="pt-BR" sz="1700">
                <a:solidFill>
                  <a:srgbClr val="660033"/>
                </a:solidFill>
                <a:latin typeface="Montserrat"/>
                <a:ea typeface="Montserrat"/>
                <a:cs typeface="Montserrat"/>
                <a:sym typeface="Montserrat"/>
              </a:rPr>
              <a:t>violeta </a:t>
            </a: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 os textos de louvor e exaltação</a:t>
            </a:r>
            <a:endParaRPr/>
          </a:p>
          <a:p>
            <a:pPr indent="0" lvl="0" marL="0" rtl="0" algn="just">
              <a:lnSpc>
                <a:spcPct val="5882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     ao nome de Deus</a:t>
            </a:r>
            <a:endParaRPr/>
          </a:p>
          <a:p>
            <a:pPr indent="-228631" lvl="0" marL="2286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Pintar de </a:t>
            </a:r>
            <a:r>
              <a:rPr b="1" lang="pt-BR" sz="17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vermelho</a:t>
            </a: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 os textos de gratidão</a:t>
            </a:r>
            <a:endParaRPr/>
          </a:p>
          <a:p>
            <a:pPr indent="-228631" lvl="0" marL="2286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Pintar de </a:t>
            </a:r>
            <a:r>
              <a:rPr b="1" lang="pt-BR" sz="1700">
                <a:solidFill>
                  <a:srgbClr val="2F5496"/>
                </a:solidFill>
                <a:latin typeface="Montserrat"/>
                <a:ea typeface="Montserrat"/>
                <a:cs typeface="Montserrat"/>
                <a:sym typeface="Montserrat"/>
              </a:rPr>
              <a:t>azul </a:t>
            </a: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os textos de confissão e arrependimento</a:t>
            </a:r>
            <a:endParaRPr/>
          </a:p>
          <a:p>
            <a:pPr indent="-228631" lvl="0" marL="2286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Pintar de </a:t>
            </a:r>
            <a:r>
              <a:rPr b="1" lang="pt-BR" sz="170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amarelo</a:t>
            </a: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 os textos de entrega</a:t>
            </a:r>
            <a:endParaRPr/>
          </a:p>
          <a:p>
            <a:pPr indent="-228631" lvl="0" marL="2286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Pintar de </a:t>
            </a:r>
            <a:r>
              <a:rPr b="1" lang="pt-BR" sz="17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verde</a:t>
            </a: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 os textos para espera</a:t>
            </a:r>
            <a:endParaRPr/>
          </a:p>
          <a:p>
            <a:pPr indent="-228631" lvl="0" marL="2286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Pintar de </a:t>
            </a:r>
            <a:r>
              <a:rPr b="1" lang="pt-BR" sz="1700">
                <a:solidFill>
                  <a:srgbClr val="FF33CC"/>
                </a:solidFill>
                <a:latin typeface="Montserrat"/>
                <a:ea typeface="Montserrat"/>
                <a:cs typeface="Montserrat"/>
                <a:sym typeface="Montserrat"/>
              </a:rPr>
              <a:t>rosa</a:t>
            </a: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 os textos de regozijo e alegria</a:t>
            </a:r>
            <a:endParaRPr/>
          </a:p>
          <a:p>
            <a:pPr indent="0" lvl="0" marL="0" rtl="0" algn="just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900"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95" name="Google Shape;195;p10"/>
          <p:cNvSpPr/>
          <p:nvPr/>
        </p:nvSpPr>
        <p:spPr>
          <a:xfrm>
            <a:off x="7262207" y="3758794"/>
            <a:ext cx="3599986" cy="2644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Podemos permanecer ativos em oração por meio dos encontros diários com Deus. Agregue </a:t>
            </a:r>
            <a:r>
              <a:rPr i="1" lang="pt-BR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desafios mensais de oração</a:t>
            </a:r>
            <a:r>
              <a:rPr i="1"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(que podem ser ações relacionadas ao tema estudado na Palavra de Deus, na Lição da Escola Sabatina ou a alguma atividade desenvolvida na igreja), a fim de fortalecermos o princípio de que orar deve ser uma prática constante na vida cristã.</a:t>
            </a:r>
            <a:endParaRPr/>
          </a:p>
        </p:txBody>
      </p:sp>
      <p:pic>
        <p:nvPicPr>
          <p:cNvPr descr="Texto&#10;&#10;Descrição gerada automaticamente com confiança baixa" id="196" name="Google Shape;196;p10"/>
          <p:cNvPicPr preferRelativeResize="0"/>
          <p:nvPr/>
        </p:nvPicPr>
        <p:blipFill rotWithShape="1">
          <a:blip r:embed="rId3">
            <a:alphaModFix/>
          </a:blip>
          <a:srcRect b="80920" l="0" r="0" t="0"/>
          <a:stretch/>
        </p:blipFill>
        <p:spPr>
          <a:xfrm>
            <a:off x="6898308" y="3429000"/>
            <a:ext cx="4320912" cy="38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ção gerada automaticamente" id="197" name="Google Shape;19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3276" y="3772108"/>
            <a:ext cx="293657" cy="198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198" name="Google Shape;19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81659" y="860680"/>
            <a:ext cx="2354210" cy="25810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199" name="Google Shape;19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04468" y="-1314000"/>
            <a:ext cx="3290400" cy="329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Diagrama&#10;&#10;Descrição gerada automaticamente" id="200" name="Google Shape;200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950634" y="4870168"/>
            <a:ext cx="3039806" cy="3039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Ícone&#10;&#10;Descrição gerada automaticamente" id="201" name="Google Shape;201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06739" y="397203"/>
            <a:ext cx="1115992" cy="15359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ção gerada automaticamente" id="202" name="Google Shape;20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10781367" y="6215849"/>
            <a:ext cx="293657" cy="198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"/>
          <p:cNvSpPr txBox="1"/>
          <p:nvPr>
            <p:ph type="title"/>
          </p:nvPr>
        </p:nvSpPr>
        <p:spPr>
          <a:xfrm>
            <a:off x="838200" y="365126"/>
            <a:ext cx="10344665" cy="13075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3200"/>
              <a:buFont typeface="Montserrat Black"/>
              <a:buNone/>
            </a:pPr>
            <a:r>
              <a:rPr b="1" i="0" lang="pt-BR" sz="3200" u="none" strike="noStrike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2. Um líder em comunhão com Deus precisa ser um homem ou uma mulher que viva um estilo</a:t>
            </a:r>
            <a:r>
              <a:rPr b="0" i="0" lang="pt-BR" sz="3200" u="none" strike="noStrike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 </a:t>
            </a:r>
            <a:r>
              <a:rPr b="1" i="0" lang="pt-BR" sz="3200" u="none" strike="noStrike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 vida cristã adventista</a:t>
            </a:r>
            <a:endParaRPr sz="3200">
              <a:solidFill>
                <a:srgbClr val="A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08" name="Google Shape;208;p11"/>
          <p:cNvSpPr txBox="1"/>
          <p:nvPr>
            <p:ph idx="1" type="body"/>
          </p:nvPr>
        </p:nvSpPr>
        <p:spPr>
          <a:xfrm>
            <a:off x="528507" y="2079371"/>
            <a:ext cx="4875141" cy="1846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Ao reconhecer a importância do sacrifício de Jesus na cruz, sou convidado a aceitar esse sacrifício de amor, entregando a Ele totalmente a vida e nascendo de novo. 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(Jo 3:3-15)</a:t>
            </a:r>
            <a:endParaRPr b="0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11"/>
          <p:cNvSpPr txBox="1"/>
          <p:nvPr/>
        </p:nvSpPr>
        <p:spPr>
          <a:xfrm>
            <a:off x="6478660" y="1986726"/>
            <a:ext cx="4534413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Consequentemente, uma vida renovada leva o cristão e a fé cristã a um alto padrão de comportamento por meio de um estilo de vida que glorifique a Deus e que evidencie publicamente a fé e o compromisso que tem com Jesus Cristo.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11"/>
          <p:cNvSpPr txBox="1"/>
          <p:nvPr/>
        </p:nvSpPr>
        <p:spPr>
          <a:xfrm>
            <a:off x="2332835" y="4465445"/>
            <a:ext cx="8093927" cy="2020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Há dois princípios bíblicos que fundamentam a importância do estilo de vida cristã adventista:</a:t>
            </a:r>
            <a:endParaRPr b="0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AutoNum type="arabicPeriod"/>
            </a:pPr>
            <a:r>
              <a:rPr b="0" i="0" lang="pt-BR" sz="16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restauração da imagem de Deus no ser humano (Gn 1:2627/Gn 3/Rm 8:29/I Co 15:49/II Co 3:18/Ef 4:22-24/Cl 3:8-10)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AutoNum type="arabicPeriod"/>
            </a:pPr>
            <a:r>
              <a:rPr b="0" i="0" lang="pt-BR" sz="16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missão profética específica da Igreja Adventista do Sétimo Dia no final dos tempos (Is 40:1-5/Is 58:12/Ml 4:4-6/Ap 14:6-12/Mt 3:4/Mc 1:6/Lc 1:15)</a:t>
            </a:r>
            <a:endParaRPr/>
          </a:p>
        </p:txBody>
      </p:sp>
      <p:pic>
        <p:nvPicPr>
          <p:cNvPr descr="Imagem em preto e branco&#10;&#10;Descrição gerada automaticamente com confiança média" id="211" name="Google Shape;21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3206" y="1806778"/>
            <a:ext cx="2325588" cy="23255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212" name="Google Shape;21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771364">
            <a:off x="1954009" y="4294053"/>
            <a:ext cx="239881" cy="4873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Seta&#10;&#10;Descrição gerada automaticamente" id="213" name="Google Shape;21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993519">
            <a:off x="9859692" y="5575766"/>
            <a:ext cx="32893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214" name="Google Shape;214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68603" y="-1447624"/>
            <a:ext cx="6240616" cy="62406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Ícone, Seta&#10;&#10;Descrição gerada automaticamente" id="215" name="Google Shape;215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455957">
            <a:off x="-1742119" y="918878"/>
            <a:ext cx="2396404" cy="23964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Logotipo&#10;&#10;Descrição gerada automaticamente" id="216" name="Google Shape;216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851404">
            <a:off x="-28016" y="5694316"/>
            <a:ext cx="1592040" cy="1237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Ícone&#10;&#10;Descrição gerada automaticamente com confiança média" id="221" name="Google Shape;22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4408" y="1538587"/>
            <a:ext cx="4403183" cy="70319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2"/>
          <p:cNvSpPr txBox="1"/>
          <p:nvPr>
            <p:ph idx="1" type="body"/>
          </p:nvPr>
        </p:nvSpPr>
        <p:spPr>
          <a:xfrm>
            <a:off x="428493" y="829964"/>
            <a:ext cx="11209638" cy="5497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b="0" i="0" lang="pt-BR" sz="16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É importante que o líder reafirme seu compromisso com um estilo de vida cristã e que represente seu chamado e sua missão diante do mundo. 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/>
          </a:p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é claramente orientado nas Escrituras pelo </a:t>
            </a:r>
            <a:r>
              <a:rPr b="0" i="1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princípio da modéstia e da beleza interior</a:t>
            </a: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que implicam bom gosto com decoro. </a:t>
            </a:r>
            <a:endParaRPr/>
          </a:p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Os Adventistas do Sétimo Dia creem que os princípios acerca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do vestuário que aparecem em I Timóteo 2:9, 10 e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 Pedro 3:3, 4, em relação às mulheres cristãs, e os mesmos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 aplicam aos homens também. </a:t>
            </a:r>
            <a:r>
              <a:rPr lang="pt-BR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/>
              <a:t> </a:t>
            </a:r>
            <a:endParaRPr sz="2400"/>
          </a:p>
        </p:txBody>
      </p:sp>
      <p:sp>
        <p:nvSpPr>
          <p:cNvPr id="223" name="Google Shape;223;p12"/>
          <p:cNvSpPr/>
          <p:nvPr/>
        </p:nvSpPr>
        <p:spPr>
          <a:xfrm>
            <a:off x="3344313" y="1659353"/>
            <a:ext cx="534248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 vestuário cristão... </a:t>
            </a:r>
            <a:endParaRPr/>
          </a:p>
        </p:txBody>
      </p:sp>
      <p:pic>
        <p:nvPicPr>
          <p:cNvPr descr="Forma, Ícone, Seta&#10;&#10;Descrição gerada automaticamente" id="224" name="Google Shape;22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64023" y="-975438"/>
            <a:ext cx="32893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Ícone&#10;&#10;Descrição gerada automaticamente" id="225" name="Google Shape;22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773099" y="383299"/>
            <a:ext cx="4403183" cy="4403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Diagrama&#10;&#10;Descrição gerada automaticamente" id="226" name="Google Shape;226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86153" y="5950492"/>
            <a:ext cx="1708749" cy="170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30326" y="3766140"/>
            <a:ext cx="5974337" cy="328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144877" y="3734419"/>
            <a:ext cx="2330725" cy="2591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/>
          <p:nvPr>
            <p:ph type="title"/>
          </p:nvPr>
        </p:nvSpPr>
        <p:spPr>
          <a:xfrm>
            <a:off x="838200" y="1830012"/>
            <a:ext cx="10515600" cy="16042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3600"/>
              <a:buFont typeface="Montserrat Black"/>
              <a:buNone/>
            </a:pPr>
            <a:r>
              <a:rPr b="0" i="0" lang="pt-BR" sz="3600" u="none" strike="noStrike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Qual seria um vestuário apropriado a um líder das novas gerações?</a:t>
            </a:r>
            <a:endParaRPr sz="3600">
              <a:solidFill>
                <a:srgbClr val="A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4" name="Google Shape;234;p13"/>
          <p:cNvSpPr txBox="1"/>
          <p:nvPr>
            <p:ph idx="1" type="body"/>
          </p:nvPr>
        </p:nvSpPr>
        <p:spPr>
          <a:xfrm>
            <a:off x="838201" y="3344300"/>
            <a:ext cx="8049322" cy="2699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Traje decente, modesto e asseado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Traje sem transparência, decote indecente, justo ao corpo, mal abotoado, amassado, etc.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Logotipo&#10;&#10;Descrição gerada automaticamente" id="235" name="Google Shape;23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0050" y="654447"/>
            <a:ext cx="473308" cy="31980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3"/>
          <p:cNvSpPr/>
          <p:nvPr/>
        </p:nvSpPr>
        <p:spPr>
          <a:xfrm>
            <a:off x="3627863" y="814349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pt-BR" sz="16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Vestir-se adequadamente, com bom gosto, asseio e sem exagero, é uma forma de nos apresentarmos bem diante de Deus e das pessoas.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Interface gráfica do usuário, Aplicativo&#10;&#10;Descrição gerada automaticamente" id="237" name="Google Shape;23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92872" y="2894091"/>
            <a:ext cx="3629588" cy="39556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Seta&#10;&#10;Descrição gerada automaticamente" id="238" name="Google Shape;23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8540688">
            <a:off x="-1296477" y="4747174"/>
            <a:ext cx="2592955" cy="25929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239" name="Google Shape;239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392587" y="-1889015"/>
            <a:ext cx="4725484" cy="47254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Logotipo&#10;&#10;Descrição gerada automaticamente" id="240" name="Google Shape;240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898756">
            <a:off x="10553538" y="344399"/>
            <a:ext cx="1300833" cy="10111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ção gerada automaticamente" id="241" name="Google Shape;24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106694" y="1416195"/>
            <a:ext cx="473308" cy="31980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838201" y="3884427"/>
            <a:ext cx="10515600" cy="16042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3600"/>
              <a:buFont typeface="Montserrat Black"/>
              <a:buNone/>
            </a:pPr>
            <a:r>
              <a:rPr lang="pt-BR" sz="36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Dicas:</a:t>
            </a:r>
            <a:endParaRPr sz="3600">
              <a:solidFill>
                <a:srgbClr val="A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43" name="Google Shape;243;p13"/>
          <p:cNvSpPr txBox="1"/>
          <p:nvPr/>
        </p:nvSpPr>
        <p:spPr>
          <a:xfrm>
            <a:off x="847179" y="5097009"/>
            <a:ext cx="8049322" cy="2699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Conhecer o próprio corpo e estar atento às proporções, escolhendo roupas que vistam bem e sejam confortáveis para realizar as atividades da Escola Sabatina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É importante, se possível, não usarmos</a:t>
            </a:r>
            <a:r>
              <a:rPr lang="pt-BR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 contexto da igreja, o vestuário que utilizamos em atividades do dia a dia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 txBox="1"/>
          <p:nvPr>
            <p:ph type="title"/>
          </p:nvPr>
        </p:nvSpPr>
        <p:spPr>
          <a:xfrm>
            <a:off x="869106" y="9513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4400"/>
              <a:buFont typeface="Montserrat Black"/>
              <a:buNone/>
            </a:pPr>
            <a:r>
              <a:rPr b="0" i="0" lang="pt-BR" u="none" strike="noStrike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Aparência pessoal e enfeites</a:t>
            </a:r>
            <a:br>
              <a:rPr lang="pt-BR" sz="31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endParaRPr sz="3100">
              <a:solidFill>
                <a:srgbClr val="A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descr="Selo Tick1 com preenchimento sólido" id="249" name="Google Shape;249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3126" y="2009600"/>
            <a:ext cx="821449" cy="821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lo cruz com preenchimento sólido" id="250" name="Google Shape;25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5447" y="1975564"/>
            <a:ext cx="821450" cy="82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4"/>
          <p:cNvSpPr txBox="1"/>
          <p:nvPr/>
        </p:nvSpPr>
        <p:spPr>
          <a:xfrm>
            <a:off x="869106" y="2846289"/>
            <a:ext cx="4767647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 vestir com modéstia, decência e bom senso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Cultivar espírito manso e quieto que é precioso diante de Deus”. (I Pe 3:4) </a:t>
            </a:r>
            <a:endParaRPr b="0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4"/>
          <p:cNvSpPr txBox="1"/>
          <p:nvPr/>
        </p:nvSpPr>
        <p:spPr>
          <a:xfrm>
            <a:off x="5846830" y="2889523"/>
            <a:ext cx="4478683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Evitar a sensualidade provocativa tão comum na moda atual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Não ostentar “ouro, pérolas, pedras preciosas, ou vestuário dispendioso”. (I Tm 2:9) </a:t>
            </a:r>
            <a:endParaRPr b="0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m digital fictícia de personagem de desenho animado&#10;&#10;Descrição gerada automaticamente" id="253" name="Google Shape;253;p14"/>
          <p:cNvPicPr preferRelativeResize="0"/>
          <p:nvPr/>
        </p:nvPicPr>
        <p:blipFill rotWithShape="1">
          <a:blip r:embed="rId5">
            <a:alphaModFix/>
          </a:blip>
          <a:srcRect b="0" l="0" r="25171" t="35304"/>
          <a:stretch/>
        </p:blipFill>
        <p:spPr>
          <a:xfrm>
            <a:off x="-241339" y="4052703"/>
            <a:ext cx="2736889" cy="28623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Diagrama&#10;&#10;Descrição gerada automaticamente" id="254" name="Google Shape;25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616014">
            <a:off x="10056546" y="101028"/>
            <a:ext cx="2184291" cy="21842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Ícone, Seta&#10;&#10;Descrição gerada automaticamente" id="255" name="Google Shape;255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9136186">
            <a:off x="-1645200" y="-1960826"/>
            <a:ext cx="3290400" cy="329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Ícone&#10;&#10;Descrição gerada automaticamente" id="256" name="Google Shape;256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372468">
            <a:off x="10932588" y="5134096"/>
            <a:ext cx="1208590" cy="16634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Seta&#10;&#10;Descrição gerada automaticamente" id="257" name="Google Shape;257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4303946">
            <a:off x="3616967" y="5437665"/>
            <a:ext cx="2767743" cy="2767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 txBox="1"/>
          <p:nvPr>
            <p:ph idx="1" type="body"/>
          </p:nvPr>
        </p:nvSpPr>
        <p:spPr>
          <a:xfrm>
            <a:off x="713342" y="915734"/>
            <a:ext cx="88265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228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b="0" i="0" lang="pt-BR" sz="26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busca de autoestima e valorização social por meio do uso de joias ou ornamentação externa está em conflito com a profunda experiência cristã que Deus deseja para Seus filhos e filhas</a:t>
            </a:r>
            <a:r>
              <a:rPr lang="pt-BR" sz="2300"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endParaRPr/>
          </a:p>
          <a:p>
            <a:pPr indent="-457200" lvl="0" marL="685800" rtl="0" algn="just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AC0000"/>
              </a:buClr>
              <a:buSzPct val="100000"/>
              <a:buFont typeface="Noto Sans Symbols"/>
              <a:buChar char="⮚"/>
            </a:pPr>
            <a:r>
              <a:rPr lang="pt-BR" sz="26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Pelo contrário, somos valiosos porque fomos:</a:t>
            </a:r>
            <a:endParaRPr/>
          </a:p>
          <a:p>
            <a:pPr indent="-228600" lvl="0" marL="228600" rtl="0" algn="just">
              <a:lnSpc>
                <a:spcPct val="17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AutoNum type="arabicPeriod"/>
            </a:pPr>
            <a:r>
              <a:rPr b="0" i="0" lang="pt-BR" sz="3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Criados à imagem de Deus (Gn 1:26,27)</a:t>
            </a:r>
            <a:endParaRPr/>
          </a:p>
          <a:p>
            <a:pPr indent="-228600" lvl="0" marL="228600" rtl="0" algn="just">
              <a:lnSpc>
                <a:spcPct val="1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AutoNum type="arabicPeriod"/>
            </a:pPr>
            <a:r>
              <a:rPr b="0" i="0" lang="pt-BR" sz="3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Dotados de dons e talentos únicos (Mt 25:14-29)</a:t>
            </a:r>
            <a:endParaRPr/>
          </a:p>
          <a:p>
            <a:pPr indent="-228600" lvl="0" marL="228600" rtl="0" algn="l">
              <a:lnSpc>
                <a:spcPct val="17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AutoNum type="arabicPeriod"/>
            </a:pPr>
            <a:r>
              <a:rPr b="0" i="0" lang="pt-BR" sz="3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Resgatados do pecado pelo mais alto preço do Universo: o precioso sangue de Cristo (I Co 6:20) </a:t>
            </a:r>
            <a:endParaRPr/>
          </a:p>
          <a:p>
            <a:pPr indent="-1174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Logotipo&#10;&#10;Descrição gerada automaticamente" id="263" name="Google Shape;26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5021" y="584652"/>
            <a:ext cx="360698" cy="2437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264" name="Google Shape;26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5291">
            <a:off x="107453" y="5650068"/>
            <a:ext cx="1546942" cy="12025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&#10;&#10;Descrição gerada automaticamente" id="265" name="Google Shape;26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878972">
            <a:off x="10647409" y="49056"/>
            <a:ext cx="1205736" cy="16418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266" name="Google Shape;266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71178" y="1120854"/>
            <a:ext cx="32893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Seta&#10;&#10;Descrição gerada automaticamente" id="267" name="Google Shape;267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8604480">
            <a:off x="-1215138" y="-1789343"/>
            <a:ext cx="32893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268" name="Google Shape;268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44316" y="3799342"/>
            <a:ext cx="7042311" cy="70423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ção gerada automaticamente" id="269" name="Google Shape;26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5189086" y="1640943"/>
            <a:ext cx="360698" cy="24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42334" y="3150204"/>
            <a:ext cx="8683010" cy="488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Descrição gerada automaticamente com confiança baixa" id="275" name="Google Shape;27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409807"/>
            <a:ext cx="4457700" cy="20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6"/>
          <p:cNvSpPr txBox="1"/>
          <p:nvPr>
            <p:ph type="title"/>
          </p:nvPr>
        </p:nvSpPr>
        <p:spPr>
          <a:xfrm>
            <a:off x="2330370" y="534652"/>
            <a:ext cx="3248628" cy="20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4800"/>
              <a:buFont typeface="Montserrat Black"/>
              <a:buNone/>
            </a:pPr>
            <a:r>
              <a:rPr b="0" i="0" lang="pt-BR" sz="4800" u="none" strike="noStrike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Gestos e postura</a:t>
            </a:r>
            <a:br>
              <a:rPr lang="pt-BR" sz="28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endParaRPr sz="2800">
              <a:solidFill>
                <a:srgbClr val="A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77" name="Google Shape;277;p16"/>
          <p:cNvSpPr txBox="1"/>
          <p:nvPr>
            <p:ph idx="1" type="body"/>
          </p:nvPr>
        </p:nvSpPr>
        <p:spPr>
          <a:xfrm>
            <a:off x="838200" y="2742296"/>
            <a:ext cx="577629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 ensino não acontece somente por meio das palavras, mas também da gesticulação, da postura do corpo e da voz, da aparência pessoal e do vestuário que cobre o nosso corpo. Por isso, é necessário que o líder se preocupe com essas coisas, para que elas contribuam para alcançar o seu objetivo e não sirvam de embaraço no cumprimento da preciosa missão que têm.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Ícone&#10;&#10;Descrição gerada automaticamente" id="278" name="Google Shape;27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902633">
            <a:off x="10189286" y="-89969"/>
            <a:ext cx="2073498" cy="16118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Ícone&#10;&#10;Descrição gerada automaticamente" id="279" name="Google Shape;27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8998" y="-724462"/>
            <a:ext cx="435133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14492" y="1347454"/>
            <a:ext cx="5577508" cy="5537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 txBox="1"/>
          <p:nvPr>
            <p:ph type="title"/>
          </p:nvPr>
        </p:nvSpPr>
        <p:spPr>
          <a:xfrm>
            <a:off x="730702" y="6470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3600"/>
              <a:buFont typeface="Montserrat Black"/>
              <a:buNone/>
            </a:pPr>
            <a:r>
              <a:rPr b="1" i="0" lang="pt-BR" sz="3600" u="none" strike="noStrike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3. Um líder em comunhão com Deus precisa ser comprometido e pontual</a:t>
            </a:r>
            <a:endParaRPr sz="3600">
              <a:solidFill>
                <a:srgbClr val="A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86" name="Google Shape;286;p17"/>
          <p:cNvSpPr txBox="1"/>
          <p:nvPr/>
        </p:nvSpPr>
        <p:spPr>
          <a:xfrm>
            <a:off x="597352" y="2041299"/>
            <a:ext cx="10242097" cy="3846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958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Uma das maneiras de levar o compromisso à prática é ser cuidadoso com a administração do tempo. Quem aprende a administrar o tempo: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Coloca Deus em primeiro lugar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Desenvolve o domínio próprio e a disciplina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Tem maior controle da sua vida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Tem menos estresse, porque há menos imprevistos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Dispõe de tempo para aprender coisas novas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Cuida de sua saúde emocional</a:t>
            </a:r>
            <a:endParaRPr/>
          </a:p>
        </p:txBody>
      </p:sp>
      <p:pic>
        <p:nvPicPr>
          <p:cNvPr descr="Desenho de personagem de desenho animado&#10;&#10;Descrição gerada automaticamente com confiança média" id="287" name="Google Shape;28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3109" y="4294208"/>
            <a:ext cx="4938236" cy="30644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Ícone, Seta&#10;&#10;Descrição gerada automaticamente" id="288" name="Google Shape;28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321160">
            <a:off x="-1356926" y="-1119036"/>
            <a:ext cx="2428521" cy="24285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Diagrama&#10;&#10;Descrição gerada automaticamente" id="289" name="Google Shape;28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96075" y="5268261"/>
            <a:ext cx="2508975" cy="2508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290" name="Google Shape;290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902633">
            <a:off x="10811586" y="65870"/>
            <a:ext cx="2073498" cy="1611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8"/>
          <p:cNvSpPr txBox="1"/>
          <p:nvPr>
            <p:ph type="title"/>
          </p:nvPr>
        </p:nvSpPr>
        <p:spPr>
          <a:xfrm>
            <a:off x="838200" y="7470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2800"/>
              <a:buFont typeface="Montserrat Black"/>
              <a:buNone/>
            </a:pPr>
            <a:r>
              <a:rPr lang="pt-BR" sz="28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	  </a:t>
            </a:r>
            <a:r>
              <a:rPr b="0" i="0" lang="pt-BR" sz="3600" u="none" strike="noStrike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Como ter melhor gestão do tempo para ser pontual?</a:t>
            </a:r>
            <a:endParaRPr sz="3600">
              <a:solidFill>
                <a:srgbClr val="A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96" name="Google Shape;296;p18"/>
          <p:cNvSpPr txBox="1"/>
          <p:nvPr>
            <p:ph idx="1" type="body"/>
          </p:nvPr>
        </p:nvSpPr>
        <p:spPr>
          <a:xfrm>
            <a:off x="838200" y="2207589"/>
            <a:ext cx="1061399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Programe todas as atividades de sua rotina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Analise quanto tempo gasta para fazer cada uma delas: realizar o culto pessoal, preparar o desjejum, se arrumar, arrumar as crianças, ir até a igreja, etc.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Pense na possibilidade de acordar mais cedo, ou realizar menor quantidade de tarefas, se o tempo não for suficiente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Outra sugestão é  deixar mais coisas preparadas na sexta-feira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b="1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OBS: O professor precisa estar na sala antes que os alunos! </a:t>
            </a:r>
            <a:endParaRPr b="1" i="0" sz="2000" u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Logotipo&#10;&#10;Descrição gerada automaticamente" id="297" name="Google Shape;29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7" y="631995"/>
            <a:ext cx="446638" cy="3017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298" name="Google Shape;29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38369" y="262611"/>
            <a:ext cx="616058" cy="12516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la preta com letras brancas&#10;&#10;Descrição gerada automaticamente" id="299" name="Google Shape;299;p18"/>
          <p:cNvPicPr preferRelativeResize="0"/>
          <p:nvPr/>
        </p:nvPicPr>
        <p:blipFill rotWithShape="1">
          <a:blip r:embed="rId5">
            <a:alphaModFix/>
          </a:blip>
          <a:srcRect b="0" l="0" r="45313" t="0"/>
          <a:stretch/>
        </p:blipFill>
        <p:spPr>
          <a:xfrm flipH="1">
            <a:off x="8618791" y="-1717654"/>
            <a:ext cx="3210046" cy="85756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300" name="Google Shape;300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796942">
            <a:off x="-416224" y="5583807"/>
            <a:ext cx="2508848" cy="1950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301" name="Google Shape;301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60442" y="4179938"/>
            <a:ext cx="5655197" cy="565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Seta&#10;&#10;Descrição gerada automaticamente" id="302" name="Google Shape;302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7693629">
            <a:off x="-701128" y="-1013812"/>
            <a:ext cx="2027936" cy="20279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ção gerada automaticamente" id="303" name="Google Shape;30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5490089" y="1606734"/>
            <a:ext cx="446638" cy="301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3600"/>
              <a:buFont typeface="Montserrat Black"/>
              <a:buNone/>
            </a:pPr>
            <a:r>
              <a:rPr b="1" i="0" lang="pt-BR" sz="3600" u="none" strike="noStrike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4. Um líder em comunhão com Deus precisa ser organizado e preparado</a:t>
            </a:r>
            <a:endParaRPr sz="3600">
              <a:solidFill>
                <a:srgbClr val="A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09" name="Google Shape;309;p19"/>
          <p:cNvSpPr txBox="1"/>
          <p:nvPr/>
        </p:nvSpPr>
        <p:spPr>
          <a:xfrm>
            <a:off x="4630041" y="2062123"/>
            <a:ext cx="384802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falta de organização dá lugar à improvisação</a:t>
            </a:r>
            <a:endParaRPr b="0"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p19"/>
          <p:cNvSpPr txBox="1"/>
          <p:nvPr/>
        </p:nvSpPr>
        <p:spPr>
          <a:xfrm>
            <a:off x="4630041" y="3485711"/>
            <a:ext cx="384802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improvisação nos faz perder tempo valioso da classe. 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1" name="Google Shape;311;p19"/>
          <p:cNvSpPr txBox="1"/>
          <p:nvPr/>
        </p:nvSpPr>
        <p:spPr>
          <a:xfrm>
            <a:off x="4345086" y="4870751"/>
            <a:ext cx="4417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Uma classe bagunçada promove a </a:t>
            </a:r>
            <a:r>
              <a:rPr lang="pt-BR" sz="1800">
                <a:latin typeface="Montserrat Medium"/>
                <a:ea typeface="Montserrat Medium"/>
                <a:cs typeface="Montserrat Medium"/>
                <a:sym typeface="Montserrat Medium"/>
              </a:rPr>
              <a:t>irreverência</a:t>
            </a:r>
            <a:r>
              <a:rPr b="0" i="0" lang="pt-BR" sz="18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 a indisciplina.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Ícone&#10;&#10;Descrição gerada automaticamente" id="312" name="Google Shape;31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428639"/>
            <a:ext cx="2650676" cy="266548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9"/>
          <p:cNvSpPr txBox="1"/>
          <p:nvPr/>
        </p:nvSpPr>
        <p:spPr>
          <a:xfrm>
            <a:off x="1019545" y="3497130"/>
            <a:ext cx="239383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ATENÇÃO</a:t>
            </a:r>
            <a:endParaRPr/>
          </a:p>
        </p:txBody>
      </p:sp>
      <p:pic>
        <p:nvPicPr>
          <p:cNvPr descr="Imagem em preto e branco&#10;&#10;Descrição gerada automaticamente com confiança média" id="314" name="Google Shape;31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5740525" y="2400513"/>
            <a:ext cx="1644650" cy="1644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m em preto e branco&#10;&#10;Descrição gerada automaticamente com confiança média" id="315" name="Google Shape;31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5731728" y="3796596"/>
            <a:ext cx="1644650" cy="1644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, Aplicativo, Ícone&#10;&#10;Descrição gerada automaticamente" id="316" name="Google Shape;316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17738" y="975819"/>
            <a:ext cx="2274262" cy="5428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317" name="Google Shape;317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658660" y="-1466318"/>
            <a:ext cx="3961560" cy="39615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Ícone&#10;&#10;Descrição gerada automaticamente" id="318" name="Google Shape;318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42825" y="4053769"/>
            <a:ext cx="6840392" cy="6840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Diagrama&#10;&#10;Descrição gerada automaticamente" id="319" name="Google Shape;319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344107">
            <a:off x="-698307" y="5062411"/>
            <a:ext cx="2437305" cy="2437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4000"/>
              <a:buFont typeface="Montserrat Black"/>
              <a:buNone/>
            </a:pPr>
            <a:r>
              <a:rPr lang="pt-BR" sz="40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Participo do Ministério da Criança, </a:t>
            </a:r>
            <a:br>
              <a:rPr lang="pt-BR" sz="40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pt-BR" sz="40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 agora?</a:t>
            </a:r>
            <a:endParaRPr/>
          </a:p>
        </p:txBody>
      </p:sp>
      <p:sp>
        <p:nvSpPr>
          <p:cNvPr id="95" name="Google Shape;95;p2"/>
          <p:cNvSpPr txBox="1"/>
          <p:nvPr>
            <p:ph idx="1" type="body"/>
          </p:nvPr>
        </p:nvSpPr>
        <p:spPr>
          <a:xfrm>
            <a:off x="838200" y="186983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3838"/>
              </a:buClr>
              <a:buSzPts val="4000"/>
              <a:buNone/>
            </a:pPr>
            <a:r>
              <a:rPr b="1" lang="pt-BR" sz="4000">
                <a:solidFill>
                  <a:srgbClr val="383838"/>
                </a:solidFill>
              </a:rPr>
              <a:t>Parabéns!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É uma grande responsabilidade e </a:t>
            </a:r>
            <a:r>
              <a:rPr lang="pt-BR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privilégio</a:t>
            </a: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ser um instrumento na causa de ganhar almas para Cristo.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Mas é necessário fortalecer primeiramente a sua </a:t>
            </a:r>
            <a:r>
              <a:rPr b="1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devoção pessoal </a:t>
            </a: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para ser um </a:t>
            </a:r>
            <a:r>
              <a:rPr b="1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modelo cristão </a:t>
            </a: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que </a:t>
            </a:r>
            <a:r>
              <a:rPr b="1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represente a Cristo </a:t>
            </a: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 dessa forma conduzir os pequeninos às boas-novas da salvação</a:t>
            </a:r>
            <a:r>
              <a:rPr b="0" i="0" lang="pt-BR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pic>
        <p:nvPicPr>
          <p:cNvPr descr="Desenho de uma pessoa&#10;&#10;Descrição gerada automaticamente com confiança média"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974310">
            <a:off x="10564461" y="1005512"/>
            <a:ext cx="1426664" cy="1640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97" name="Google Shape;9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2608" y="512236"/>
            <a:ext cx="32893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Logotipo&#10;&#10;Descrição gerada automaticamente" id="98" name="Google Shape;9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328938">
            <a:off x="10546359" y="5711716"/>
            <a:ext cx="1667065" cy="12958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Diagrama&#10;&#10;Descrição gerada automaticamente" id="99" name="Google Shape;99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608956">
            <a:off x="-1094018" y="4962456"/>
            <a:ext cx="2476770" cy="2476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3200"/>
              <a:buFont typeface="Montserrat Black"/>
              <a:buNone/>
            </a:pPr>
            <a:r>
              <a:rPr b="0" i="0" lang="pt-BR" sz="3200" u="none" strike="noStrike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Como facilitar a organização da classe?</a:t>
            </a:r>
            <a:endParaRPr sz="3200">
              <a:solidFill>
                <a:srgbClr val="A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25" name="Google Shape;325;p20"/>
          <p:cNvSpPr txBox="1"/>
          <p:nvPr>
            <p:ph idx="1" type="body"/>
          </p:nvPr>
        </p:nvSpPr>
        <p:spPr>
          <a:xfrm>
            <a:off x="838200" y="1690688"/>
            <a:ext cx="915075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Comece no sábado anterior: liste que materiais e objetos precisará para os diferentes momentos da Escola Sabatina.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Peça ajuda e delegue atividades para que fique mais leve o preparo delas.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Organize atividades lúdicas, interessantes e criativas. Os alunos aprendem mais quando interagem com a aprendizagem.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Estude antecipadamente o que precisa ser ensinado. Não leia a   </a:t>
            </a:r>
            <a:r>
              <a:rPr lang="pt-BR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história</a:t>
            </a: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fica menos atrativo para as crianças,  e eles perdem  rapidamente a atenção. </a:t>
            </a:r>
            <a:endParaRPr/>
          </a:p>
        </p:txBody>
      </p:sp>
      <p:pic>
        <p:nvPicPr>
          <p:cNvPr descr="Desenho de personagem de desenho animado&#10;&#10;Descrição gerada automaticamente com confiança média" id="326" name="Google Shape;32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48172" y="2912007"/>
            <a:ext cx="2974387" cy="41363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Ícone, Seta&#10;&#10;Descrição gerada automaticamente" id="327" name="Google Shape;32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92242" y="-231495"/>
            <a:ext cx="2756723" cy="27567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Ícone&#10;&#10;Descrição gerada automaticamente" id="328" name="Google Shape;32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44303" y="-916560"/>
            <a:ext cx="32893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Logotipo&#10;&#10;Descrição gerada automaticamente" id="329" name="Google Shape;329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449107">
            <a:off x="90710" y="5406749"/>
            <a:ext cx="1956203" cy="1520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4000"/>
              <a:buFont typeface="Montserrat Black"/>
              <a:buNone/>
            </a:pPr>
            <a:r>
              <a:rPr b="1" i="0" lang="pt-BR" sz="4000" u="none" strike="noStrike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5. Missão e Voluntariado</a:t>
            </a:r>
            <a:br>
              <a:rPr lang="pt-BR" sz="28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endParaRPr sz="2800">
              <a:solidFill>
                <a:srgbClr val="A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35" name="Google Shape;335;p21"/>
          <p:cNvSpPr txBox="1"/>
          <p:nvPr>
            <p:ph idx="1" type="body"/>
          </p:nvPr>
        </p:nvSpPr>
        <p:spPr>
          <a:xfrm>
            <a:off x="838200" y="1253331"/>
            <a:ext cx="10515600" cy="1154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As atividades e desafios da Escola Sabatina precisam conduzir os pequenos </a:t>
            </a:r>
            <a:r>
              <a:rPr b="1" i="0" lang="pt-BR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ao pensamento </a:t>
            </a: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 à </a:t>
            </a:r>
            <a:r>
              <a:rPr b="1" i="0" lang="pt-BR" sz="24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ação em favor do próximo</a:t>
            </a: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incentivando-os a descobrir as necessidades das pessoas e demonstrar interesse por elas.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Imagem digital fictícia de personagem de desenho animado&#10;&#10;Descrição gerada automaticamente com confiança média" id="336" name="Google Shape;33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1947" y="2561569"/>
            <a:ext cx="6936459" cy="42964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337" name="Google Shape;33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179725" y="1253331"/>
            <a:ext cx="6114194" cy="61141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Seta&#10;&#10;Descrição gerada automaticamente" id="338" name="Google Shape;33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86246">
            <a:off x="10423525" y="-540611"/>
            <a:ext cx="32893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Diagrama&#10;&#10;Descrição gerada automaticamente" id="339" name="Google Shape;339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896075" y="4756525"/>
            <a:ext cx="3029675" cy="302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2"/>
          <p:cNvSpPr txBox="1"/>
          <p:nvPr>
            <p:ph idx="1" type="body"/>
          </p:nvPr>
        </p:nvSpPr>
        <p:spPr>
          <a:xfrm>
            <a:off x="838200" y="798653"/>
            <a:ext cx="11014276" cy="15047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3600"/>
              <a:buNone/>
            </a:pPr>
            <a:r>
              <a:rPr lang="pt-BR" sz="36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b="0" i="0" lang="pt-BR" sz="3600" u="none" strike="noStrike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As crianças podem ser incentivadas a:</a:t>
            </a:r>
            <a:endParaRPr sz="3600">
              <a:solidFill>
                <a:srgbClr val="A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descr="Imagem digital fictícia de personagem de desenho animado&#10;&#10;Descrição gerada automaticamente" id="345" name="Google Shape;34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39743" y="4000420"/>
            <a:ext cx="3028807" cy="285758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2"/>
          <p:cNvSpPr/>
          <p:nvPr/>
        </p:nvSpPr>
        <p:spPr>
          <a:xfrm>
            <a:off x="838198" y="1551007"/>
            <a:ext cx="8502571" cy="3922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frequentar e levar amigos à classe da Escola Sabatina </a:t>
            </a:r>
            <a:endParaRPr/>
          </a:p>
          <a:p>
            <a:pPr indent="-342900" lvl="0" marL="342900" marR="0" rtl="0" algn="l">
              <a:lnSpc>
                <a:spcPct val="14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utilizar o momento do culto familiar para desenvolver habilidades missionárias</a:t>
            </a:r>
            <a:endParaRPr/>
          </a:p>
          <a:p>
            <a:pPr indent="-342900" lvl="0" marL="342900" marR="0" rtl="0" algn="l">
              <a:lnSpc>
                <a:spcPct val="14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realizar atividades de visitação a outras crianças ou adultos</a:t>
            </a:r>
            <a:endParaRPr/>
          </a:p>
          <a:p>
            <a:pPr indent="-342900" lvl="0" marL="342900" marR="0" rtl="0" algn="l">
              <a:lnSpc>
                <a:spcPct val="14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compartilhar ensinamentos da Escola Sabatina, escrevendo cartas, bilhetes, desenhos ou outros</a:t>
            </a:r>
            <a:endParaRPr/>
          </a:p>
          <a:p>
            <a:pPr indent="-342900" lvl="0" marL="342900" marR="0" rtl="0" algn="l">
              <a:lnSpc>
                <a:spcPct val="14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convidar amigos para atividades lúdicas (jogos e brincadeiras) que ajudarão a compartilhar verdades espirituais que aprenderam em sua classe</a:t>
            </a:r>
            <a:endParaRPr/>
          </a:p>
        </p:txBody>
      </p:sp>
      <p:pic>
        <p:nvPicPr>
          <p:cNvPr descr="Forma, Seta&#10;&#10;Descrição gerada automaticamente" id="347" name="Google Shape;34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989789">
            <a:off x="10635853" y="-972560"/>
            <a:ext cx="2433247" cy="2433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348" name="Google Shape;34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16575">
            <a:off x="-551276" y="5505128"/>
            <a:ext cx="1756031" cy="13650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Ícone&#10;&#10;Descrição gerada automaticamente" id="349" name="Google Shape;349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658960" y="-1345246"/>
            <a:ext cx="3289300" cy="328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3"/>
          <p:cNvSpPr txBox="1"/>
          <p:nvPr>
            <p:ph idx="1" type="body"/>
          </p:nvPr>
        </p:nvSpPr>
        <p:spPr>
          <a:xfrm>
            <a:off x="838200" y="578622"/>
            <a:ext cx="8451092" cy="5332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convidar amigos para almoçar, jantar ou lanchar em sua casa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ajudar colegas da escola que estejam com dificuldade de aprendizado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ter um Pequeno Grupo para ensinar pessoas sobre a Bíblia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dar estudos bíblicos, utilizando projetos e materiais disponibilizados pelo Ministério da Criança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cooperar com ações sociais desenvolvidas pela igreja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realizar as atividades de Serviço que estão registradas no auxiliar da classe de escola sabatina</a:t>
            </a:r>
            <a:endParaRPr/>
          </a:p>
        </p:txBody>
      </p:sp>
      <p:pic>
        <p:nvPicPr>
          <p:cNvPr descr="Forma, Ícone, Seta&#10;&#10;Descrição gerada automaticamente" id="355" name="Google Shape;35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8632281">
            <a:off x="-2029638" y="-1843274"/>
            <a:ext cx="32893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Ícone&#10;&#10;Descrição gerada automaticamente" id="356" name="Google Shape;35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577573" y="4687165"/>
            <a:ext cx="4831546" cy="48315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Diagrama&#10;&#10;Descrição gerada automaticamente" id="357" name="Google Shape;35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99312" y="-409536"/>
            <a:ext cx="2508975" cy="250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28442" y="3526373"/>
            <a:ext cx="6892031" cy="3331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rma&#10;&#10;Descrição gerada automaticamente" id="363" name="Google Shape;36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875" y="895700"/>
            <a:ext cx="6919655" cy="36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4"/>
          <p:cNvSpPr txBox="1"/>
          <p:nvPr>
            <p:ph idx="1" type="body"/>
          </p:nvPr>
        </p:nvSpPr>
        <p:spPr>
          <a:xfrm>
            <a:off x="462630" y="1524419"/>
            <a:ext cx="6460144" cy="3181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0" i="0" lang="pt-BR" sz="20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“Sem Mim”, diz Cristo, “nada podeis fazer”. Sendo assim, quanto valor tem o ensino de quem, por experiência pessoal, nada sabe do poder de Cristo? Seria grande incoerência convidar tal pessoa para dirigir uma classe na Escola Sabatina, mas é ainda pior permitir que uma classe esteja sob a influência de um professor cujo[...] comportamento negue[...] o Salvador, a quem professa servir”. (WHITE, 2004ª, p. 93)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Uma imagem contendo Diagrama&#10;&#10;Descrição gerada automaticamente" id="365" name="Google Shape;36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32609">
            <a:off x="-829449" y="4755988"/>
            <a:ext cx="3345002" cy="3345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senho de personagem de desenho animado&#10;&#10;Descrição gerada automaticamente com confiança média" id="366" name="Google Shape;36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37530" y="1256259"/>
            <a:ext cx="4321595" cy="53279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Ícone, Seta&#10;&#10;Descrição gerada automaticamente" id="367" name="Google Shape;367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3079299">
            <a:off x="10313925" y="-1480100"/>
            <a:ext cx="3290400" cy="329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Ícone&#10;&#10;Descrição gerada automaticamente" id="368" name="Google Shape;368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06490" y="4424932"/>
            <a:ext cx="4146039" cy="41460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369" name="Google Shape;369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71316" y="4147692"/>
            <a:ext cx="6114194" cy="6114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5"/>
          <p:cNvSpPr txBox="1"/>
          <p:nvPr>
            <p:ph idx="1" type="body"/>
          </p:nvPr>
        </p:nvSpPr>
        <p:spPr>
          <a:xfrm>
            <a:off x="5676362" y="762047"/>
            <a:ext cx="5763638" cy="466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>
                <a:latin typeface="Montserrat"/>
                <a:ea typeface="Montserrat"/>
                <a:cs typeface="Montserrat"/>
                <a:sym typeface="Montserrat"/>
              </a:rPr>
              <a:t>...</a:t>
            </a: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para manter viva a chama do discipulado e da missão é dedicar tempo para estar junto com a criança, trabalhar com ela e ensiná-la também pelo exemplo. O interesse deve estar voltado para acompanhar e contribuir para sua autonomia e participação na família, na sociedade e na igreja.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Uma imagem contendo Ícone&#10;&#10;Descrição gerada automaticamente" id="375" name="Google Shape;37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77800"/>
            <a:ext cx="47244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5"/>
          <p:cNvSpPr txBox="1"/>
          <p:nvPr/>
        </p:nvSpPr>
        <p:spPr>
          <a:xfrm>
            <a:off x="1627643" y="1412112"/>
            <a:ext cx="315022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 MELHOR</a:t>
            </a:r>
            <a:endParaRPr/>
          </a:p>
        </p:txBody>
      </p:sp>
      <p:sp>
        <p:nvSpPr>
          <p:cNvPr id="377" name="Google Shape;377;p25"/>
          <p:cNvSpPr txBox="1"/>
          <p:nvPr/>
        </p:nvSpPr>
        <p:spPr>
          <a:xfrm>
            <a:off x="1513880" y="3571592"/>
            <a:ext cx="337303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CAMINHO...</a:t>
            </a:r>
            <a:endParaRPr/>
          </a:p>
        </p:txBody>
      </p:sp>
      <p:pic>
        <p:nvPicPr>
          <p:cNvPr descr="Uma imagem contendo Diagrama&#10;&#10;Descrição gerada automaticamente" id="378" name="Google Shape;37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32609">
            <a:off x="-1166664" y="5007699"/>
            <a:ext cx="3345002" cy="334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21948" y="3868965"/>
            <a:ext cx="6446266" cy="44824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Ícone, Seta&#10;&#10;Descrição gerada automaticamente" id="380" name="Google Shape;380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3079299">
            <a:off x="10546799" y="-1975399"/>
            <a:ext cx="3290400" cy="329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381" name="Google Shape;381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21753" y="-1549265"/>
            <a:ext cx="3947983" cy="3947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rma&#10;&#10;Descrição gerada automaticamente" id="104" name="Google Shape;10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11981" y="2059229"/>
            <a:ext cx="2146294" cy="15031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&#10;&#10;Descrição gerada automaticamente" id="105" name="Google Shape;10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4329" y="4499285"/>
            <a:ext cx="2146294" cy="15031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&#10;&#10;Descrição gerada automaticamente" id="106" name="Google Shape;10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925" y="2501383"/>
            <a:ext cx="2544435" cy="178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Seta&#10;&#10;Descrição gerada automaticamente" id="107" name="Google Shape;10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86022" y="1849537"/>
            <a:ext cx="1918805" cy="197918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4400"/>
              <a:buFont typeface="Montserrat Black"/>
              <a:buNone/>
            </a:pPr>
            <a:r>
              <a:rPr b="0" i="0" lang="pt-BR" u="none" strike="noStrike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Sua vida espiritual não pode ser negligenciada, pois…</a:t>
            </a:r>
            <a:endParaRPr>
              <a:solidFill>
                <a:srgbClr val="A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09" name="Google Shape;109;p3"/>
          <p:cNvSpPr txBox="1"/>
          <p:nvPr>
            <p:ph idx="1" type="body"/>
          </p:nvPr>
        </p:nvSpPr>
        <p:spPr>
          <a:xfrm>
            <a:off x="5223857" y="2599289"/>
            <a:ext cx="1929714" cy="1642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Cristo é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6095999" y="4777609"/>
            <a:ext cx="2422953" cy="1642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Fonte de autoridade divina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8885348" y="2457961"/>
            <a:ext cx="2072927" cy="1642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Fonte de poder</a:t>
            </a:r>
            <a:endParaRPr/>
          </a:p>
        </p:txBody>
      </p:sp>
      <p:sp>
        <p:nvSpPr>
          <p:cNvPr id="112" name="Google Shape;112;p3"/>
          <p:cNvSpPr txBox="1"/>
          <p:nvPr/>
        </p:nvSpPr>
        <p:spPr>
          <a:xfrm>
            <a:off x="857378" y="2890856"/>
            <a:ext cx="2813146" cy="1343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Fonte de conhecimento</a:t>
            </a:r>
            <a:br>
              <a:rPr b="0" i="0" lang="pt-BR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pt-BR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 Bíblia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603422" y="6249859"/>
            <a:ext cx="1182541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Precisamos alicerçar nossa compreensão primeiramente no que SOMOS, e depois, por consequência, no que FAZEMOS.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orma, Ícone, Seta&#10;&#10;Descrição gerada automaticamente" id="114" name="Google Shape;114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2671023">
            <a:off x="10958329" y="-834601"/>
            <a:ext cx="2665983" cy="26659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m em preto e branco&#10;&#10;Descrição gerada automaticamente com confiança média" id="115" name="Google Shape;115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00770" y="1166159"/>
            <a:ext cx="32893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m em preto e branco&#10;&#10;Descrição gerada automaticamente com confiança média" id="116" name="Google Shape;116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3879925">
            <a:off x="5726029" y="3290868"/>
            <a:ext cx="2063494" cy="20634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m em preto e branco&#10;&#10;Descrição gerada automaticamente com confiança média" id="117" name="Google Shape;117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10644271">
            <a:off x="2386040" y="1267695"/>
            <a:ext cx="3208947" cy="32089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118" name="Google Shape;118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966228" y="3930931"/>
            <a:ext cx="3290400" cy="329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Diagrama&#10;&#10;Descrição gerada automaticamente" id="119" name="Google Shape;119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1393951">
            <a:off x="-380505" y="4384256"/>
            <a:ext cx="1814191" cy="1814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>
            <p:ph type="title"/>
          </p:nvPr>
        </p:nvSpPr>
        <p:spPr>
          <a:xfrm>
            <a:off x="467497" y="5602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ct val="100000"/>
              <a:buFont typeface="Montserrat Black"/>
              <a:buNone/>
            </a:pPr>
            <a:r>
              <a:rPr lang="pt-BR" sz="40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1. 1. Um líder em comunhão com Deus precisa ser amigo da Bíblia</a:t>
            </a:r>
            <a:br>
              <a:rPr lang="pt-BR"/>
            </a:br>
            <a:endParaRPr/>
          </a:p>
        </p:txBody>
      </p:sp>
      <p:sp>
        <p:nvSpPr>
          <p:cNvPr id="125" name="Google Shape;125;p4"/>
          <p:cNvSpPr txBox="1"/>
          <p:nvPr>
            <p:ph idx="1" type="body"/>
          </p:nvPr>
        </p:nvSpPr>
        <p:spPr>
          <a:xfrm>
            <a:off x="467497" y="1658837"/>
            <a:ext cx="4461341" cy="334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b="1" i="0" lang="pt-BR" sz="1800" u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Qual a importância, então, de reservar um tempo diário para a comunhão?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>
              <a:solidFill>
                <a:srgbClr val="383838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Para demonstrar devoção a Deus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Para obter Sua direção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Para ter alegria nEle</a:t>
            </a:r>
            <a:endParaRPr b="0" i="0" sz="1800" u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Para ser transformados por Ele</a:t>
            </a:r>
            <a:endParaRPr/>
          </a:p>
        </p:txBody>
      </p:sp>
      <p:sp>
        <p:nvSpPr>
          <p:cNvPr id="126" name="Google Shape;126;p4"/>
          <p:cNvSpPr txBox="1"/>
          <p:nvPr/>
        </p:nvSpPr>
        <p:spPr>
          <a:xfrm>
            <a:off x="5278245" y="1501081"/>
            <a:ext cx="6311590" cy="4360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6405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3838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 como podemos fazer isso?</a:t>
            </a:r>
            <a:endParaRPr/>
          </a:p>
          <a:p>
            <a:pPr indent="-285750" lvl="0" marL="285750" marR="0" rtl="0" algn="just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Dedicar 15 minutos por dia e acrescentar o tempo conforme o hábito for sendo formado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Escolher um lugar adequado sem barulhos ou interferências à comunhão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Utilizar alguns materiais para o momento de encontro com a Palavra de Deus, como a agenda de oração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Ter atitudes corretas, de reverência e devoção, com atenção concentrada e pensamento voltado às coisas do Céu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Faça nesse momento uma leitura reflexiva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Sintetizar e escrever um título a respeito do estudo feito</a:t>
            </a:r>
            <a:endParaRPr/>
          </a:p>
        </p:txBody>
      </p:sp>
      <p:pic>
        <p:nvPicPr>
          <p:cNvPr descr="Desenho de pessoa com relógio no topo&#10;&#10;Descrição gerada automaticamente com confiança baixa" id="127" name="Google Shape;1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497" y="4613969"/>
            <a:ext cx="3867854" cy="2378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Diagrama&#10;&#10;Descrição gerada automaticamente" id="128" name="Google Shape;12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12552">
            <a:off x="10817408" y="315921"/>
            <a:ext cx="1814191" cy="1814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Seta&#10;&#10;Descrição gerada automaticamente" id="129" name="Google Shape;12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267028">
            <a:off x="6169053" y="5800673"/>
            <a:ext cx="3289300" cy="328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rma&#10;&#10;Descrição gerada automaticamente" id="134" name="Google Shape;13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6074" y="539133"/>
            <a:ext cx="7177950" cy="120490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 txBox="1"/>
          <p:nvPr>
            <p:ph type="title"/>
          </p:nvPr>
        </p:nvSpPr>
        <p:spPr>
          <a:xfrm>
            <a:off x="2842692" y="573651"/>
            <a:ext cx="6598382" cy="11497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 Black"/>
              <a:buNone/>
            </a:pPr>
            <a:r>
              <a:rPr lang="pt-BR" sz="3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Estudar e memorizar a Palavra de Deus ajuda a:</a:t>
            </a:r>
            <a:endParaRPr/>
          </a:p>
        </p:txBody>
      </p:sp>
      <p:pic>
        <p:nvPicPr>
          <p:cNvPr descr="Ícone&#10;&#10;Descrição gerada automaticamente" id="136" name="Google Shape;136;p5"/>
          <p:cNvPicPr preferRelativeResize="0"/>
          <p:nvPr/>
        </p:nvPicPr>
        <p:blipFill rotWithShape="1">
          <a:blip r:embed="rId4">
            <a:alphaModFix/>
          </a:blip>
          <a:srcRect b="45109" l="30566" r="43502" t="27790"/>
          <a:stretch/>
        </p:blipFill>
        <p:spPr>
          <a:xfrm>
            <a:off x="7021336" y="-602454"/>
            <a:ext cx="1152939" cy="12049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Seta&#10;&#10;Descrição gerada automaticamente" id="137" name="Google Shape;13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229014">
            <a:off x="-1217973" y="-1644650"/>
            <a:ext cx="3289300" cy="32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 txBox="1"/>
          <p:nvPr>
            <p:ph idx="1" type="body"/>
          </p:nvPr>
        </p:nvSpPr>
        <p:spPr>
          <a:xfrm>
            <a:off x="985269" y="1781582"/>
            <a:ext cx="7317551" cy="4728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457200" lvl="0" marL="9017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⮚"/>
            </a:pPr>
            <a:r>
              <a:rPr b="0" i="0" lang="pt-BR" sz="2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Resistir à tentação</a:t>
            </a:r>
            <a:endParaRPr b="0" sz="2800"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9017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⮚"/>
            </a:pPr>
            <a:r>
              <a:rPr b="0" i="0" lang="pt-BR" sz="2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Tomar decisões sensatas</a:t>
            </a:r>
            <a:endParaRPr b="0" sz="2800"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9017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⮚"/>
            </a:pPr>
            <a:r>
              <a:rPr b="0" i="0" lang="pt-BR" sz="2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Ter força espiritual</a:t>
            </a:r>
            <a:endParaRPr b="0" sz="2800"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9017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⮚"/>
            </a:pPr>
            <a:r>
              <a:rPr b="0" i="0" lang="pt-BR" sz="2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Sentir paz e conforto, mesmo em situações difíceis</a:t>
            </a:r>
            <a:endParaRPr/>
          </a:p>
          <a:p>
            <a:pPr indent="-457200" lvl="0" marL="9017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⮚"/>
            </a:pPr>
            <a:r>
              <a:rPr b="0" i="0" lang="pt-BR" sz="2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Testemunhar</a:t>
            </a:r>
            <a:endParaRPr sz="2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9017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⮚"/>
            </a:pPr>
            <a:r>
              <a:rPr b="0" i="0" lang="pt-BR" sz="2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Desenvolver mente mais forte e saudável espiritualmente</a:t>
            </a:r>
            <a:endParaRPr/>
          </a:p>
          <a:p>
            <a:pPr indent="-457200" lvl="0" marL="9017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⮚"/>
            </a:pPr>
            <a:r>
              <a:rPr b="0" i="0" lang="pt-BR" sz="2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Entender a importância de uma vida pura e mais santificada</a:t>
            </a:r>
            <a:endParaRPr/>
          </a:p>
          <a:p>
            <a:pPr indent="-457200" lvl="0" marL="9017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⮚"/>
            </a:pPr>
            <a:r>
              <a:rPr b="0" i="0" lang="pt-BR" sz="2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Compreender as orientações divinas para a vida em geral</a:t>
            </a:r>
            <a:endParaRPr/>
          </a:p>
          <a:p>
            <a:pPr indent="-457200" lvl="0" marL="9017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⮚"/>
            </a:pPr>
            <a:r>
              <a:rPr b="0" i="0" lang="pt-BR" sz="2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Discernir a vontade de Deus e ter força para cumpri-la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Uma imagem contendo Diagrama&#10;&#10;Descrição gerada automaticamente" id="139" name="Google Shape;139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151614" y="4947277"/>
            <a:ext cx="2965605" cy="296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5932729" y="2085117"/>
            <a:ext cx="7845998" cy="4809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/>
          <p:nvPr>
            <p:ph type="title"/>
          </p:nvPr>
        </p:nvSpPr>
        <p:spPr>
          <a:xfrm>
            <a:off x="838200" y="14049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3600"/>
              <a:buFont typeface="Montserrat Black"/>
              <a:buNone/>
            </a:pPr>
            <a:r>
              <a:rPr lang="pt-BR" sz="36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Ao meditar nos textos bíblicos é importante responder perguntas como:</a:t>
            </a:r>
            <a:endParaRPr/>
          </a:p>
        </p:txBody>
      </p:sp>
      <p:sp>
        <p:nvSpPr>
          <p:cNvPr id="146" name="Google Shape;146;p6"/>
          <p:cNvSpPr txBox="1"/>
          <p:nvPr>
            <p:ph idx="1" type="body"/>
          </p:nvPr>
        </p:nvSpPr>
        <p:spPr>
          <a:xfrm>
            <a:off x="838199" y="281405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b="0" i="0" lang="pt-BR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 que esse texto me ensina sobre Deus?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b="0" i="0" lang="pt-BR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 que esse texto me ensina sobre as situações ou personagens?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pt-BR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pt-BR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 que esse texto fala ao </a:t>
            </a:r>
            <a:r>
              <a:rPr lang="pt-BR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meu </a:t>
            </a:r>
            <a:r>
              <a:rPr b="0" i="0" lang="pt-BR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coração?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pt-BR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pt-BR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 que devo fazer a partir do que aprendi?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br>
              <a:rPr lang="pt-BR"/>
            </a:br>
            <a:endParaRPr/>
          </a:p>
        </p:txBody>
      </p:sp>
      <p:pic>
        <p:nvPicPr>
          <p:cNvPr descr="Gráfico&#10;&#10;Descrição gerada automaticamente com confiança média" id="147" name="Google Shape;14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5714" y="2321750"/>
            <a:ext cx="5401343" cy="54013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ção gerada automaticamente" id="148" name="Google Shape;14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688587"/>
            <a:ext cx="939800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Seta&#10;&#10;Descrição gerada automaticamente" id="149" name="Google Shape;14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644755">
            <a:off x="9842964" y="-1169832"/>
            <a:ext cx="32893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Ícone&#10;&#10;Descrição gerada automaticamente" id="150" name="Google Shape;15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87711" y="4237533"/>
            <a:ext cx="32893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151" name="Google Shape;151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934899">
            <a:off x="-111979" y="5681115"/>
            <a:ext cx="1900357" cy="1477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Ícone&#10;&#10;Descrição gerada automaticamente" id="156" name="Google Shape;15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185204" y="-2115934"/>
            <a:ext cx="7502757" cy="75027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 com confiança média" id="157" name="Google Shape;15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1262" y="658380"/>
            <a:ext cx="5089476" cy="81279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7"/>
          <p:cNvSpPr txBox="1"/>
          <p:nvPr>
            <p:ph idx="1" type="body"/>
          </p:nvPr>
        </p:nvSpPr>
        <p:spPr>
          <a:xfrm>
            <a:off x="1012133" y="241745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⮚"/>
            </a:pPr>
            <a:r>
              <a:rPr b="1" i="0" lang="pt-BR" sz="26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Você precisar estudar </a:t>
            </a:r>
            <a:r>
              <a:rPr b="0" i="0" lang="pt-BR" sz="26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Lição da Escola Sabatina dos Adultos, porque é a ferramenta de estudo da Bíblia que está adequada à sua faixa etária</a:t>
            </a:r>
            <a:endParaRPr b="0"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⮚"/>
            </a:pPr>
            <a:r>
              <a:rPr b="1" i="0" lang="pt-BR" sz="26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Não deve contentar-se </a:t>
            </a:r>
            <a:r>
              <a:rPr b="0" i="0" lang="pt-BR" sz="26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 a lição que é preparada para a faixa etária com a qual atua nas classes infantis/juvenis, porque o que alimenta as crianças não é suficiente para sua força espiritual</a:t>
            </a:r>
            <a:endParaRPr b="0"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⮚"/>
            </a:pPr>
            <a:r>
              <a:rPr b="1" i="0" lang="pt-BR" sz="26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Acompanhe o estudo da lição com o Espírito de Profecia </a:t>
            </a:r>
            <a:r>
              <a:rPr b="0" i="0" lang="pt-BR" sz="26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sugerido no auxiliar de sua classe, para aprofundar-se nos detalhes e no conhecimento da história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7"/>
          <p:cNvSpPr/>
          <p:nvPr/>
        </p:nvSpPr>
        <p:spPr>
          <a:xfrm>
            <a:off x="4686469" y="723146"/>
            <a:ext cx="296620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Atenção!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orma, Seta&#10;&#10;Descrição gerada automaticamente" id="160" name="Google Shape;160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693191">
            <a:off x="10177165" y="5394044"/>
            <a:ext cx="32893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161" name="Google Shape;161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303768" y="5124140"/>
            <a:ext cx="32893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Diagrama&#10;&#10;Descrição gerada automaticamente" id="162" name="Google Shape;162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68000" y="-835970"/>
            <a:ext cx="2307629" cy="230762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"/>
          <p:cNvSpPr/>
          <p:nvPr/>
        </p:nvSpPr>
        <p:spPr>
          <a:xfrm>
            <a:off x="4026543" y="1452128"/>
            <a:ext cx="490520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Professor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2800"/>
              <a:buFont typeface="Montserrat Black"/>
              <a:buNone/>
            </a:pPr>
            <a:r>
              <a:rPr lang="pt-BR" sz="28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1.2. Um líder em comunhão com Deus precisa ser um homem ou uma mulher de oração </a:t>
            </a:r>
            <a:endParaRPr sz="2800">
              <a:solidFill>
                <a:srgbClr val="A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9" name="Google Shape;169;p8"/>
          <p:cNvSpPr txBox="1"/>
          <p:nvPr>
            <p:ph idx="1" type="body"/>
          </p:nvPr>
        </p:nvSpPr>
        <p:spPr>
          <a:xfrm>
            <a:off x="838200" y="178102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b="0" i="0" lang="pt-BR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 estudo da Palavra de Deus não pode ser realizado sem a </a:t>
            </a:r>
            <a:r>
              <a:rPr b="1" i="0" lang="pt-BR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solicitação da presença do Espírito Santo</a:t>
            </a:r>
            <a:endParaRPr b="0" i="0" u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b="0" i="0" lang="pt-BR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Os momentos de oração precisam ser </a:t>
            </a:r>
            <a:r>
              <a:rPr b="1" i="0" lang="pt-BR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contínuos</a:t>
            </a:r>
            <a:endParaRPr b="0" i="0" u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b="0" i="0" lang="pt-BR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Utilize louvores para complementar seu momento de adoração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Ícone&#10;&#10;Descrição gerada automaticamente" id="170" name="Google Shape;17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49" y="4090693"/>
            <a:ext cx="3612995" cy="276730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/>
          <p:nvPr/>
        </p:nvSpPr>
        <p:spPr>
          <a:xfrm>
            <a:off x="5066738" y="4510021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pt-BR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 espírito de constante oração deve exalar da vida cristã. A conexão com o Céu nunca deve ser quebrada [...]. Paulo trabalhava “noite e dia” (I Ts 2:9) e também orava “noite e dia”. (I Ts 3:10) </a:t>
            </a:r>
            <a:endParaRPr i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Logotipo&#10;&#10;Descrição gerada automaticamente" id="172" name="Google Shape;17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7821" y="4419689"/>
            <a:ext cx="303193" cy="204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Seta&#10;&#10;Descrição gerada automaticamente" id="173" name="Google Shape;17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97116" y="-144966"/>
            <a:ext cx="2129728" cy="21297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174" name="Google Shape;17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280377" y="365125"/>
            <a:ext cx="32893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Logotipo&#10;&#10;Descrição gerada automaticamente" id="175" name="Google Shape;175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980162">
            <a:off x="10567598" y="5711561"/>
            <a:ext cx="2010213" cy="15626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ção gerada automaticamente" id="176" name="Google Shape;17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11050607" y="5512490"/>
            <a:ext cx="303193" cy="204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"/>
          <p:cNvSpPr txBox="1"/>
          <p:nvPr>
            <p:ph type="title"/>
          </p:nvPr>
        </p:nvSpPr>
        <p:spPr>
          <a:xfrm>
            <a:off x="1676400" y="40599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3600"/>
              <a:buFont typeface="Montserrat Black"/>
              <a:buNone/>
            </a:pPr>
            <a:r>
              <a:rPr lang="pt-BR" sz="3600">
                <a:solidFill>
                  <a:srgbClr val="A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 que é a oração? </a:t>
            </a:r>
            <a:br>
              <a:rPr lang="pt-BR"/>
            </a:br>
            <a:r>
              <a:rPr lang="pt-BR" sz="2000"/>
              <a:t>Por Donna Berchthold (1993, p. 15)</a:t>
            </a:r>
            <a:endParaRPr/>
          </a:p>
        </p:txBody>
      </p:sp>
      <p:sp>
        <p:nvSpPr>
          <p:cNvPr id="182" name="Google Shape;182;p9"/>
          <p:cNvSpPr txBox="1"/>
          <p:nvPr>
            <p:ph idx="1" type="body"/>
          </p:nvPr>
        </p:nvSpPr>
        <p:spPr>
          <a:xfrm>
            <a:off x="974662" y="184294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oração é um senso da presença de Deus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oração é poder e alegria ilimitados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oração é comunhão com Deus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oração é abrir o coração a Deus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oração é diálogo (conversar e escutar)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oração é um hábito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oração é a vida da minha alma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pt-BR" sz="24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oração é boa-nova</a:t>
            </a:r>
            <a:endParaRPr/>
          </a:p>
        </p:txBody>
      </p:sp>
      <p:pic>
        <p:nvPicPr>
          <p:cNvPr descr="Forma&#10;&#10;Descrição gerada automaticamente" id="183" name="Google Shape;18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23960">
            <a:off x="901101" y="629862"/>
            <a:ext cx="644653" cy="877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Ícone&#10;&#10;Descrição gerada automaticamente" id="184" name="Google Shape;18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2759" y="1731556"/>
            <a:ext cx="3561413" cy="35614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185" name="Google Shape;18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520774" y="-2225725"/>
            <a:ext cx="6385447" cy="63854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 com confiança média" id="186" name="Google Shape;18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320054">
            <a:off x="137072" y="5417112"/>
            <a:ext cx="1129330" cy="1554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Diagrama&#10;&#10;Descrição gerada automaticamente" id="187" name="Google Shape;187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17576" y="-1517214"/>
            <a:ext cx="3360162" cy="3360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senho de personagem de desenho animado&#10;&#10;Descrição gerada automaticamente" id="188" name="Google Shape;188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7081646" y="1152000"/>
            <a:ext cx="5880943" cy="5868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2022-01-23T14:59:10Z</dcterms:created>
  <dc:creator>DSA - Gerardo Tomasini</dc:creator>
</cp:coreProperties>
</file>