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4" r:id="rId24"/>
    <p:sldId id="313" r:id="rId25"/>
    <p:sldId id="315" r:id="rId26"/>
    <p:sldId id="316" r:id="rId27"/>
    <p:sldId id="317" r:id="rId28"/>
    <p:sldId id="291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3131"/>
    <a:srgbClr val="2B9D6B"/>
    <a:srgbClr val="AF9A70"/>
    <a:srgbClr val="F1C9BE"/>
    <a:srgbClr val="EEEBD7"/>
    <a:srgbClr val="DCA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172798-C90C-B345-A32F-E8E33336BBB8}" v="28" dt="2024-11-27T01:56:44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327"/>
  </p:normalViewPr>
  <p:slideViewPr>
    <p:cSldViewPr snapToGrid="0" showGuides="1">
      <p:cViewPr varScale="1">
        <p:scale>
          <a:sx n="109" d="100"/>
          <a:sy n="109" d="100"/>
        </p:scale>
        <p:origin x="208" y="4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7312D-96F1-FF45-8B20-D075B9A12F1D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D6B52-1E8A-8843-8259-328D0922D5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405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D6B52-1E8A-8843-8259-328D0922D5E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41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8B5DE-31FD-D3D5-ADBA-3E49EE59F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D4AACE-CE64-AD80-0085-CFC313034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8171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0A322-0B77-6AE9-B36A-0DA9490D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048869-7BA7-F456-DC59-542BAAEE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1B2F3-1C1A-794D-8A95-9430B0B2F596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5562641-5718-1186-E118-17362D09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69C146-D5B1-FAD5-046C-1270E2F3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EF7A1-1A22-6D46-9A56-034C92986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31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99BC64F-434E-1EA3-024E-735FE3261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1B2F3-1C1A-794D-8A95-9430B0B2F596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48147D-77E3-B8E8-E209-F292CCCE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694227-1EAF-0432-A704-B478D3D3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EF7A1-1A22-6D46-9A56-034C92986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97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8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5ABFE-1C85-F561-33F1-A41D3634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7129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80" y="1122088"/>
            <a:ext cx="9765640" cy="461382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08064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697" y="826635"/>
            <a:ext cx="5474043" cy="520473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02504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697" y="826635"/>
            <a:ext cx="5474043" cy="520473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 sz="4000"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27A0F710-E706-D834-C9FF-F06920B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146" y="5673048"/>
            <a:ext cx="749038" cy="96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9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A997CE0-8843-2054-BA3A-A6611A481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078706"/>
            <a:ext cx="5439142" cy="4571817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83431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BBC7CF-BDE2-BDAA-3B15-189C90FC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6834" y="940561"/>
            <a:ext cx="6986954" cy="4425461"/>
          </a:xfrm>
        </p:spPr>
        <p:txBody>
          <a:bodyPr anchor="ctr"/>
          <a:lstStyle>
            <a:lvl1pPr algn="ctr">
              <a:defRPr sz="4000" i="1">
                <a:solidFill>
                  <a:schemeClr val="bg1"/>
                </a:solidFill>
              </a:defRPr>
            </a:lvl1pPr>
            <a:lvl2pPr marL="342900" indent="-342900" algn="ctr">
              <a:spcBef>
                <a:spcPts val="2500"/>
              </a:spcBef>
              <a:buFont typeface="Fonte do Sistema Regular"/>
              <a:buChar char="–"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spcBef>
                <a:spcPts val="2500"/>
              </a:spcBef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097E8DB-6363-F63C-0969-2DEEBA322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152" y="474355"/>
            <a:ext cx="986940" cy="93241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2759AA9-A218-5164-4679-0EFF1FB1BC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59978" y="5459808"/>
            <a:ext cx="986940" cy="93241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3245652-30CF-2C68-236F-6660D7CCB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152" y="5366022"/>
            <a:ext cx="749038" cy="96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BBC7CF-BDE2-BDAA-3B15-189C90FC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2523" y="1406768"/>
            <a:ext cx="6986954" cy="4425461"/>
          </a:xfrm>
        </p:spPr>
        <p:txBody>
          <a:bodyPr anchor="ctr"/>
          <a:lstStyle>
            <a:lvl1pPr algn="ctr">
              <a:defRPr sz="4000" i="1">
                <a:solidFill>
                  <a:schemeClr val="tx1"/>
                </a:solidFill>
              </a:defRPr>
            </a:lvl1pPr>
            <a:lvl2pPr marL="342900" indent="-342900" algn="ctr">
              <a:spcBef>
                <a:spcPts val="2500"/>
              </a:spcBef>
              <a:buFont typeface="Fonte do Sistema Regular"/>
              <a:buChar char="–"/>
              <a:defRPr>
                <a:solidFill>
                  <a:srgbClr val="C00000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72337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63D0130-75DC-A41C-9532-8BFE91B7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6" y="986806"/>
            <a:ext cx="10146324" cy="515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7C2923-D76B-24F1-9189-9425EA06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186" y="1771220"/>
            <a:ext cx="10146324" cy="393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650F2AEE-83CA-FD98-058C-1CA3B8DD878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63577" y="5485479"/>
            <a:ext cx="749038" cy="96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3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66" r:id="rId5"/>
    <p:sldLayoutId id="2147483667" r:id="rId6"/>
    <p:sldLayoutId id="2147483662" r:id="rId7"/>
    <p:sldLayoutId id="2147483664" r:id="rId8"/>
    <p:sldLayoutId id="2147483668" r:id="rId9"/>
    <p:sldLayoutId id="2147483654" r:id="rId10"/>
    <p:sldLayoutId id="21474836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4313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304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3200" b="1" kern="1200" cap="all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7616F-2FC6-C892-7E0C-AEE5E50DA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7970" y="4454768"/>
            <a:ext cx="4044461" cy="738555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La </a:t>
            </a:r>
            <a:r>
              <a:rPr lang="pt-BR" sz="2000" dirty="0" err="1">
                <a:solidFill>
                  <a:schemeClr val="bg1"/>
                </a:solidFill>
              </a:rPr>
              <a:t>extensión</a:t>
            </a:r>
            <a:r>
              <a:rPr lang="pt-BR" sz="2000" dirty="0">
                <a:solidFill>
                  <a:schemeClr val="bg1"/>
                </a:solidFill>
              </a:rPr>
              <a:t> de </a:t>
            </a:r>
            <a:r>
              <a:rPr lang="pt-BR" sz="2000" dirty="0" err="1">
                <a:solidFill>
                  <a:schemeClr val="bg1"/>
                </a:solidFill>
              </a:rPr>
              <a:t>la</a:t>
            </a:r>
            <a:r>
              <a:rPr lang="pt-BR" sz="2000" dirty="0">
                <a:solidFill>
                  <a:schemeClr val="bg1"/>
                </a:solidFill>
              </a:rPr>
              <a:t> mesa: </a:t>
            </a:r>
            <a:r>
              <a:rPr lang="pt-BR" sz="2000" dirty="0" err="1">
                <a:solidFill>
                  <a:schemeClr val="bg1"/>
                </a:solidFill>
              </a:rPr>
              <a:t>un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llamado</a:t>
            </a:r>
            <a:r>
              <a:rPr lang="pt-BR" sz="2000" dirty="0">
                <a:solidFill>
                  <a:schemeClr val="bg1"/>
                </a:solidFill>
              </a:rPr>
              <a:t> al amor </a:t>
            </a:r>
            <a:r>
              <a:rPr lang="pt-BR" sz="2000" dirty="0" err="1">
                <a:solidFill>
                  <a:schemeClr val="bg1"/>
                </a:solidFill>
              </a:rPr>
              <a:t>y</a:t>
            </a:r>
            <a:r>
              <a:rPr lang="pt-BR" sz="2000" dirty="0">
                <a:solidFill>
                  <a:schemeClr val="bg1"/>
                </a:solidFill>
              </a:rPr>
              <a:t> a </a:t>
            </a:r>
            <a:r>
              <a:rPr lang="pt-BR" sz="2000" dirty="0" err="1">
                <a:solidFill>
                  <a:schemeClr val="bg1"/>
                </a:solidFill>
              </a:rPr>
              <a:t>la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generosidad</a:t>
            </a:r>
            <a:r>
              <a:rPr lang="pt-BR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18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2F471A3-2668-D92C-F779-DD6AB8E0C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252" y="1225219"/>
            <a:ext cx="4802026" cy="4718380"/>
          </a:xfrm>
        </p:spPr>
        <p:txBody>
          <a:bodyPr/>
          <a:lstStyle/>
          <a:p>
            <a:pPr lvl="2"/>
            <a:r>
              <a:rPr lang="pt-BR" dirty="0" err="1"/>
              <a:t>Jesús</a:t>
            </a:r>
            <a:r>
              <a:rPr lang="pt-BR" dirty="0"/>
              <a:t> nos </a:t>
            </a:r>
            <a:r>
              <a:rPr lang="pt-BR" dirty="0" err="1"/>
              <a:t>enseña</a:t>
            </a:r>
            <a:r>
              <a:rPr lang="pt-BR" dirty="0"/>
              <a:t> a invitar a </a:t>
            </a:r>
            <a:r>
              <a:rPr lang="pt-BR" dirty="0" err="1"/>
              <a:t>nuestra</a:t>
            </a:r>
            <a:r>
              <a:rPr lang="pt-BR" dirty="0"/>
              <a:t> mesa a </a:t>
            </a:r>
            <a:r>
              <a:rPr lang="pt-BR" dirty="0" err="1"/>
              <a:t>quienes</a:t>
            </a:r>
            <a:r>
              <a:rPr lang="pt-BR" dirty="0"/>
              <a:t> no </a:t>
            </a:r>
            <a:r>
              <a:rPr lang="pt-BR" dirty="0" err="1"/>
              <a:t>pueden</a:t>
            </a:r>
            <a:r>
              <a:rPr lang="pt-BR" dirty="0"/>
              <a:t> </a:t>
            </a:r>
            <a:r>
              <a:rPr lang="pt-BR" dirty="0" err="1"/>
              <a:t>retribuirnos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47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4818FC-07FE-032D-9A70-50D857F14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127" y="709405"/>
            <a:ext cx="5474043" cy="5204730"/>
          </a:xfrm>
        </p:spPr>
        <p:txBody>
          <a:bodyPr/>
          <a:lstStyle/>
          <a:p>
            <a:pPr lvl="2">
              <a:lnSpc>
                <a:spcPct val="70000"/>
              </a:lnSpc>
            </a:pPr>
            <a:r>
              <a:rPr lang="pt-BR" dirty="0"/>
              <a:t> Dios está </a:t>
            </a:r>
            <a:r>
              <a:rPr lang="pt-BR" dirty="0" err="1"/>
              <a:t>abierta</a:t>
            </a:r>
            <a:r>
              <a:rPr lang="pt-BR" dirty="0"/>
              <a:t> a todos,</a:t>
            </a:r>
          </a:p>
          <a:p>
            <a:pPr>
              <a:lnSpc>
                <a:spcPct val="70000"/>
              </a:lnSpc>
            </a:pPr>
            <a:r>
              <a:rPr lang="pt-BR" dirty="0"/>
              <a:t> especialmente a </a:t>
            </a:r>
            <a:r>
              <a:rPr lang="pt-BR" dirty="0" err="1"/>
              <a:t>quienes</a:t>
            </a:r>
            <a:r>
              <a:rPr lang="pt-BR" dirty="0"/>
              <a:t> </a:t>
            </a:r>
            <a:r>
              <a:rPr lang="pt-BR" dirty="0" err="1"/>
              <a:t>son</a:t>
            </a:r>
            <a:endParaRPr lang="pt-BR" dirty="0"/>
          </a:p>
          <a:p>
            <a:pPr>
              <a:lnSpc>
                <a:spcPct val="70000"/>
              </a:lnSpc>
            </a:pPr>
            <a:r>
              <a:rPr lang="pt-BR" dirty="0"/>
              <a:t>despreciados por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sociedad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23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92ED02-D251-C2AC-034A-B01A634DF4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0" y="1143091"/>
            <a:ext cx="5707430" cy="4571817"/>
          </a:xfrm>
        </p:spPr>
        <p:txBody>
          <a:bodyPr/>
          <a:lstStyle/>
          <a:p>
            <a:pPr lvl="4">
              <a:lnSpc>
                <a:spcPct val="80000"/>
              </a:lnSpc>
              <a:spcAft>
                <a:spcPts val="0"/>
              </a:spcAft>
            </a:pPr>
            <a:r>
              <a:rPr lang="pt-BR" sz="4000" dirty="0">
                <a:solidFill>
                  <a:schemeClr val="bg1"/>
                </a:solidFill>
              </a:rPr>
              <a:t>“</a:t>
            </a:r>
            <a:r>
              <a:rPr lang="pt-BR" sz="4000" dirty="0" err="1">
                <a:solidFill>
                  <a:schemeClr val="bg1"/>
                </a:solidFill>
              </a:rPr>
              <a:t>todavía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hay</a:t>
            </a:r>
            <a:r>
              <a:rPr lang="pt-BR" sz="4000" dirty="0">
                <a:solidFill>
                  <a:schemeClr val="bg1"/>
                </a:solidFill>
              </a:rPr>
              <a:t> lugar”</a:t>
            </a:r>
          </a:p>
          <a:p>
            <a:pPr lvl="2">
              <a:lnSpc>
                <a:spcPct val="80000"/>
              </a:lnSpc>
              <a:spcAft>
                <a:spcPts val="0"/>
              </a:spcAft>
            </a:pPr>
            <a:r>
              <a:rPr lang="pt-BR" sz="4800" dirty="0">
                <a:solidFill>
                  <a:schemeClr val="bg1"/>
                </a:solidFill>
              </a:rPr>
              <a:t> </a:t>
            </a:r>
            <a:r>
              <a:rPr lang="pt-BR" sz="4800" dirty="0" err="1">
                <a:solidFill>
                  <a:schemeClr val="bg1"/>
                </a:solidFill>
              </a:rPr>
              <a:t>en</a:t>
            </a:r>
            <a:r>
              <a:rPr lang="pt-BR" sz="4800" dirty="0">
                <a:solidFill>
                  <a:schemeClr val="bg1"/>
                </a:solidFill>
              </a:rPr>
              <a:t> </a:t>
            </a:r>
            <a:r>
              <a:rPr lang="pt-BR" sz="4800" dirty="0" err="1">
                <a:solidFill>
                  <a:schemeClr val="bg1"/>
                </a:solidFill>
              </a:rPr>
              <a:t>la</a:t>
            </a:r>
            <a:r>
              <a:rPr lang="pt-BR" sz="4800" dirty="0">
                <a:solidFill>
                  <a:schemeClr val="bg1"/>
                </a:solidFill>
              </a:rPr>
              <a:t> mesa de Dios.</a:t>
            </a:r>
          </a:p>
        </p:txBody>
      </p:sp>
    </p:spTree>
    <p:extLst>
      <p:ext uri="{BB962C8B-B14F-4D97-AF65-F5344CB8AC3E}">
        <p14:creationId xmlns:p14="http://schemas.microsoft.com/office/powerpoint/2010/main" val="375715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E4ED4D-0497-86E7-486B-1BE625B7C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pt-BR" dirty="0" err="1"/>
              <a:t>Jesús</a:t>
            </a:r>
            <a:r>
              <a:rPr lang="pt-BR" dirty="0"/>
              <a:t> </a:t>
            </a:r>
            <a:r>
              <a:rPr lang="pt-BR" dirty="0" err="1"/>
              <a:t>advierte</a:t>
            </a:r>
            <a:r>
              <a:rPr lang="pt-BR" dirty="0"/>
              <a:t> que </a:t>
            </a:r>
            <a:r>
              <a:rPr lang="pt-BR" dirty="0" err="1"/>
              <a:t>rechazar</a:t>
            </a:r>
            <a:r>
              <a:rPr lang="pt-BR" dirty="0"/>
              <a:t> </a:t>
            </a:r>
            <a:r>
              <a:rPr lang="pt-BR" dirty="0" err="1"/>
              <a:t>el</a:t>
            </a:r>
            <a:r>
              <a:rPr lang="pt-BR" dirty="0"/>
              <a:t> amor </a:t>
            </a:r>
            <a:r>
              <a:rPr lang="pt-BR" dirty="0" err="1"/>
              <a:t>y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gracia</a:t>
            </a:r>
            <a:r>
              <a:rPr lang="pt-BR" dirty="0"/>
              <a:t> de Dios </a:t>
            </a:r>
            <a:r>
              <a:rPr lang="pt-BR" dirty="0" err="1"/>
              <a:t>puede</a:t>
            </a:r>
            <a:r>
              <a:rPr lang="pt-BR" dirty="0"/>
              <a:t> resultar </a:t>
            </a:r>
            <a:r>
              <a:rPr lang="pt-BR" dirty="0" err="1"/>
              <a:t>en</a:t>
            </a:r>
            <a:r>
              <a:rPr lang="pt-BR" dirty="0"/>
              <a:t> una </a:t>
            </a:r>
            <a:r>
              <a:rPr lang="pt-BR" dirty="0" err="1"/>
              <a:t>separación</a:t>
            </a:r>
            <a:r>
              <a:rPr lang="pt-BR" dirty="0"/>
              <a:t> eterna de sus </a:t>
            </a:r>
            <a:r>
              <a:rPr lang="pt-BR" dirty="0" err="1"/>
              <a:t>bendiciones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518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2621E1-D0AD-59A5-E06C-9A452D46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356" y="2687821"/>
            <a:ext cx="5475288" cy="1060327"/>
          </a:xfrm>
        </p:spPr>
        <p:txBody>
          <a:bodyPr/>
          <a:lstStyle/>
          <a:p>
            <a:r>
              <a:rPr lang="pt-BR" dirty="0" err="1"/>
              <a:t>Su</a:t>
            </a:r>
            <a:r>
              <a:rPr lang="pt-BR" dirty="0"/>
              <a:t> mesa era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13619A6-2843-9456-646A-B18407EC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6435" y="1967566"/>
            <a:ext cx="8264075" cy="35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37BFAD-67AA-B8F8-0EA5-EE9970C88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1262" y="926124"/>
            <a:ext cx="6412526" cy="4369560"/>
          </a:xfrm>
        </p:spPr>
        <p:txBody>
          <a:bodyPr>
            <a:normAutofit fontScale="92500"/>
          </a:bodyPr>
          <a:lstStyle/>
          <a:p>
            <a:r>
              <a:rPr lang="pt-BR" dirty="0"/>
              <a:t>“El </a:t>
            </a:r>
            <a:r>
              <a:rPr lang="pt-BR" dirty="0" err="1"/>
              <a:t>hospedero</a:t>
            </a:r>
            <a:r>
              <a:rPr lang="pt-BR" dirty="0"/>
              <a:t> se </a:t>
            </a:r>
            <a:r>
              <a:rPr lang="pt-BR" dirty="0" err="1"/>
              <a:t>apartó</a:t>
            </a:r>
            <a:r>
              <a:rPr lang="pt-BR" dirty="0"/>
              <a:t> de </a:t>
            </a:r>
            <a:r>
              <a:rPr lang="pt-BR" dirty="0" err="1"/>
              <a:t>aquellos</a:t>
            </a:r>
            <a:r>
              <a:rPr lang="pt-BR" dirty="0"/>
              <a:t> que </a:t>
            </a:r>
            <a:r>
              <a:rPr lang="pt-BR" dirty="0" err="1"/>
              <a:t>habían</a:t>
            </a:r>
            <a:r>
              <a:rPr lang="pt-BR" dirty="0"/>
              <a:t> despreciado </a:t>
            </a:r>
            <a:r>
              <a:rPr lang="pt-BR" dirty="0" err="1"/>
              <a:t>su</a:t>
            </a:r>
            <a:r>
              <a:rPr lang="pt-BR" dirty="0"/>
              <a:t> </a:t>
            </a:r>
            <a:r>
              <a:rPr lang="pt-BR" dirty="0" err="1"/>
              <a:t>generosidad</a:t>
            </a:r>
            <a:r>
              <a:rPr lang="pt-BR" dirty="0"/>
              <a:t>, e </a:t>
            </a:r>
            <a:r>
              <a:rPr lang="pt-BR" dirty="0" err="1"/>
              <a:t>invitó</a:t>
            </a:r>
            <a:r>
              <a:rPr lang="pt-BR" dirty="0"/>
              <a:t> a una </a:t>
            </a:r>
            <a:r>
              <a:rPr lang="pt-BR" dirty="0" err="1"/>
              <a:t>clase</a:t>
            </a:r>
            <a:r>
              <a:rPr lang="pt-BR" dirty="0"/>
              <a:t> que no era </a:t>
            </a:r>
            <a:r>
              <a:rPr lang="pt-BR" dirty="0" err="1"/>
              <a:t>perfecta</a:t>
            </a:r>
            <a:r>
              <a:rPr lang="pt-BR" dirty="0"/>
              <a:t>, que no </a:t>
            </a:r>
            <a:r>
              <a:rPr lang="pt-BR" dirty="0" err="1"/>
              <a:t>poseía</a:t>
            </a:r>
            <a:r>
              <a:rPr lang="pt-BR" dirty="0"/>
              <a:t> casas o terrenos. </a:t>
            </a:r>
            <a:r>
              <a:rPr lang="pt-BR" dirty="0" err="1"/>
              <a:t>Invitó</a:t>
            </a:r>
            <a:r>
              <a:rPr lang="pt-BR" dirty="0"/>
              <a:t> a </a:t>
            </a:r>
            <a:r>
              <a:rPr lang="pt-BR" dirty="0" err="1"/>
              <a:t>los</a:t>
            </a:r>
            <a:r>
              <a:rPr lang="pt-BR" dirty="0"/>
              <a:t> que </a:t>
            </a:r>
            <a:r>
              <a:rPr lang="pt-BR" dirty="0" err="1"/>
              <a:t>eran</a:t>
            </a:r>
            <a:r>
              <a:rPr lang="pt-BR" dirty="0"/>
              <a:t> pobres”</a:t>
            </a:r>
          </a:p>
          <a:p>
            <a:pPr lvl="1"/>
            <a:r>
              <a:rPr lang="pt-BR" dirty="0"/>
              <a:t>Elena G. de White, </a:t>
            </a:r>
            <a:r>
              <a:rPr lang="pt-BR" dirty="0" err="1"/>
              <a:t>Palabras</a:t>
            </a:r>
            <a:r>
              <a:rPr lang="pt-BR" dirty="0"/>
              <a:t> de vida </a:t>
            </a:r>
            <a:br>
              <a:rPr lang="pt-BR" dirty="0"/>
            </a:br>
            <a:r>
              <a:rPr lang="pt-BR" dirty="0" err="1"/>
              <a:t>del</a:t>
            </a:r>
            <a:r>
              <a:rPr lang="pt-BR" dirty="0"/>
              <a:t> </a:t>
            </a:r>
            <a:r>
              <a:rPr lang="pt-BR" dirty="0" err="1"/>
              <a:t>gran</a:t>
            </a:r>
            <a:r>
              <a:rPr lang="pt-BR" dirty="0"/>
              <a:t> Maestro, p. 178</a:t>
            </a:r>
          </a:p>
        </p:txBody>
      </p:sp>
    </p:spTree>
    <p:extLst>
      <p:ext uri="{BB962C8B-B14F-4D97-AF65-F5344CB8AC3E}">
        <p14:creationId xmlns:p14="http://schemas.microsoft.com/office/powerpoint/2010/main" val="394878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9712AEE-B33D-AC92-CBDB-266072372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59574"/>
            <a:ext cx="5269829" cy="2467098"/>
          </a:xfrm>
        </p:spPr>
        <p:txBody>
          <a:bodyPr/>
          <a:lstStyle/>
          <a:p>
            <a:pPr lvl="4"/>
            <a:r>
              <a:rPr lang="pt-BR" dirty="0" err="1"/>
              <a:t>Debemos</a:t>
            </a:r>
            <a:r>
              <a:rPr lang="pt-BR" dirty="0"/>
              <a:t> abrir </a:t>
            </a:r>
            <a:r>
              <a:rPr lang="pt-BR" dirty="0" err="1"/>
              <a:t>nuestras</a:t>
            </a:r>
            <a:r>
              <a:rPr lang="pt-BR" dirty="0"/>
              <a:t> mesas a </a:t>
            </a:r>
            <a:r>
              <a:rPr lang="pt-BR" dirty="0" err="1"/>
              <a:t>los</a:t>
            </a:r>
            <a:r>
              <a:rPr lang="pt-BR" dirty="0"/>
              <a:t> que más </a:t>
            </a:r>
            <a:r>
              <a:rPr lang="pt-BR" dirty="0" err="1"/>
              <a:t>lo</a:t>
            </a:r>
            <a:r>
              <a:rPr lang="pt-BR" dirty="0"/>
              <a:t> </a:t>
            </a:r>
            <a:r>
              <a:rPr lang="pt-BR" dirty="0" err="1">
                <a:solidFill>
                  <a:schemeClr val="accent4"/>
                </a:solidFill>
              </a:rPr>
              <a:t>necesitan</a:t>
            </a:r>
            <a:r>
              <a:rPr lang="pt-BR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375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4D4F1CDD-280D-457D-5381-9E90BE6CD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27452" y="1648418"/>
            <a:ext cx="8264072" cy="3561163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2B67F64-FE6B-5B4F-F1C9-A63D2AEBA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169" y="1002934"/>
            <a:ext cx="6475963" cy="5203825"/>
          </a:xfrm>
        </p:spPr>
        <p:txBody>
          <a:bodyPr/>
          <a:lstStyle/>
          <a:p>
            <a:r>
              <a:rPr lang="pt-BR" b="1" dirty="0"/>
              <a:t>II. LA MESA COMO PROLONGACIÓN </a:t>
            </a:r>
            <a:r>
              <a:rPr lang="pt-BR" b="1" dirty="0" err="1"/>
              <a:t>del</a:t>
            </a:r>
            <a:endParaRPr lang="pt-BR" b="1" dirty="0"/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  <a:p>
            <a:r>
              <a:rPr lang="pt-BR" sz="3600" dirty="0"/>
              <a:t>de Dios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547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FFAABA-FF36-6DC3-26F3-769047233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293" y="1347909"/>
            <a:ext cx="11031414" cy="4419844"/>
          </a:xfrm>
        </p:spPr>
        <p:txBody>
          <a:bodyPr>
            <a:normAutofit/>
          </a:bodyPr>
          <a:lstStyle/>
          <a:p>
            <a:r>
              <a:rPr lang="pt-BR" dirty="0"/>
              <a:t>“La </a:t>
            </a:r>
            <a:r>
              <a:rPr lang="pt-BR" dirty="0" err="1"/>
              <a:t>gracia</a:t>
            </a:r>
            <a:r>
              <a:rPr lang="pt-BR" dirty="0"/>
              <a:t> de Dios derramada sobre una </a:t>
            </a:r>
            <a:r>
              <a:rPr lang="pt-BR" dirty="0" err="1"/>
              <a:t>porción</a:t>
            </a:r>
            <a:r>
              <a:rPr lang="pt-BR" dirty="0"/>
              <a:t> </a:t>
            </a:r>
            <a:r>
              <a:rPr lang="pt-BR" dirty="0" err="1"/>
              <a:t>pequeña</a:t>
            </a:r>
            <a:r>
              <a:rPr lang="pt-BR" dirty="0"/>
              <a:t> es </a:t>
            </a:r>
            <a:r>
              <a:rPr lang="pt-BR" dirty="0" err="1"/>
              <a:t>lo</a:t>
            </a:r>
            <a:r>
              <a:rPr lang="pt-BR" dirty="0"/>
              <a:t> que </a:t>
            </a:r>
            <a:r>
              <a:rPr lang="pt-BR" dirty="0" err="1"/>
              <a:t>hace</a:t>
            </a:r>
            <a:r>
              <a:rPr lang="pt-BR" dirty="0"/>
              <a:t> bastar para todos. La mano de Dios </a:t>
            </a:r>
            <a:r>
              <a:rPr lang="pt-BR" dirty="0" err="1"/>
              <a:t>puede</a:t>
            </a:r>
            <a:r>
              <a:rPr lang="pt-BR" dirty="0"/>
              <a:t> </a:t>
            </a:r>
            <a:r>
              <a:rPr lang="pt-BR" dirty="0" err="1"/>
              <a:t>multiplicarla</a:t>
            </a:r>
            <a:r>
              <a:rPr lang="pt-BR" dirty="0"/>
              <a:t> </a:t>
            </a:r>
            <a:r>
              <a:rPr lang="pt-BR" dirty="0" err="1"/>
              <a:t>cien</a:t>
            </a:r>
            <a:r>
              <a:rPr lang="pt-BR" dirty="0"/>
              <a:t> </a:t>
            </a:r>
            <a:r>
              <a:rPr lang="pt-BR" dirty="0" err="1"/>
              <a:t>veces</a:t>
            </a:r>
            <a:r>
              <a:rPr lang="pt-BR" dirty="0"/>
              <a:t>. </a:t>
            </a:r>
            <a:r>
              <a:rPr lang="pt-BR" dirty="0" err="1"/>
              <a:t>Con</a:t>
            </a:r>
            <a:r>
              <a:rPr lang="pt-BR" dirty="0"/>
              <a:t> sus recursos, </a:t>
            </a:r>
            <a:r>
              <a:rPr lang="pt-BR" dirty="0" err="1"/>
              <a:t>puede</a:t>
            </a:r>
            <a:r>
              <a:rPr lang="pt-BR" dirty="0"/>
              <a:t> </a:t>
            </a:r>
            <a:r>
              <a:rPr lang="pt-BR" dirty="0" err="1"/>
              <a:t>extender</a:t>
            </a:r>
            <a:r>
              <a:rPr lang="pt-BR" dirty="0"/>
              <a:t> uma mesa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el</a:t>
            </a:r>
            <a:r>
              <a:rPr lang="pt-BR" dirty="0"/>
              <a:t> </a:t>
            </a:r>
            <a:r>
              <a:rPr lang="pt-BR" dirty="0" err="1"/>
              <a:t>desierto</a:t>
            </a:r>
            <a:r>
              <a:rPr lang="pt-BR" dirty="0"/>
              <a:t>. Por </a:t>
            </a:r>
            <a:r>
              <a:rPr lang="pt-BR" dirty="0" err="1"/>
              <a:t>el</a:t>
            </a:r>
            <a:r>
              <a:rPr lang="pt-BR" dirty="0"/>
              <a:t> toque de </a:t>
            </a:r>
            <a:r>
              <a:rPr lang="pt-BR" dirty="0" err="1"/>
              <a:t>su</a:t>
            </a:r>
            <a:r>
              <a:rPr lang="pt-BR" dirty="0"/>
              <a:t> mano, </a:t>
            </a:r>
            <a:r>
              <a:rPr lang="pt-BR" dirty="0" err="1"/>
              <a:t>puede</a:t>
            </a:r>
            <a:r>
              <a:rPr lang="pt-BR" dirty="0"/>
              <a:t> aumentar </a:t>
            </a:r>
            <a:r>
              <a:rPr lang="pt-BR" dirty="0" err="1"/>
              <a:t>las</a:t>
            </a:r>
            <a:r>
              <a:rPr lang="pt-BR" dirty="0"/>
              <a:t> provisiones </a:t>
            </a:r>
            <a:r>
              <a:rPr lang="pt-BR" dirty="0" err="1"/>
              <a:t>escasas</a:t>
            </a:r>
            <a:r>
              <a:rPr lang="pt-BR" dirty="0"/>
              <a:t> </a:t>
            </a:r>
            <a:r>
              <a:rPr lang="pt-BR" dirty="0" err="1"/>
              <a:t>y</a:t>
            </a:r>
            <a:r>
              <a:rPr lang="pt-BR" dirty="0"/>
              <a:t> </a:t>
            </a:r>
            <a:r>
              <a:rPr lang="pt-BR" dirty="0" err="1"/>
              <a:t>hacerlas</a:t>
            </a:r>
            <a:r>
              <a:rPr lang="pt-BR" dirty="0"/>
              <a:t> bastar para todos”</a:t>
            </a:r>
          </a:p>
          <a:p>
            <a:pPr lvl="1"/>
            <a:r>
              <a:rPr lang="pt-BR" dirty="0"/>
              <a:t>Elena G. de White, </a:t>
            </a:r>
            <a:r>
              <a:rPr lang="pt-BR" dirty="0" err="1"/>
              <a:t>Conflicto</a:t>
            </a:r>
            <a:r>
              <a:rPr lang="pt-BR" dirty="0"/>
              <a:t> </a:t>
            </a:r>
            <a:r>
              <a:rPr lang="pt-BR" dirty="0" err="1"/>
              <a:t>y</a:t>
            </a:r>
            <a:r>
              <a:rPr lang="pt-BR" dirty="0"/>
              <a:t> valor, p. 226</a:t>
            </a:r>
          </a:p>
        </p:txBody>
      </p:sp>
    </p:spTree>
    <p:extLst>
      <p:ext uri="{BB962C8B-B14F-4D97-AF65-F5344CB8AC3E}">
        <p14:creationId xmlns:p14="http://schemas.microsoft.com/office/powerpoint/2010/main" val="48146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C4FF80-797D-9952-F755-8C874FD7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863" y="2418190"/>
            <a:ext cx="5475288" cy="2021619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La mesa de Dios es </a:t>
            </a:r>
            <a:r>
              <a:rPr lang="pt-BR" dirty="0" err="1"/>
              <a:t>un</a:t>
            </a:r>
            <a:r>
              <a:rPr lang="pt-BR" dirty="0"/>
              <a:t> </a:t>
            </a:r>
            <a:r>
              <a:rPr lang="pt-BR" dirty="0" err="1"/>
              <a:t>reflejo</a:t>
            </a:r>
            <a:r>
              <a:rPr lang="pt-BR" dirty="0"/>
              <a:t> de </a:t>
            </a:r>
            <a:r>
              <a:rPr lang="pt-BR" dirty="0" err="1"/>
              <a:t>su</a:t>
            </a:r>
            <a:r>
              <a:rPr lang="pt-BR" dirty="0"/>
              <a:t> amor incondicional por todos.</a:t>
            </a:r>
          </a:p>
        </p:txBody>
      </p:sp>
    </p:spTree>
    <p:extLst>
      <p:ext uri="{BB962C8B-B14F-4D97-AF65-F5344CB8AC3E}">
        <p14:creationId xmlns:p14="http://schemas.microsoft.com/office/powerpoint/2010/main" val="57989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738CC7-507F-85D7-7CB1-BB6BDE270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418" y="827087"/>
            <a:ext cx="5475288" cy="5203825"/>
          </a:xfrm>
        </p:spPr>
        <p:txBody>
          <a:bodyPr/>
          <a:lstStyle/>
          <a:p>
            <a:pPr lvl="4"/>
            <a:r>
              <a:rPr lang="pt-BR" dirty="0"/>
              <a:t>Texto-base: </a:t>
            </a:r>
          </a:p>
          <a:p>
            <a:r>
              <a:rPr lang="pt-BR" dirty="0"/>
              <a:t>Lucas 14:12-14; </a:t>
            </a:r>
          </a:p>
          <a:p>
            <a:r>
              <a:rPr lang="pt-BR" dirty="0"/>
              <a:t>Mateo 25:35-40</a:t>
            </a:r>
          </a:p>
        </p:txBody>
      </p:sp>
    </p:spTree>
    <p:extLst>
      <p:ext uri="{BB962C8B-B14F-4D97-AF65-F5344CB8AC3E}">
        <p14:creationId xmlns:p14="http://schemas.microsoft.com/office/powerpoint/2010/main" val="381470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1D28E8-6BFD-E1EF-3359-449552BB2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452" y="876379"/>
            <a:ext cx="7615565" cy="5105242"/>
          </a:xfrm>
          <a:prstGeom prst="roundRect">
            <a:avLst>
              <a:gd name="adj" fmla="val 9319"/>
            </a:avLst>
          </a:prstGeom>
          <a:ln>
            <a:solidFill>
              <a:schemeClr val="bg1"/>
            </a:solidFill>
            <a:prstDash val="dash"/>
          </a:ln>
        </p:spPr>
        <p:txBody>
          <a:bodyPr>
            <a:normAutofit/>
          </a:bodyPr>
          <a:lstStyle/>
          <a:p>
            <a:pPr lvl="2"/>
            <a:r>
              <a:rPr lang="pt-BR" dirty="0"/>
              <a:t>“Que </a:t>
            </a:r>
            <a:r>
              <a:rPr lang="pt-BR" dirty="0" err="1"/>
              <a:t>la</a:t>
            </a:r>
            <a:r>
              <a:rPr lang="pt-BR" dirty="0"/>
              <a:t> mesa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Jesús</a:t>
            </a:r>
            <a:r>
              <a:rPr lang="pt-BR" dirty="0"/>
              <a:t> </a:t>
            </a:r>
            <a:r>
              <a:rPr lang="pt-BR" dirty="0" err="1"/>
              <a:t>hoy</a:t>
            </a:r>
            <a:r>
              <a:rPr lang="pt-BR" dirty="0"/>
              <a:t> sea una vislumbre 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gran</a:t>
            </a:r>
            <a:r>
              <a:rPr lang="pt-BR" dirty="0"/>
              <a:t> </a:t>
            </a:r>
            <a:r>
              <a:rPr lang="pt-BR" dirty="0" err="1"/>
              <a:t>fiesta</a:t>
            </a:r>
            <a:r>
              <a:rPr lang="pt-BR" dirty="0"/>
              <a:t> que está por </a:t>
            </a:r>
            <a:r>
              <a:rPr lang="pt-BR" dirty="0" err="1"/>
              <a:t>venir</a:t>
            </a:r>
            <a:r>
              <a:rPr lang="pt-BR" dirty="0"/>
              <a:t>, donde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comunión</a:t>
            </a:r>
            <a:r>
              <a:rPr lang="pt-BR" dirty="0"/>
              <a:t> será </a:t>
            </a:r>
            <a:r>
              <a:rPr lang="pt-BR" dirty="0" err="1"/>
              <a:t>perfecta</a:t>
            </a:r>
            <a:r>
              <a:rPr lang="pt-BR" dirty="0"/>
              <a:t> </a:t>
            </a:r>
            <a:r>
              <a:rPr lang="pt-BR" dirty="0" err="1"/>
              <a:t>y</a:t>
            </a:r>
            <a:r>
              <a:rPr lang="pt-BR" dirty="0"/>
              <a:t> eterna, </a:t>
            </a:r>
            <a:r>
              <a:rPr lang="pt-BR" dirty="0" err="1"/>
              <a:t>y</a:t>
            </a:r>
            <a:r>
              <a:rPr lang="pt-BR" dirty="0"/>
              <a:t> donde todas </a:t>
            </a:r>
            <a:r>
              <a:rPr lang="pt-BR" dirty="0" err="1"/>
              <a:t>las</a:t>
            </a:r>
            <a:r>
              <a:rPr lang="pt-BR" dirty="0"/>
              <a:t> lágrimas </a:t>
            </a:r>
            <a:r>
              <a:rPr lang="pt-BR" dirty="0" err="1"/>
              <a:t>serán</a:t>
            </a:r>
            <a:r>
              <a:rPr lang="pt-BR" dirty="0"/>
              <a:t> enjugadas”.</a:t>
            </a:r>
          </a:p>
        </p:txBody>
      </p:sp>
    </p:spTree>
    <p:extLst>
      <p:ext uri="{BB962C8B-B14F-4D97-AF65-F5344CB8AC3E}">
        <p14:creationId xmlns:p14="http://schemas.microsoft.com/office/powerpoint/2010/main" val="331653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9BDFFE-1397-3050-9B4E-B299D7E7F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387" y="3927229"/>
            <a:ext cx="9300201" cy="2326873"/>
          </a:xfrm>
        </p:spPr>
        <p:txBody>
          <a:bodyPr/>
          <a:lstStyle/>
          <a:p>
            <a:r>
              <a:rPr lang="pt-BR" dirty="0"/>
              <a:t>Pero </a:t>
            </a:r>
            <a:r>
              <a:rPr lang="pt-BR" dirty="0" err="1"/>
              <a:t>mientras</a:t>
            </a:r>
            <a:r>
              <a:rPr lang="pt-BR" dirty="0"/>
              <a:t> esperamos </a:t>
            </a:r>
            <a:r>
              <a:rPr lang="pt-BR" dirty="0" err="1"/>
              <a:t>ese</a:t>
            </a:r>
            <a:r>
              <a:rPr lang="pt-BR" dirty="0"/>
              <a:t> glorioso </a:t>
            </a:r>
            <a:r>
              <a:rPr lang="pt-BR" dirty="0" err="1"/>
              <a:t>día</a:t>
            </a:r>
            <a:r>
              <a:rPr lang="pt-BR" dirty="0"/>
              <a:t>, estamos </a:t>
            </a:r>
            <a:r>
              <a:rPr lang="pt-BR" dirty="0" err="1"/>
              <a:t>llamados</a:t>
            </a:r>
            <a:r>
              <a:rPr lang="pt-BR" dirty="0"/>
              <a:t> a </a:t>
            </a:r>
            <a:r>
              <a:rPr lang="pt-BR" dirty="0" err="1"/>
              <a:t>acercarnos</a:t>
            </a:r>
            <a:r>
              <a:rPr lang="pt-BR" dirty="0"/>
              <a:t> a </a:t>
            </a:r>
            <a:r>
              <a:rPr lang="pt-BR" dirty="0" err="1"/>
              <a:t>la</a:t>
            </a:r>
            <a:r>
              <a:rPr lang="pt-BR" dirty="0"/>
              <a:t> mesa </a:t>
            </a:r>
            <a:r>
              <a:rPr lang="pt-BR" dirty="0" err="1"/>
              <a:t>del</a:t>
            </a:r>
            <a:r>
              <a:rPr lang="pt-BR" dirty="0"/>
              <a:t> </a:t>
            </a:r>
            <a:r>
              <a:rPr lang="pt-BR" dirty="0" err="1"/>
              <a:t>Señor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b="1" dirty="0">
                <a:solidFill>
                  <a:schemeClr val="accent4"/>
                </a:solidFill>
              </a:rPr>
              <a:t>discernimento.</a:t>
            </a:r>
          </a:p>
        </p:txBody>
      </p:sp>
    </p:spTree>
    <p:extLst>
      <p:ext uri="{BB962C8B-B14F-4D97-AF65-F5344CB8AC3E}">
        <p14:creationId xmlns:p14="http://schemas.microsoft.com/office/powerpoint/2010/main" val="334318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849852-4FCD-89AA-4DD9-CE705518B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77" y="2381411"/>
            <a:ext cx="5935708" cy="1471088"/>
          </a:xfrm>
        </p:spPr>
        <p:txBody>
          <a:bodyPr/>
          <a:lstStyle/>
          <a:p>
            <a:r>
              <a:rPr lang="pt-BR" dirty="0"/>
              <a:t>Somos fortalecidos por </a:t>
            </a:r>
            <a:r>
              <a:rPr lang="pt-BR" dirty="0" err="1"/>
              <a:t>la</a:t>
            </a:r>
            <a:r>
              <a:rPr lang="pt-BR" dirty="0"/>
              <a:t> mesa de </a:t>
            </a:r>
            <a:r>
              <a:rPr lang="pt-BR" dirty="0" err="1"/>
              <a:t>la</a:t>
            </a:r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9067FE5-0441-1D4E-B75A-5101FBA9C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7877" y="3149115"/>
            <a:ext cx="6096000" cy="177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8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321132-2DC3-9C31-DC57-D9218A9E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80" y="2321169"/>
            <a:ext cx="9765640" cy="2558957"/>
          </a:xfrm>
        </p:spPr>
        <p:txBody>
          <a:bodyPr/>
          <a:lstStyle/>
          <a:p>
            <a:pPr lvl="2"/>
            <a:r>
              <a:rPr lang="pt-BR" sz="3600" dirty="0"/>
              <a:t>Un </a:t>
            </a:r>
            <a:r>
              <a:rPr lang="pt-BR" sz="3600" dirty="0" err="1"/>
              <a:t>camino</a:t>
            </a:r>
            <a:r>
              <a:rPr lang="pt-BR" sz="3600" dirty="0"/>
              <a:t> que </a:t>
            </a:r>
            <a:r>
              <a:rPr lang="pt-BR" sz="3600" dirty="0" err="1"/>
              <a:t>comienza</a:t>
            </a:r>
            <a:r>
              <a:rPr lang="pt-BR" sz="3600" dirty="0"/>
              <a:t> </a:t>
            </a:r>
            <a:r>
              <a:rPr lang="pt-BR" sz="3600" dirty="0" err="1"/>
              <a:t>con</a:t>
            </a:r>
            <a:r>
              <a:rPr lang="pt-BR" sz="3600" dirty="0"/>
              <a:t> </a:t>
            </a:r>
            <a:r>
              <a:rPr lang="pt-BR" sz="3600" dirty="0" err="1"/>
              <a:t>la</a:t>
            </a:r>
            <a:r>
              <a:rPr lang="pt-BR" sz="3600" dirty="0"/>
              <a:t> </a:t>
            </a:r>
            <a:r>
              <a:rPr lang="pt-BR" sz="3600" b="1" dirty="0" err="1">
                <a:solidFill>
                  <a:srgbClr val="C00000"/>
                </a:solidFill>
              </a:rPr>
              <a:t>comunión</a:t>
            </a:r>
            <a:r>
              <a:rPr lang="pt-BR" sz="3600" dirty="0"/>
              <a:t>, es </a:t>
            </a:r>
            <a:r>
              <a:rPr lang="pt-BR" sz="3600" dirty="0" err="1"/>
              <a:t>sostenido</a:t>
            </a:r>
            <a:r>
              <a:rPr lang="pt-BR" sz="3600" dirty="0"/>
              <a:t> por </a:t>
            </a:r>
            <a:r>
              <a:rPr lang="pt-BR" sz="3600" dirty="0" err="1"/>
              <a:t>la</a:t>
            </a:r>
            <a:r>
              <a:rPr lang="pt-BR" sz="3600" dirty="0"/>
              <a:t> </a:t>
            </a:r>
            <a:r>
              <a:rPr lang="pt-BR" sz="3600" b="1" dirty="0" err="1">
                <a:solidFill>
                  <a:srgbClr val="C00000"/>
                </a:solidFill>
              </a:rPr>
              <a:t>gracia</a:t>
            </a:r>
            <a:r>
              <a:rPr lang="pt-BR" sz="3600" dirty="0"/>
              <a:t>, es impulsado por </a:t>
            </a:r>
            <a:r>
              <a:rPr lang="pt-BR" sz="3600" dirty="0" err="1"/>
              <a:t>la</a:t>
            </a:r>
            <a:r>
              <a:rPr lang="pt-BR" sz="3600" dirty="0"/>
              <a:t> </a:t>
            </a:r>
            <a:r>
              <a:rPr lang="pt-BR" sz="3600" b="1" dirty="0" err="1">
                <a:solidFill>
                  <a:srgbClr val="C00000"/>
                </a:solidFill>
              </a:rPr>
              <a:t>misión</a:t>
            </a:r>
            <a:r>
              <a:rPr lang="pt-BR" sz="3600" dirty="0"/>
              <a:t> </a:t>
            </a:r>
            <a:r>
              <a:rPr lang="pt-BR" sz="3600" dirty="0" err="1"/>
              <a:t>y</a:t>
            </a:r>
            <a:r>
              <a:rPr lang="pt-BR" sz="3600" dirty="0"/>
              <a:t> culmina </a:t>
            </a:r>
            <a:r>
              <a:rPr lang="pt-BR" sz="3600" dirty="0" err="1"/>
              <a:t>en</a:t>
            </a:r>
            <a:r>
              <a:rPr lang="pt-BR" sz="3600" dirty="0"/>
              <a:t> </a:t>
            </a:r>
            <a:r>
              <a:rPr lang="pt-BR" sz="3600" dirty="0" err="1"/>
              <a:t>la</a:t>
            </a:r>
            <a:r>
              <a:rPr lang="pt-BR" sz="3600" dirty="0"/>
              <a:t> </a:t>
            </a:r>
            <a:r>
              <a:rPr lang="pt-BR" sz="3600" b="1" dirty="0" err="1">
                <a:solidFill>
                  <a:srgbClr val="C00000"/>
                </a:solidFill>
              </a:rPr>
              <a:t>esperanza</a:t>
            </a:r>
            <a:r>
              <a:rPr lang="pt-BR" sz="3600" dirty="0"/>
              <a:t> eterna de </a:t>
            </a:r>
            <a:r>
              <a:rPr lang="pt-BR" sz="3600" dirty="0" err="1"/>
              <a:t>la</a:t>
            </a:r>
            <a:r>
              <a:rPr lang="pt-BR" sz="3600" dirty="0"/>
              <a:t> </a:t>
            </a:r>
            <a:r>
              <a:rPr lang="pt-BR" sz="3600" dirty="0" err="1"/>
              <a:t>fiesta</a:t>
            </a:r>
            <a:r>
              <a:rPr lang="pt-BR" sz="3600" dirty="0"/>
              <a:t> celestial.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667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F2D1BD-0A16-C29F-F301-3EC41F503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925" y="3429000"/>
            <a:ext cx="5118149" cy="2830964"/>
          </a:xfrm>
        </p:spPr>
        <p:txBody>
          <a:bodyPr/>
          <a:lstStyle/>
          <a:p>
            <a:r>
              <a:rPr lang="pt-BR" dirty="0" err="1"/>
              <a:t>Debemos</a:t>
            </a:r>
            <a:r>
              <a:rPr lang="pt-BR" dirty="0"/>
              <a:t> </a:t>
            </a:r>
            <a:r>
              <a:rPr lang="pt-BR" dirty="0" err="1"/>
              <a:t>crear</a:t>
            </a:r>
            <a:r>
              <a:rPr lang="pt-BR" dirty="0"/>
              <a:t> </a:t>
            </a:r>
            <a:r>
              <a:rPr lang="pt-BR" dirty="0" err="1"/>
              <a:t>espacios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nuestros</a:t>
            </a:r>
            <a:r>
              <a:rPr lang="pt-BR" dirty="0"/>
              <a:t> </a:t>
            </a:r>
            <a:r>
              <a:rPr lang="pt-BR" dirty="0" err="1"/>
              <a:t>hogares</a:t>
            </a:r>
            <a:r>
              <a:rPr lang="pt-BR" dirty="0"/>
              <a:t> e </a:t>
            </a:r>
            <a:r>
              <a:rPr lang="pt-BR" dirty="0" err="1"/>
              <a:t>iglesias</a:t>
            </a:r>
            <a:r>
              <a:rPr lang="pt-BR" dirty="0"/>
              <a:t> donde </a:t>
            </a:r>
            <a:r>
              <a:rPr lang="pt-BR" dirty="0" err="1"/>
              <a:t>el</a:t>
            </a:r>
            <a:r>
              <a:rPr lang="pt-BR" dirty="0"/>
              <a:t> amor de Dios </a:t>
            </a:r>
            <a:r>
              <a:rPr lang="pt-BR" dirty="0" err="1"/>
              <a:t>pueda</a:t>
            </a:r>
            <a:r>
              <a:rPr lang="pt-BR" dirty="0"/>
              <a:t> ser experimentado a través de </a:t>
            </a:r>
            <a:r>
              <a:rPr lang="pt-BR" dirty="0" err="1"/>
              <a:t>actos</a:t>
            </a:r>
            <a:r>
              <a:rPr lang="pt-BR" dirty="0"/>
              <a:t> </a:t>
            </a:r>
            <a:r>
              <a:rPr lang="pt-BR" dirty="0" err="1"/>
              <a:t>tangibles</a:t>
            </a:r>
            <a:r>
              <a:rPr lang="pt-BR" dirty="0"/>
              <a:t> de </a:t>
            </a:r>
            <a:r>
              <a:rPr lang="pt-BR" dirty="0" err="1"/>
              <a:t>generosidad</a:t>
            </a:r>
            <a:r>
              <a:rPr lang="pt-BR" dirty="0"/>
              <a:t> </a:t>
            </a:r>
            <a:r>
              <a:rPr lang="pt-BR" dirty="0" err="1"/>
              <a:t>y</a:t>
            </a:r>
            <a:r>
              <a:rPr lang="pt-BR" dirty="0"/>
              <a:t> </a:t>
            </a:r>
            <a:r>
              <a:rPr lang="pt-BR" dirty="0" err="1"/>
              <a:t>hospitalidad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547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7823CD7-B124-53BA-B9C1-78518C903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77481" y="2343188"/>
            <a:ext cx="7564014" cy="2580503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2DA05EE-8A73-4F33-5961-88C9DE6EC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209" y="1178328"/>
            <a:ext cx="5474043" cy="5204730"/>
          </a:xfrm>
        </p:spPr>
        <p:txBody>
          <a:bodyPr/>
          <a:lstStyle/>
          <a:p>
            <a:r>
              <a:rPr lang="pt-BR" b="1" dirty="0"/>
              <a:t>III. Más Amor </a:t>
            </a:r>
            <a:r>
              <a:rPr lang="pt-BR" b="1" dirty="0" err="1"/>
              <a:t>en</a:t>
            </a:r>
            <a:r>
              <a:rPr lang="pt-BR" b="1" dirty="0"/>
              <a:t> </a:t>
            </a:r>
            <a:r>
              <a:rPr lang="pt-BR" b="1" dirty="0" err="1"/>
              <a:t>Navidad</a:t>
            </a:r>
            <a:r>
              <a:rPr lang="pt-BR" b="1" dirty="0"/>
              <a:t> 2024: 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  <a:p>
            <a:r>
              <a:rPr lang="pt-BR" dirty="0" err="1"/>
              <a:t>la</a:t>
            </a:r>
            <a:r>
              <a:rPr lang="pt-BR" dirty="0"/>
              <a:t> mesa</a:t>
            </a:r>
          </a:p>
        </p:txBody>
      </p:sp>
    </p:spTree>
    <p:extLst>
      <p:ext uri="{BB962C8B-B14F-4D97-AF65-F5344CB8AC3E}">
        <p14:creationId xmlns:p14="http://schemas.microsoft.com/office/powerpoint/2010/main" val="420653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66043FA-1E0A-670C-D9D4-93886C3F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14" y="1594338"/>
            <a:ext cx="7590696" cy="515816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err="1"/>
              <a:t>Pasos</a:t>
            </a:r>
            <a:r>
              <a:rPr lang="pt-BR" dirty="0"/>
              <a:t> </a:t>
            </a:r>
            <a:r>
              <a:rPr lang="pt-BR" dirty="0" err="1"/>
              <a:t>prácticos</a:t>
            </a:r>
            <a:r>
              <a:rPr lang="pt-BR" dirty="0"/>
              <a:t>: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E2B4A3-11DC-6EB8-568A-91CCE2C32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15" y="2332892"/>
            <a:ext cx="7590695" cy="359139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4000" dirty="0" err="1"/>
              <a:t>Identifiquen</a:t>
            </a:r>
            <a:r>
              <a:rPr lang="pt-BR" sz="4000" dirty="0"/>
              <a:t> </a:t>
            </a:r>
            <a:r>
              <a:rPr lang="pt-BR" sz="4000" dirty="0" err="1"/>
              <a:t>las</a:t>
            </a:r>
            <a:r>
              <a:rPr lang="pt-BR" sz="4000" dirty="0"/>
              <a:t> </a:t>
            </a:r>
            <a:r>
              <a:rPr lang="pt-BR" sz="4000" dirty="0" err="1"/>
              <a:t>necesidades</a:t>
            </a:r>
            <a:r>
              <a:rPr lang="pt-BR" sz="4000" dirty="0"/>
              <a:t>; </a:t>
            </a:r>
          </a:p>
          <a:p>
            <a:pPr marL="514350" indent="-514350">
              <a:buAutoNum type="arabicPeriod"/>
            </a:pPr>
            <a:r>
              <a:rPr lang="pt-BR" sz="4000" dirty="0" err="1"/>
              <a:t>Planeen</a:t>
            </a:r>
            <a:r>
              <a:rPr lang="pt-BR" sz="4000" dirty="0"/>
              <a:t> una </a:t>
            </a:r>
            <a:r>
              <a:rPr lang="pt-BR" sz="4000" dirty="0" err="1"/>
              <a:t>acción</a:t>
            </a:r>
            <a:r>
              <a:rPr lang="pt-BR" sz="4000" dirty="0"/>
              <a:t> concreta;</a:t>
            </a:r>
          </a:p>
          <a:p>
            <a:pPr marL="514350" indent="-514350">
              <a:buAutoNum type="arabicPeriod"/>
            </a:pPr>
            <a:r>
              <a:rPr lang="pt-BR" sz="4000" dirty="0"/>
              <a:t>Involucrar a </a:t>
            </a:r>
            <a:r>
              <a:rPr lang="pt-BR" sz="4000" dirty="0" err="1"/>
              <a:t>la</a:t>
            </a:r>
            <a:r>
              <a:rPr lang="pt-BR" sz="4000" dirty="0"/>
              <a:t> </a:t>
            </a:r>
            <a:r>
              <a:rPr lang="pt-BR" sz="4000" dirty="0" err="1"/>
              <a:t>comunidad</a:t>
            </a:r>
            <a:r>
              <a:rPr lang="pt-BR" sz="4000" dirty="0"/>
              <a:t>;</a:t>
            </a:r>
          </a:p>
          <a:p>
            <a:pPr marL="514350" indent="-514350">
              <a:buAutoNum type="arabicPeriod"/>
            </a:pPr>
            <a:r>
              <a:rPr lang="pt-BR" sz="4000" dirty="0"/>
              <a:t>Celebrar </a:t>
            </a:r>
            <a:r>
              <a:rPr lang="pt-BR" sz="4000" dirty="0" err="1"/>
              <a:t>la</a:t>
            </a:r>
            <a:r>
              <a:rPr lang="pt-BR" sz="4000" dirty="0"/>
              <a:t> </a:t>
            </a:r>
            <a:r>
              <a:rPr lang="pt-BR" sz="4000" dirty="0" err="1"/>
              <a:t>Comunión</a:t>
            </a:r>
            <a:r>
              <a:rPr lang="pt-B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206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889FAE-EE5E-83CC-E8DE-0741F76AC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8831" y="1143091"/>
            <a:ext cx="5931511" cy="4571817"/>
          </a:xfrm>
        </p:spPr>
        <p:txBody>
          <a:bodyPr>
            <a:normAutofit/>
          </a:bodyPr>
          <a:lstStyle/>
          <a:p>
            <a:pPr algn="ctr"/>
            <a:r>
              <a:rPr lang="pt-BR" sz="4000" b="0" i="1" dirty="0"/>
              <a:t>Que Más Amor </a:t>
            </a:r>
            <a:r>
              <a:rPr lang="pt-BR" sz="4000" b="0" i="1" dirty="0" err="1"/>
              <a:t>en</a:t>
            </a:r>
            <a:r>
              <a:rPr lang="pt-BR" sz="4000" b="0" i="1" dirty="0"/>
              <a:t> </a:t>
            </a:r>
            <a:r>
              <a:rPr lang="pt-BR" sz="4000" b="0" i="1" dirty="0" err="1"/>
              <a:t>Navidad</a:t>
            </a:r>
            <a:r>
              <a:rPr lang="pt-BR" sz="4000" b="0" i="1" dirty="0"/>
              <a:t> 2024 </a:t>
            </a:r>
            <a:r>
              <a:rPr lang="pt-BR" sz="4000" i="1" dirty="0">
                <a:solidFill>
                  <a:schemeClr val="accent4"/>
                </a:solidFill>
              </a:rPr>
              <a:t>sea </a:t>
            </a:r>
            <a:r>
              <a:rPr lang="pt-BR" sz="4000" i="1" dirty="0" err="1">
                <a:solidFill>
                  <a:schemeClr val="accent4"/>
                </a:solidFill>
              </a:rPr>
              <a:t>un</a:t>
            </a:r>
            <a:r>
              <a:rPr lang="pt-BR" sz="4000" i="1" dirty="0">
                <a:solidFill>
                  <a:schemeClr val="accent4"/>
                </a:solidFill>
              </a:rPr>
              <a:t> </a:t>
            </a:r>
            <a:r>
              <a:rPr lang="pt-BR" sz="4000" i="1" dirty="0" err="1">
                <a:solidFill>
                  <a:schemeClr val="accent4"/>
                </a:solidFill>
              </a:rPr>
              <a:t>reflejo</a:t>
            </a:r>
            <a:r>
              <a:rPr lang="pt-BR" sz="4000" i="1" dirty="0">
                <a:solidFill>
                  <a:schemeClr val="accent4"/>
                </a:solidFill>
              </a:rPr>
              <a:t> de </a:t>
            </a:r>
            <a:r>
              <a:rPr lang="pt-BR" sz="4000" i="1" dirty="0" err="1">
                <a:solidFill>
                  <a:schemeClr val="accent4"/>
                </a:solidFill>
              </a:rPr>
              <a:t>la</a:t>
            </a:r>
            <a:r>
              <a:rPr lang="pt-BR" sz="4000" i="1" dirty="0">
                <a:solidFill>
                  <a:schemeClr val="accent4"/>
                </a:solidFill>
              </a:rPr>
              <a:t> mesa de </a:t>
            </a:r>
            <a:r>
              <a:rPr lang="pt-BR" sz="4000" i="1" dirty="0" err="1">
                <a:solidFill>
                  <a:schemeClr val="accent4"/>
                </a:solidFill>
              </a:rPr>
              <a:t>Jesús</a:t>
            </a:r>
            <a:r>
              <a:rPr lang="pt-BR" sz="4000" b="0" i="1" dirty="0"/>
              <a:t>, donde todos </a:t>
            </a:r>
            <a:r>
              <a:rPr lang="pt-BR" sz="4000" b="0" i="1" dirty="0" err="1"/>
              <a:t>son</a:t>
            </a:r>
            <a:r>
              <a:rPr lang="pt-BR" sz="4000" b="0" i="1" dirty="0"/>
              <a:t> </a:t>
            </a:r>
            <a:r>
              <a:rPr lang="pt-BR" sz="4000" b="0" i="1" dirty="0" err="1"/>
              <a:t>bienvenidos</a:t>
            </a:r>
            <a:r>
              <a:rPr lang="pt-BR" sz="4000" b="0" i="1" dirty="0"/>
              <a:t> </a:t>
            </a:r>
            <a:r>
              <a:rPr lang="pt-BR" sz="4000" b="0" i="1" dirty="0" err="1"/>
              <a:t>y</a:t>
            </a:r>
            <a:r>
              <a:rPr lang="pt-BR" sz="4000" b="0" i="1" dirty="0"/>
              <a:t> alimentados, tanto física como espiritualmente.</a:t>
            </a:r>
          </a:p>
        </p:txBody>
      </p:sp>
    </p:spTree>
    <p:extLst>
      <p:ext uri="{BB962C8B-B14F-4D97-AF65-F5344CB8AC3E}">
        <p14:creationId xmlns:p14="http://schemas.microsoft.com/office/powerpoint/2010/main" val="168070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92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47EB9D8-3796-3498-80A9-4C51BEE0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6635"/>
            <a:ext cx="5474043" cy="5204730"/>
          </a:xfrm>
        </p:spPr>
        <p:txBody>
          <a:bodyPr/>
          <a:lstStyle/>
          <a:p>
            <a:pPr lvl="4"/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vida </a:t>
            </a:r>
            <a:r>
              <a:rPr lang="pt-BR" dirty="0" err="1"/>
              <a:t>cristiana</a:t>
            </a:r>
            <a:r>
              <a:rPr lang="pt-BR" dirty="0"/>
              <a:t>, </a:t>
            </a:r>
            <a:r>
              <a:rPr lang="pt-BR" dirty="0" err="1"/>
              <a:t>la</a:t>
            </a:r>
            <a:r>
              <a:rPr lang="pt-BR" dirty="0"/>
              <a:t> mesa </a:t>
            </a:r>
            <a:r>
              <a:rPr lang="pt-BR" dirty="0" err="1"/>
              <a:t>siempre</a:t>
            </a:r>
            <a:r>
              <a:rPr lang="pt-BR" dirty="0"/>
              <a:t> ha sido </a:t>
            </a:r>
            <a:r>
              <a:rPr lang="pt-BR" dirty="0" err="1"/>
              <a:t>un</a:t>
            </a:r>
            <a:r>
              <a:rPr lang="pt-BR" dirty="0"/>
              <a:t> lugar de profundo significado espiritual </a:t>
            </a:r>
            <a:r>
              <a:rPr lang="pt-BR" dirty="0" err="1"/>
              <a:t>y</a:t>
            </a:r>
            <a:r>
              <a:rPr lang="pt-BR" dirty="0"/>
              <a:t> social. </a:t>
            </a:r>
          </a:p>
        </p:txBody>
      </p:sp>
    </p:spTree>
    <p:extLst>
      <p:ext uri="{BB962C8B-B14F-4D97-AF65-F5344CB8AC3E}">
        <p14:creationId xmlns:p14="http://schemas.microsoft.com/office/powerpoint/2010/main" val="150678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C9F662-8DBB-2242-AFE9-8ABFEAADA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0862" y="750277"/>
            <a:ext cx="5674702" cy="4993543"/>
          </a:xfrm>
        </p:spPr>
        <p:txBody>
          <a:bodyPr/>
          <a:lstStyle/>
          <a:p>
            <a:r>
              <a:rPr lang="pt-BR" dirty="0"/>
              <a:t> “La mesa es donde se forma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comunidad</a:t>
            </a:r>
            <a:r>
              <a:rPr lang="pt-BR" dirty="0"/>
              <a:t> </a:t>
            </a:r>
            <a:r>
              <a:rPr lang="pt-BR" dirty="0" err="1"/>
              <a:t>y</a:t>
            </a:r>
            <a:r>
              <a:rPr lang="pt-BR" dirty="0"/>
              <a:t> se fortalece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fe</a:t>
            </a:r>
            <a:r>
              <a:rPr lang="pt-BR" dirty="0"/>
              <a:t>. Es </a:t>
            </a:r>
            <a:r>
              <a:rPr lang="pt-BR" dirty="0" err="1"/>
              <a:t>un</a:t>
            </a:r>
            <a:r>
              <a:rPr lang="pt-BR" dirty="0"/>
              <a:t> lugar de </a:t>
            </a:r>
            <a:r>
              <a:rPr lang="pt-BR" dirty="0" err="1"/>
              <a:t>unidad</a:t>
            </a:r>
            <a:r>
              <a:rPr lang="pt-BR" dirty="0"/>
              <a:t>, de intercambio </a:t>
            </a:r>
            <a:r>
              <a:rPr lang="pt-BR" dirty="0" err="1"/>
              <a:t>y</a:t>
            </a:r>
            <a:r>
              <a:rPr lang="pt-BR" dirty="0"/>
              <a:t> de </a:t>
            </a:r>
            <a:r>
              <a:rPr lang="pt-BR" dirty="0" err="1"/>
              <a:t>crecimiento</a:t>
            </a:r>
            <a:r>
              <a:rPr lang="pt-BR" dirty="0"/>
              <a:t> espiritual”.</a:t>
            </a:r>
          </a:p>
          <a:p>
            <a:pPr marL="0" lvl="1" indent="0">
              <a:buNone/>
            </a:pPr>
            <a:r>
              <a:rPr lang="pt-BR" dirty="0"/>
              <a:t>Sinclair B. Ferguson</a:t>
            </a:r>
          </a:p>
        </p:txBody>
      </p:sp>
    </p:spTree>
    <p:extLst>
      <p:ext uri="{BB962C8B-B14F-4D97-AF65-F5344CB8AC3E}">
        <p14:creationId xmlns:p14="http://schemas.microsoft.com/office/powerpoint/2010/main" val="40716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956A5E-AF06-2E97-1741-42E18996A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466" y="533558"/>
            <a:ext cx="5474043" cy="5204730"/>
          </a:xfrm>
        </p:spPr>
        <p:txBody>
          <a:bodyPr/>
          <a:lstStyle/>
          <a:p>
            <a:pPr lvl="4"/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mesa de </a:t>
            </a:r>
            <a:r>
              <a:rPr lang="pt-BR" dirty="0" err="1"/>
              <a:t>Jesús</a:t>
            </a:r>
            <a:r>
              <a:rPr lang="pt-BR" dirty="0"/>
              <a:t> como </a:t>
            </a:r>
            <a:r>
              <a:rPr lang="pt-BR" dirty="0" err="1"/>
              <a:t>un</a:t>
            </a:r>
            <a:r>
              <a:rPr lang="pt-BR" dirty="0"/>
              <a:t> lugar de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0FC0AE0-C66D-7655-2CDB-EA8F39BB0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784231" y="3114627"/>
            <a:ext cx="6623538" cy="30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1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E73FBA-A886-AE57-B5D3-0EBFC1DC15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 “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mesa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Jesús</a:t>
            </a:r>
            <a:r>
              <a:rPr lang="pt-BR" dirty="0"/>
              <a:t>, encontramos no solo alimento para </a:t>
            </a:r>
            <a:r>
              <a:rPr lang="pt-BR" dirty="0" err="1"/>
              <a:t>el</a:t>
            </a:r>
            <a:r>
              <a:rPr lang="pt-BR" dirty="0"/>
              <a:t> </a:t>
            </a:r>
            <a:r>
              <a:rPr lang="pt-BR" dirty="0" err="1"/>
              <a:t>cuerpo</a:t>
            </a:r>
            <a:r>
              <a:rPr lang="pt-BR" dirty="0"/>
              <a:t>, sino </a:t>
            </a:r>
            <a:r>
              <a:rPr lang="pt-BR" dirty="0" err="1"/>
              <a:t>también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gracia</a:t>
            </a:r>
            <a:r>
              <a:rPr lang="pt-BR" dirty="0"/>
              <a:t> que sana </a:t>
            </a:r>
            <a:r>
              <a:rPr lang="pt-BR" dirty="0" err="1"/>
              <a:t>nuestras</a:t>
            </a:r>
            <a:r>
              <a:rPr lang="pt-BR" dirty="0"/>
              <a:t> almas </a:t>
            </a:r>
            <a:r>
              <a:rPr lang="pt-BR" dirty="0" err="1"/>
              <a:t>y</a:t>
            </a:r>
            <a:r>
              <a:rPr lang="pt-BR" dirty="0"/>
              <a:t> nos restaura a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misión</a:t>
            </a:r>
            <a:r>
              <a:rPr lang="pt-BR" dirty="0"/>
              <a:t>”. </a:t>
            </a:r>
          </a:p>
          <a:p>
            <a:pPr lvl="1"/>
            <a:r>
              <a:rPr lang="pt-BR" dirty="0"/>
              <a:t>Sinclair B. Ferguson.</a:t>
            </a:r>
          </a:p>
        </p:txBody>
      </p:sp>
    </p:spTree>
    <p:extLst>
      <p:ext uri="{BB962C8B-B14F-4D97-AF65-F5344CB8AC3E}">
        <p14:creationId xmlns:p14="http://schemas.microsoft.com/office/powerpoint/2010/main" val="10432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0D2A73B-62F1-DFFB-5AC9-9527D0125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416" y="923497"/>
            <a:ext cx="5529629" cy="3604235"/>
          </a:xfrm>
        </p:spPr>
        <p:txBody>
          <a:bodyPr/>
          <a:lstStyle/>
          <a:p>
            <a:pPr lvl="4"/>
            <a:r>
              <a:rPr lang="pt-BR" dirty="0"/>
              <a:t>La mesa </a:t>
            </a:r>
            <a:r>
              <a:rPr lang="pt-BR" dirty="0" err="1"/>
              <a:t>también</a:t>
            </a:r>
            <a:r>
              <a:rPr lang="pt-BR" dirty="0"/>
              <a:t> se revela como </a:t>
            </a:r>
            <a:r>
              <a:rPr lang="pt-BR" dirty="0" err="1"/>
              <a:t>un</a:t>
            </a:r>
            <a:r>
              <a:rPr lang="pt-BR" dirty="0"/>
              <a:t> lugar de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ADCA535-0E81-6EC6-AD84-BB1F7C5DB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01107" y="2703460"/>
            <a:ext cx="6359421" cy="36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3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8BA78C-3C1B-4D87-AC6A-50B32C7D4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868" y="1723292"/>
            <a:ext cx="4778580" cy="1705708"/>
          </a:xfrm>
        </p:spPr>
        <p:txBody>
          <a:bodyPr/>
          <a:lstStyle/>
          <a:p>
            <a:pPr lvl="4"/>
            <a:r>
              <a:rPr lang="pt-BR" dirty="0" err="1"/>
              <a:t>Hoy</a:t>
            </a:r>
            <a:r>
              <a:rPr lang="pt-BR" dirty="0"/>
              <a:t>, se nos </a:t>
            </a:r>
            <a:r>
              <a:rPr lang="pt-BR" dirty="0" err="1"/>
              <a:t>llama</a:t>
            </a:r>
            <a:r>
              <a:rPr lang="pt-BR" dirty="0"/>
              <a:t> a </a:t>
            </a:r>
            <a:r>
              <a:rPr lang="pt-BR" dirty="0" err="1"/>
              <a:t>extender</a:t>
            </a:r>
            <a:r>
              <a:rPr lang="pt-BR" dirty="0"/>
              <a:t> </a:t>
            </a:r>
            <a:r>
              <a:rPr lang="pt-BR" dirty="0" err="1"/>
              <a:t>esa</a:t>
            </a:r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0F0F3AE-27B1-F4CB-2E5A-A91C19D92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05880" y="1888543"/>
            <a:ext cx="8264076" cy="47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4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0AD3BDC-38CD-24B3-9DBC-C92E699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46097" y="2116713"/>
            <a:ext cx="8264075" cy="4741287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E44094-694C-34AA-D19B-543D7F9E8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466" y="826635"/>
            <a:ext cx="5474043" cy="5204730"/>
          </a:xfrm>
        </p:spPr>
        <p:txBody>
          <a:bodyPr/>
          <a:lstStyle/>
          <a:p>
            <a:r>
              <a:rPr lang="pt-BR" b="1" dirty="0"/>
              <a:t>I. LA MESA DE JESÚS: </a:t>
            </a:r>
            <a:br>
              <a:rPr lang="pt-BR" b="1" dirty="0"/>
            </a:br>
            <a:r>
              <a:rPr lang="pt-BR" dirty="0" err="1"/>
              <a:t>un</a:t>
            </a:r>
            <a:r>
              <a:rPr lang="pt-BR" dirty="0"/>
              <a:t> lugar para</a:t>
            </a:r>
          </a:p>
        </p:txBody>
      </p:sp>
    </p:spTree>
    <p:extLst>
      <p:ext uri="{BB962C8B-B14F-4D97-AF65-F5344CB8AC3E}">
        <p14:creationId xmlns:p14="http://schemas.microsoft.com/office/powerpoint/2010/main" val="338937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549</Words>
  <Application>Microsoft Macintosh PowerPoint</Application>
  <PresentationFormat>Widescreen</PresentationFormat>
  <Paragraphs>48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Aptos</vt:lpstr>
      <vt:lpstr>Arial</vt:lpstr>
      <vt:lpstr>Corbel</vt:lpstr>
      <vt:lpstr>Fonte do Sistema Regular</vt:lpstr>
      <vt:lpstr>Tema do Office</vt:lpstr>
      <vt:lpstr>La extensión de la mesa: un llamado al amor y a la generosidad.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Pasos prácticos: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2023-10-08T00:49:35Z</dcterms:created>
  <dcterms:modified xsi:type="dcterms:W3CDTF">2024-11-27T01:58:05Z</dcterms:modified>
</cp:coreProperties>
</file>