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65" r:id="rId4"/>
    <p:sldId id="258" r:id="rId5"/>
    <p:sldId id="266" r:id="rId6"/>
    <p:sldId id="259" r:id="rId7"/>
    <p:sldId id="260" r:id="rId8"/>
    <p:sldId id="268" r:id="rId9"/>
    <p:sldId id="269" r:id="rId10"/>
    <p:sldId id="270" r:id="rId11"/>
    <p:sldId id="261" r:id="rId12"/>
    <p:sldId id="262" r:id="rId13"/>
    <p:sldId id="271" r:id="rId14"/>
    <p:sldId id="263" r:id="rId15"/>
    <p:sldId id="272" r:id="rId16"/>
    <p:sldId id="273" r:id="rId17"/>
    <p:sldId id="264" r:id="rId18"/>
    <p:sldId id="274" r:id="rId19"/>
    <p:sldId id="276" r:id="rId20"/>
  </p:sldIdLst>
  <p:sldSz cx="14630400" cy="8229600"/>
  <p:notesSz cx="8229600" cy="14630400"/>
  <p:embeddedFontLs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MuseoModerno" panose="02000000000000000000" charset="-120"/>
      <p:regular r:id="rId26"/>
      <p:bold r:id="rId27"/>
      <p:italic r:id="rId28"/>
      <p:boldItalic r:id="rId29"/>
    </p:embeddedFont>
    <p:embeddedFont>
      <p:font typeface="Impact" panose="020B0806030902050204" pitchFamily="34" charset="0"/>
      <p:regular r:id="rId3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592">
          <p15:clr>
            <a:srgbClr val="000000"/>
          </p15:clr>
        </p15:guide>
        <p15:guide id="2" pos="4608">
          <p15:clr>
            <a:srgbClr val="000000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1" roundtripDataSignature="AMtx7mh0MeKWq2rfZz/GwAcgk7eM3R+eW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1F22"/>
    <a:srgbClr val="BB2327"/>
    <a:srgbClr val="6B1416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1" d="100"/>
          <a:sy n="91" d="100"/>
        </p:scale>
        <p:origin x="618" y="102"/>
      </p:cViewPr>
      <p:guideLst>
        <p:guide orient="horz" pos="2592"/>
        <p:guide pos="46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customschemas.google.com/relationships/presentationmetadata" Target="meta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565525" cy="731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4660900" y="0"/>
            <a:ext cx="3567113" cy="731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-762000" y="1096963"/>
            <a:ext cx="9753600" cy="5486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13896975"/>
            <a:ext cx="3565525" cy="730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:notes"/>
          <p:cNvSpPr txBox="1">
            <a:spLocks noGrp="1"/>
          </p:cNvSpPr>
          <p:nvPr>
            <p:ph type="body" idx="1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" name="Google Shape;71;p5:notes"/>
          <p:cNvSpPr txBox="1">
            <a:spLocks noGrp="1"/>
          </p:cNvSpPr>
          <p:nvPr>
            <p:ph type="body" idx="1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72;p5:notes"/>
          <p:cNvSpPr txBox="1">
            <a:spLocks noGrp="1"/>
          </p:cNvSpPr>
          <p:nvPr>
            <p:ph type="sldNum" idx="12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791008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2" name="Google Shape;92;p6:notes"/>
          <p:cNvSpPr txBox="1">
            <a:spLocks noGrp="1"/>
          </p:cNvSpPr>
          <p:nvPr>
            <p:ph type="body" idx="1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6:notes"/>
          <p:cNvSpPr txBox="1">
            <a:spLocks noGrp="1"/>
          </p:cNvSpPr>
          <p:nvPr>
            <p:ph type="sldNum" idx="12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7:notes"/>
          <p:cNvSpPr txBox="1">
            <a:spLocks noGrp="1"/>
          </p:cNvSpPr>
          <p:nvPr>
            <p:ph type="body" idx="1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19;p7:notes"/>
          <p:cNvSpPr txBox="1">
            <a:spLocks noGrp="1"/>
          </p:cNvSpPr>
          <p:nvPr>
            <p:ph type="sldNum" idx="12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7:notes"/>
          <p:cNvSpPr txBox="1">
            <a:spLocks noGrp="1"/>
          </p:cNvSpPr>
          <p:nvPr>
            <p:ph type="body" idx="1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19;p7:notes"/>
          <p:cNvSpPr txBox="1">
            <a:spLocks noGrp="1"/>
          </p:cNvSpPr>
          <p:nvPr>
            <p:ph type="sldNum" idx="12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57159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0" name="Google Shape;140;p8:notes"/>
          <p:cNvSpPr txBox="1">
            <a:spLocks noGrp="1"/>
          </p:cNvSpPr>
          <p:nvPr>
            <p:ph type="body" idx="1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41;p8:notes"/>
          <p:cNvSpPr txBox="1">
            <a:spLocks noGrp="1"/>
          </p:cNvSpPr>
          <p:nvPr>
            <p:ph type="sldNum" idx="12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0" name="Google Shape;140;p8:notes"/>
          <p:cNvSpPr txBox="1">
            <a:spLocks noGrp="1"/>
          </p:cNvSpPr>
          <p:nvPr>
            <p:ph type="body" idx="1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41;p8:notes"/>
          <p:cNvSpPr txBox="1">
            <a:spLocks noGrp="1"/>
          </p:cNvSpPr>
          <p:nvPr>
            <p:ph type="sldNum" idx="12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846037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0" name="Google Shape;140;p8:notes"/>
          <p:cNvSpPr txBox="1">
            <a:spLocks noGrp="1"/>
          </p:cNvSpPr>
          <p:nvPr>
            <p:ph type="body" idx="1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41;p8:notes"/>
          <p:cNvSpPr txBox="1">
            <a:spLocks noGrp="1"/>
          </p:cNvSpPr>
          <p:nvPr>
            <p:ph type="sldNum" idx="12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379338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9" name="Google Shape;159;p9:notes"/>
          <p:cNvSpPr txBox="1">
            <a:spLocks noGrp="1"/>
          </p:cNvSpPr>
          <p:nvPr>
            <p:ph type="body" idx="1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60;p9:notes"/>
          <p:cNvSpPr txBox="1">
            <a:spLocks noGrp="1"/>
          </p:cNvSpPr>
          <p:nvPr>
            <p:ph type="sldNum" idx="12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9" name="Google Shape;159;p9:notes"/>
          <p:cNvSpPr txBox="1">
            <a:spLocks noGrp="1"/>
          </p:cNvSpPr>
          <p:nvPr>
            <p:ph type="body" idx="1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60;p9:notes"/>
          <p:cNvSpPr txBox="1">
            <a:spLocks noGrp="1"/>
          </p:cNvSpPr>
          <p:nvPr>
            <p:ph type="sldNum" idx="12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525460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9" name="Google Shape;159;p9:notes"/>
          <p:cNvSpPr txBox="1">
            <a:spLocks noGrp="1"/>
          </p:cNvSpPr>
          <p:nvPr>
            <p:ph type="body" idx="1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60;p9:notes"/>
          <p:cNvSpPr txBox="1">
            <a:spLocks noGrp="1"/>
          </p:cNvSpPr>
          <p:nvPr>
            <p:ph type="sldNum" idx="12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000114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" name="Google Shape;24;p2:notes"/>
          <p:cNvSpPr txBox="1">
            <a:spLocks noGrp="1"/>
          </p:cNvSpPr>
          <p:nvPr>
            <p:ph type="body" idx="1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25;p2:notes"/>
          <p:cNvSpPr txBox="1">
            <a:spLocks noGrp="1"/>
          </p:cNvSpPr>
          <p:nvPr>
            <p:ph type="sldNum" idx="12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" name="Google Shape;24;p2:notes"/>
          <p:cNvSpPr txBox="1">
            <a:spLocks noGrp="1"/>
          </p:cNvSpPr>
          <p:nvPr>
            <p:ph type="body" idx="1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25;p2:notes"/>
          <p:cNvSpPr txBox="1">
            <a:spLocks noGrp="1"/>
          </p:cNvSpPr>
          <p:nvPr>
            <p:ph type="sldNum" idx="12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678525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" name="Google Shape;36;p3:notes"/>
          <p:cNvSpPr txBox="1">
            <a:spLocks noGrp="1"/>
          </p:cNvSpPr>
          <p:nvPr>
            <p:ph type="body" idx="1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3:notes"/>
          <p:cNvSpPr txBox="1">
            <a:spLocks noGrp="1"/>
          </p:cNvSpPr>
          <p:nvPr>
            <p:ph type="sldNum" idx="12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" name="Google Shape;36;p3:notes"/>
          <p:cNvSpPr txBox="1">
            <a:spLocks noGrp="1"/>
          </p:cNvSpPr>
          <p:nvPr>
            <p:ph type="body" idx="1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3:notes"/>
          <p:cNvSpPr txBox="1">
            <a:spLocks noGrp="1"/>
          </p:cNvSpPr>
          <p:nvPr>
            <p:ph type="sldNum" idx="12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9528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7" name="Google Shape;57;p4:notes"/>
          <p:cNvSpPr txBox="1">
            <a:spLocks noGrp="1"/>
          </p:cNvSpPr>
          <p:nvPr>
            <p:ph type="body" idx="1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58;p4:notes"/>
          <p:cNvSpPr txBox="1">
            <a:spLocks noGrp="1"/>
          </p:cNvSpPr>
          <p:nvPr>
            <p:ph type="sldNum" idx="12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" name="Google Shape;71;p5:notes"/>
          <p:cNvSpPr txBox="1">
            <a:spLocks noGrp="1"/>
          </p:cNvSpPr>
          <p:nvPr>
            <p:ph type="body" idx="1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72;p5:notes"/>
          <p:cNvSpPr txBox="1">
            <a:spLocks noGrp="1"/>
          </p:cNvSpPr>
          <p:nvPr>
            <p:ph type="sldNum" idx="12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" name="Google Shape;71;p5:notes"/>
          <p:cNvSpPr txBox="1">
            <a:spLocks noGrp="1"/>
          </p:cNvSpPr>
          <p:nvPr>
            <p:ph type="body" idx="1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72;p5:notes"/>
          <p:cNvSpPr txBox="1">
            <a:spLocks noGrp="1"/>
          </p:cNvSpPr>
          <p:nvPr>
            <p:ph type="sldNum" idx="12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63302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" name="Google Shape;71;p5:notes"/>
          <p:cNvSpPr txBox="1">
            <a:spLocks noGrp="1"/>
          </p:cNvSpPr>
          <p:nvPr>
            <p:ph type="body" idx="1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72;p5:notes"/>
          <p:cNvSpPr txBox="1">
            <a:spLocks noGrp="1"/>
          </p:cNvSpPr>
          <p:nvPr>
            <p:ph type="sldNum" idx="12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983881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FAULT">
  <p:cSld name="DEFAULT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4" name="Retângulo Arredondado 3"/>
          <p:cNvSpPr/>
          <p:nvPr/>
        </p:nvSpPr>
        <p:spPr>
          <a:xfrm>
            <a:off x="5055477" y="6442841"/>
            <a:ext cx="4508938" cy="598712"/>
          </a:xfrm>
          <a:prstGeom prst="roundRect">
            <a:avLst/>
          </a:prstGeom>
          <a:solidFill>
            <a:srgbClr val="A91F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5055476" y="6450393"/>
            <a:ext cx="4508938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1</a:t>
            </a:r>
            <a:endParaRPr lang="en-US" sz="32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5265154" y="7170698"/>
            <a:ext cx="40895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spc="3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ALINNY BARBOSA VON EHNERT </a:t>
            </a:r>
            <a:endParaRPr lang="pt-BR" b="1" spc="3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5"/>
          <p:cNvSpPr/>
          <p:nvPr/>
        </p:nvSpPr>
        <p:spPr>
          <a:xfrm>
            <a:off x="781693" y="4615475"/>
            <a:ext cx="6764862" cy="13829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1361"/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2B4150"/>
                </a:solidFill>
              </a:rPr>
              <a:t>Restaurar</a:t>
            </a:r>
            <a:r>
              <a:rPr lang="en-US" sz="2400" dirty="0">
                <a:solidFill>
                  <a:srgbClr val="2B4150"/>
                </a:solidFill>
              </a:rPr>
              <a:t> 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a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dignidade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e o valor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pessoal</a:t>
            </a:r>
            <a:r>
              <a:rPr lang="en-US" sz="2400" dirty="0">
                <a:solidFill>
                  <a:srgbClr val="2B4150"/>
                </a:solidFill>
              </a:rPr>
              <a:t>;</a:t>
            </a: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1361"/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2B4150"/>
                </a:solidFill>
                <a:sym typeface="Arial"/>
              </a:rPr>
              <a:t>Transformar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,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inspirar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e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capacitar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as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pessoas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a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alcançarem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seu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pleno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potencial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e a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serem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uma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bênção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para a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comunidade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.</a:t>
            </a:r>
            <a:endParaRPr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Retângulo com Único Canto Aparado 7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rgbClr val="A91F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1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10" name="Google Shape;30;p2"/>
          <p:cNvSpPr/>
          <p:nvPr/>
        </p:nvSpPr>
        <p:spPr>
          <a:xfrm>
            <a:off x="864037" y="1260228"/>
            <a:ext cx="8026575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RESTAURANDO A </a:t>
            </a:r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Calibri"/>
                <a:cs typeface="Calibri"/>
                <a:sym typeface="MuseoModerno"/>
              </a:rPr>
              <a:t>DIGNIDADE PESSOAL</a:t>
            </a:r>
            <a:endParaRPr lang="pt-BR" sz="486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1" name="Google Shape;49;p3"/>
          <p:cNvSpPr/>
          <p:nvPr/>
        </p:nvSpPr>
        <p:spPr>
          <a:xfrm>
            <a:off x="864037" y="3691415"/>
            <a:ext cx="5602864" cy="571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4958"/>
              </a:lnSpc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1799"/>
              <a:buFont typeface="MuseoModerno"/>
              <a:buNone/>
            </a:pPr>
            <a:r>
              <a:rPr lang="en-US" sz="3200" dirty="0" smtClean="0">
                <a:solidFill>
                  <a:srgbClr val="A91F22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IMPACTO TRANSFORMADOR</a:t>
            </a:r>
            <a:endParaRPr lang="en-US" sz="3200" dirty="0">
              <a:solidFill>
                <a:srgbClr val="A91F22"/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3728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99" name="Google Shape;99;p6"/>
          <p:cNvSpPr/>
          <p:nvPr/>
        </p:nvSpPr>
        <p:spPr>
          <a:xfrm>
            <a:off x="6030722" y="2517144"/>
            <a:ext cx="45719" cy="4790674"/>
          </a:xfrm>
          <a:prstGeom prst="roundRect">
            <a:avLst>
              <a:gd name="adj" fmla="val 144576"/>
            </a:avLst>
          </a:prstGeom>
          <a:solidFill>
            <a:srgbClr val="D9D4C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0;p6"/>
          <p:cNvSpPr/>
          <p:nvPr/>
        </p:nvSpPr>
        <p:spPr>
          <a:xfrm>
            <a:off x="6266404" y="2707108"/>
            <a:ext cx="625912" cy="22265"/>
          </a:xfrm>
          <a:prstGeom prst="roundRect">
            <a:avLst>
              <a:gd name="adj" fmla="val 144576"/>
            </a:avLst>
          </a:prstGeom>
          <a:solidFill>
            <a:srgbClr val="D9D4C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p6"/>
          <p:cNvSpPr/>
          <p:nvPr/>
        </p:nvSpPr>
        <p:spPr>
          <a:xfrm>
            <a:off x="5864092" y="2517144"/>
            <a:ext cx="402312" cy="402312"/>
          </a:xfrm>
          <a:prstGeom prst="roundRect">
            <a:avLst>
              <a:gd name="adj" fmla="val 8001"/>
            </a:avLst>
          </a:prstGeom>
          <a:solidFill>
            <a:srgbClr val="A91F2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2;p6"/>
          <p:cNvSpPr/>
          <p:nvPr/>
        </p:nvSpPr>
        <p:spPr>
          <a:xfrm>
            <a:off x="6002324" y="2529091"/>
            <a:ext cx="125849" cy="268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2112"/>
              <a:buFont typeface="MuseoModerno"/>
              <a:buNone/>
            </a:pPr>
            <a:r>
              <a:rPr lang="en-US" sz="2112" dirty="0">
                <a:solidFill>
                  <a:schemeClr val="bg1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1</a:t>
            </a:r>
            <a:endParaRPr sz="2112" dirty="0">
              <a:solidFill>
                <a:schemeClr val="bg1"/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03" name="Google Shape;103;p6"/>
          <p:cNvSpPr/>
          <p:nvPr/>
        </p:nvSpPr>
        <p:spPr>
          <a:xfrm>
            <a:off x="7048823" y="2426437"/>
            <a:ext cx="2235398" cy="279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1760"/>
              <a:buFont typeface="MuseoModerno"/>
              <a:buNone/>
            </a:pPr>
            <a:r>
              <a:rPr lang="en-US" sz="2400" dirty="0" err="1">
                <a:solidFill>
                  <a:srgbClr val="A91F22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Conectar</a:t>
            </a:r>
            <a:r>
              <a:rPr lang="en-US" sz="2400" dirty="0">
                <a:solidFill>
                  <a:srgbClr val="A91F22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-se</a:t>
            </a:r>
            <a:endParaRPr sz="2400" dirty="0">
              <a:solidFill>
                <a:srgbClr val="A91F22"/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04" name="Google Shape;104;p6"/>
          <p:cNvSpPr/>
          <p:nvPr/>
        </p:nvSpPr>
        <p:spPr>
          <a:xfrm>
            <a:off x="7011260" y="2852424"/>
            <a:ext cx="6640354" cy="5722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1408"/>
              <a:buFont typeface="Arial"/>
              <a:buNone/>
            </a:pPr>
            <a:r>
              <a:rPr lang="en-US" sz="24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Estabelecer</a:t>
            </a:r>
            <a:r>
              <a:rPr lang="en-US" sz="24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conexões</a:t>
            </a:r>
            <a:r>
              <a:rPr lang="en-US" sz="24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significativas</a:t>
            </a:r>
            <a:r>
              <a:rPr lang="en-US" sz="24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com </a:t>
            </a:r>
            <a:r>
              <a:rPr lang="en-US" sz="24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outras</a:t>
            </a:r>
            <a:r>
              <a:rPr lang="en-US" sz="24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pessoas</a:t>
            </a:r>
            <a:r>
              <a:rPr lang="en-US" sz="24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US" sz="24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comunidade</a:t>
            </a:r>
            <a:r>
              <a:rPr lang="en-US" sz="24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da </a:t>
            </a:r>
            <a:r>
              <a:rPr lang="en-US" sz="24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igreja</a:t>
            </a:r>
            <a:r>
              <a:rPr lang="en-US" sz="24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" name="Google Shape;105;p6"/>
          <p:cNvSpPr/>
          <p:nvPr/>
        </p:nvSpPr>
        <p:spPr>
          <a:xfrm>
            <a:off x="7048824" y="2993708"/>
            <a:ext cx="6640354" cy="5722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60014"/>
              </a:lnSpc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1408"/>
              <a:buFont typeface="Arial"/>
              <a:buNone/>
            </a:pPr>
            <a:endParaRPr sz="1408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Google Shape;106;p6"/>
          <p:cNvSpPr/>
          <p:nvPr/>
        </p:nvSpPr>
        <p:spPr>
          <a:xfrm>
            <a:off x="6266404" y="4314646"/>
            <a:ext cx="625912" cy="22265"/>
          </a:xfrm>
          <a:prstGeom prst="roundRect">
            <a:avLst>
              <a:gd name="adj" fmla="val 144576"/>
            </a:avLst>
          </a:prstGeom>
          <a:solidFill>
            <a:srgbClr val="D9D4C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7;p6"/>
          <p:cNvSpPr/>
          <p:nvPr/>
        </p:nvSpPr>
        <p:spPr>
          <a:xfrm>
            <a:off x="5864092" y="4124682"/>
            <a:ext cx="402312" cy="402312"/>
          </a:xfrm>
          <a:prstGeom prst="roundRect">
            <a:avLst>
              <a:gd name="adj" fmla="val 8001"/>
            </a:avLst>
          </a:prstGeom>
          <a:solidFill>
            <a:srgbClr val="A91F2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6"/>
          <p:cNvSpPr/>
          <p:nvPr/>
        </p:nvSpPr>
        <p:spPr>
          <a:xfrm>
            <a:off x="5990656" y="4147646"/>
            <a:ext cx="149185" cy="268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2112"/>
              <a:buFont typeface="MuseoModerno"/>
              <a:buNone/>
            </a:pPr>
            <a:r>
              <a:rPr lang="en-US" sz="2112" dirty="0">
                <a:solidFill>
                  <a:schemeClr val="bg1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2</a:t>
            </a:r>
            <a:endParaRPr sz="2112" dirty="0">
              <a:solidFill>
                <a:schemeClr val="bg1"/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6"/>
          <p:cNvSpPr/>
          <p:nvPr/>
        </p:nvSpPr>
        <p:spPr>
          <a:xfrm>
            <a:off x="7048823" y="4030701"/>
            <a:ext cx="3393797" cy="27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1760"/>
              <a:buFont typeface="MuseoModerno"/>
              <a:buNone/>
            </a:pPr>
            <a:r>
              <a:rPr lang="en-US" sz="2400" dirty="0" err="1">
                <a:solidFill>
                  <a:srgbClr val="A91F22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Sentir</a:t>
            </a:r>
            <a:r>
              <a:rPr lang="en-US" sz="2400" dirty="0">
                <a:solidFill>
                  <a:srgbClr val="A91F22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-se </a:t>
            </a:r>
            <a:r>
              <a:rPr lang="en-US" sz="2400" dirty="0" err="1">
                <a:solidFill>
                  <a:srgbClr val="A91F22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Valorizado</a:t>
            </a:r>
            <a:endParaRPr sz="2400" dirty="0">
              <a:solidFill>
                <a:srgbClr val="A91F22"/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6"/>
          <p:cNvSpPr/>
          <p:nvPr/>
        </p:nvSpPr>
        <p:spPr>
          <a:xfrm>
            <a:off x="7048824" y="4489133"/>
            <a:ext cx="7076302" cy="8583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1408"/>
              <a:buFont typeface="Arial"/>
              <a:buNone/>
            </a:pPr>
            <a:r>
              <a:rPr lang="en-US" sz="24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Quando</a:t>
            </a:r>
            <a:r>
              <a:rPr lang="en-US" sz="24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as </a:t>
            </a:r>
            <a:r>
              <a:rPr lang="en-US" sz="24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pessoas</a:t>
            </a:r>
            <a:r>
              <a:rPr lang="en-US" sz="24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24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sentem</a:t>
            </a:r>
            <a:r>
              <a:rPr lang="en-US" sz="24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valorizadas</a:t>
            </a:r>
            <a:r>
              <a:rPr lang="en-US" sz="24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elas</a:t>
            </a:r>
            <a:r>
              <a:rPr lang="en-US" sz="24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24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identificam</a:t>
            </a:r>
            <a:r>
              <a:rPr lang="en-US" sz="24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com a </a:t>
            </a:r>
            <a:r>
              <a:rPr lang="en-US" sz="24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comunidade</a:t>
            </a:r>
            <a:r>
              <a:rPr lang="en-US" sz="24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e se </a:t>
            </a:r>
            <a:r>
              <a:rPr lang="en-US" sz="24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envolvem</a:t>
            </a:r>
            <a:r>
              <a:rPr lang="en-US" sz="24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de forma </a:t>
            </a:r>
            <a:r>
              <a:rPr lang="en-US" sz="24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mais</a:t>
            </a:r>
            <a:r>
              <a:rPr lang="en-US" sz="24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profunda.</a:t>
            </a:r>
            <a:endParaRPr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p6"/>
          <p:cNvSpPr/>
          <p:nvPr/>
        </p:nvSpPr>
        <p:spPr>
          <a:xfrm>
            <a:off x="6266404" y="6096179"/>
            <a:ext cx="625912" cy="22265"/>
          </a:xfrm>
          <a:prstGeom prst="roundRect">
            <a:avLst>
              <a:gd name="adj" fmla="val 144576"/>
            </a:avLst>
          </a:prstGeom>
          <a:solidFill>
            <a:srgbClr val="D9D4C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12;p6"/>
          <p:cNvSpPr/>
          <p:nvPr/>
        </p:nvSpPr>
        <p:spPr>
          <a:xfrm>
            <a:off x="5864092" y="5906214"/>
            <a:ext cx="402312" cy="402312"/>
          </a:xfrm>
          <a:prstGeom prst="roundRect">
            <a:avLst>
              <a:gd name="adj" fmla="val 8001"/>
            </a:avLst>
          </a:prstGeom>
          <a:solidFill>
            <a:srgbClr val="A91F2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13;p6"/>
          <p:cNvSpPr/>
          <p:nvPr/>
        </p:nvSpPr>
        <p:spPr>
          <a:xfrm>
            <a:off x="5989822" y="5929179"/>
            <a:ext cx="150733" cy="268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2112"/>
              <a:buFont typeface="MuseoModerno"/>
              <a:buNone/>
            </a:pPr>
            <a:r>
              <a:rPr lang="en-US" sz="2112" dirty="0">
                <a:solidFill>
                  <a:schemeClr val="bg1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3</a:t>
            </a:r>
            <a:endParaRPr sz="2112" dirty="0">
              <a:solidFill>
                <a:schemeClr val="bg1"/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14" name="Google Shape;114;p6"/>
          <p:cNvSpPr/>
          <p:nvPr/>
        </p:nvSpPr>
        <p:spPr>
          <a:xfrm>
            <a:off x="7048823" y="5850970"/>
            <a:ext cx="3693697" cy="2674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1760"/>
              <a:buFont typeface="MuseoModerno"/>
              <a:buNone/>
            </a:pPr>
            <a:r>
              <a:rPr lang="en-US" sz="2400" dirty="0" err="1">
                <a:solidFill>
                  <a:srgbClr val="A91F22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Compromisso</a:t>
            </a:r>
            <a:r>
              <a:rPr lang="en-US" sz="2400" dirty="0">
                <a:solidFill>
                  <a:srgbClr val="A91F22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 </a:t>
            </a:r>
            <a:r>
              <a:rPr lang="en-US" sz="2400" dirty="0" err="1">
                <a:solidFill>
                  <a:srgbClr val="A91F22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Mútuo</a:t>
            </a:r>
            <a:endParaRPr sz="1760" dirty="0">
              <a:solidFill>
                <a:srgbClr val="A91F22"/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15" name="Google Shape;115;p6"/>
          <p:cNvSpPr/>
          <p:nvPr/>
        </p:nvSpPr>
        <p:spPr>
          <a:xfrm>
            <a:off x="7048824" y="6270665"/>
            <a:ext cx="6640354" cy="8583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1408"/>
              <a:buFont typeface="Arial"/>
              <a:buNone/>
            </a:pPr>
            <a:r>
              <a:rPr lang="en-US" sz="24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Com o senso de </a:t>
            </a:r>
            <a:r>
              <a:rPr lang="en-US" sz="24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pertencimento</a:t>
            </a:r>
            <a:r>
              <a:rPr lang="en-US" sz="24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as </a:t>
            </a:r>
            <a:r>
              <a:rPr lang="en-US" sz="24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pessoas</a:t>
            </a:r>
            <a:r>
              <a:rPr lang="en-US" sz="24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24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comprometem</a:t>
            </a:r>
            <a:r>
              <a:rPr lang="en-US" sz="24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com o </a:t>
            </a:r>
            <a:r>
              <a:rPr lang="en-US" sz="24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bem-estar</a:t>
            </a:r>
            <a:r>
              <a:rPr lang="en-US" sz="24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da </a:t>
            </a:r>
            <a:r>
              <a:rPr lang="en-US" sz="24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comunidade</a:t>
            </a:r>
            <a:r>
              <a:rPr lang="en-US" sz="24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e </a:t>
            </a:r>
            <a:r>
              <a:rPr lang="en-US" sz="24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assumem</a:t>
            </a:r>
            <a:r>
              <a:rPr lang="en-US" sz="24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responsabilidades</a:t>
            </a:r>
            <a:r>
              <a:rPr lang="en-US" sz="24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US" sz="24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participação</a:t>
            </a:r>
            <a:r>
              <a:rPr lang="en-US" sz="24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ativa</a:t>
            </a:r>
            <a:r>
              <a:rPr lang="en-US" sz="24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Retângulo com Único Canto Aparado 22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rgbClr val="A91F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4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1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25" name="Google Shape;30;p2"/>
          <p:cNvSpPr/>
          <p:nvPr/>
        </p:nvSpPr>
        <p:spPr>
          <a:xfrm>
            <a:off x="6035126" y="1260228"/>
            <a:ext cx="8026575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SENSO DE PERTENCIMENTO</a:t>
            </a:r>
            <a:endParaRPr lang="pt-BR" sz="486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7"/>
          <p:cNvSpPr/>
          <p:nvPr/>
        </p:nvSpPr>
        <p:spPr>
          <a:xfrm>
            <a:off x="1743561" y="3564341"/>
            <a:ext cx="2160270" cy="269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4985"/>
              </a:lnSpc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1701"/>
              <a:buFont typeface="MuseoModerno"/>
              <a:buNone/>
            </a:pPr>
            <a:r>
              <a:rPr lang="en-US" sz="3200" dirty="0" err="1">
                <a:solidFill>
                  <a:srgbClr val="A91F22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Compaixão</a:t>
            </a:r>
            <a:endParaRPr sz="3200" dirty="0">
              <a:solidFill>
                <a:srgbClr val="A91F22"/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7"/>
          <p:cNvSpPr/>
          <p:nvPr/>
        </p:nvSpPr>
        <p:spPr>
          <a:xfrm>
            <a:off x="1743561" y="4189969"/>
            <a:ext cx="6742323" cy="5531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1361"/>
              <a:buFont typeface="Arial"/>
              <a:buNone/>
            </a:pPr>
            <a:r>
              <a:rPr lang="en-US" sz="24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Demonstrar</a:t>
            </a:r>
            <a:r>
              <a:rPr lang="en-US" sz="24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compaixão</a:t>
            </a:r>
            <a:r>
              <a:rPr lang="en-US" sz="24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genuína</a:t>
            </a:r>
            <a:r>
              <a:rPr lang="en-US" sz="24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4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acolher</a:t>
            </a:r>
            <a:r>
              <a:rPr lang="en-US" sz="24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e </a:t>
            </a:r>
            <a:r>
              <a:rPr lang="en-US" sz="24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cuidar</a:t>
            </a:r>
            <a:r>
              <a:rPr lang="en-US" sz="24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daqueles</a:t>
            </a:r>
            <a:r>
              <a:rPr lang="en-US" sz="24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que </a:t>
            </a:r>
            <a:r>
              <a:rPr lang="en-US" sz="24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passam</a:t>
            </a:r>
            <a:r>
              <a:rPr lang="en-US" sz="24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por </a:t>
            </a:r>
            <a:r>
              <a:rPr lang="en-US" sz="24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dificuldades</a:t>
            </a:r>
            <a:r>
              <a:rPr lang="en-US" sz="2400" dirty="0">
                <a:solidFill>
                  <a:srgbClr val="2B4150"/>
                </a:solidFill>
              </a:rPr>
              <a:t>.</a:t>
            </a:r>
            <a:endParaRPr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" name="Google Shape;129;p7"/>
          <p:cNvSpPr/>
          <p:nvPr/>
        </p:nvSpPr>
        <p:spPr>
          <a:xfrm>
            <a:off x="1743561" y="5390340"/>
            <a:ext cx="1965002" cy="269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4985"/>
              </a:lnSpc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1701"/>
              <a:buFont typeface="MuseoModerno"/>
              <a:buNone/>
            </a:pPr>
            <a:r>
              <a:rPr lang="en-US" sz="3200" dirty="0" err="1">
                <a:solidFill>
                  <a:srgbClr val="A91F22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Conexão</a:t>
            </a:r>
            <a:endParaRPr sz="3200" dirty="0">
              <a:solidFill>
                <a:srgbClr val="A91F22"/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30" name="Google Shape;130;p7"/>
          <p:cNvSpPr/>
          <p:nvPr/>
        </p:nvSpPr>
        <p:spPr>
          <a:xfrm>
            <a:off x="1743562" y="5992202"/>
            <a:ext cx="6885542" cy="5531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1361"/>
              <a:buFont typeface="Arial"/>
              <a:buNone/>
            </a:pPr>
            <a:r>
              <a:rPr lang="en-US" sz="24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Promover</a:t>
            </a:r>
            <a:r>
              <a:rPr lang="en-US" sz="24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conexões</a:t>
            </a:r>
            <a:r>
              <a:rPr lang="en-US" sz="24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autênticas</a:t>
            </a:r>
            <a:r>
              <a:rPr lang="en-US" sz="24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entre as </a:t>
            </a:r>
            <a:r>
              <a:rPr lang="en-US" sz="24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pessoas</a:t>
            </a:r>
            <a:r>
              <a:rPr lang="en-US" sz="24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4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fortalecendo</a:t>
            </a:r>
            <a:r>
              <a:rPr lang="en-US" sz="24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os</a:t>
            </a:r>
            <a:r>
              <a:rPr lang="en-US" sz="24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laços</a:t>
            </a:r>
            <a:r>
              <a:rPr lang="en-US" sz="24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US" sz="24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comunidade</a:t>
            </a:r>
            <a:r>
              <a:rPr lang="en-US" sz="24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e o senso de </a:t>
            </a:r>
            <a:r>
              <a:rPr lang="en-US" sz="24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pertencimento</a:t>
            </a:r>
            <a:r>
              <a:rPr lang="en-US" sz="24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Retângulo com Único Canto Aparado 11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rgbClr val="A91F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1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14" name="Google Shape;30;p2"/>
          <p:cNvSpPr/>
          <p:nvPr/>
        </p:nvSpPr>
        <p:spPr>
          <a:xfrm>
            <a:off x="864037" y="1260228"/>
            <a:ext cx="8026575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MINISTÉRIO CENTRADO</a:t>
            </a:r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Calibri"/>
                <a:cs typeface="Calibri"/>
                <a:sym typeface="MuseoModerno"/>
              </a:rPr>
              <a:t>NAS PESSOAS</a:t>
            </a:r>
            <a:endParaRPr lang="pt-BR" sz="486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2" name="Retângulo Arredondado 1"/>
          <p:cNvSpPr/>
          <p:nvPr/>
        </p:nvSpPr>
        <p:spPr>
          <a:xfrm>
            <a:off x="864037" y="3746149"/>
            <a:ext cx="800979" cy="781784"/>
          </a:xfrm>
          <a:prstGeom prst="roundRect">
            <a:avLst/>
          </a:prstGeom>
          <a:solidFill>
            <a:srgbClr val="A91F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7" name="Retângulo Arredondado 16"/>
          <p:cNvSpPr/>
          <p:nvPr/>
        </p:nvSpPr>
        <p:spPr>
          <a:xfrm>
            <a:off x="864036" y="5601310"/>
            <a:ext cx="800979" cy="781784"/>
          </a:xfrm>
          <a:prstGeom prst="roundRect">
            <a:avLst/>
          </a:prstGeom>
          <a:solidFill>
            <a:srgbClr val="A91F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4" name="Coração 3"/>
          <p:cNvSpPr/>
          <p:nvPr/>
        </p:nvSpPr>
        <p:spPr>
          <a:xfrm>
            <a:off x="978086" y="3880641"/>
            <a:ext cx="572877" cy="512799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Seta para a Esquerda e para a Direita 4"/>
          <p:cNvSpPr/>
          <p:nvPr/>
        </p:nvSpPr>
        <p:spPr>
          <a:xfrm>
            <a:off x="953297" y="5831462"/>
            <a:ext cx="622454" cy="321480"/>
          </a:xfrm>
          <a:prstGeom prst="left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7"/>
          <p:cNvSpPr/>
          <p:nvPr/>
        </p:nvSpPr>
        <p:spPr>
          <a:xfrm>
            <a:off x="1767849" y="3344220"/>
            <a:ext cx="2945187" cy="2819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4985"/>
              </a:lnSpc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1701"/>
              <a:buFont typeface="MuseoModerno"/>
              <a:buNone/>
            </a:pPr>
            <a:r>
              <a:rPr lang="en-US" sz="3200" dirty="0" err="1">
                <a:solidFill>
                  <a:srgbClr val="A91F22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Fortalecimento</a:t>
            </a:r>
            <a:endParaRPr sz="3200" dirty="0">
              <a:solidFill>
                <a:srgbClr val="A91F22"/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33" name="Google Shape;133;p7"/>
          <p:cNvSpPr/>
          <p:nvPr/>
        </p:nvSpPr>
        <p:spPr>
          <a:xfrm>
            <a:off x="1767849" y="3962966"/>
            <a:ext cx="7030943" cy="5531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1361"/>
              <a:buFont typeface="Arial"/>
              <a:buNone/>
            </a:pPr>
            <a:r>
              <a:rPr lang="en-US" sz="24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Programas</a:t>
            </a:r>
            <a:r>
              <a:rPr lang="en-US" sz="24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que </a:t>
            </a:r>
            <a:r>
              <a:rPr lang="en-US" sz="24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visam</a:t>
            </a:r>
            <a:r>
              <a:rPr lang="en-US" sz="24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restaurar</a:t>
            </a:r>
            <a:r>
              <a:rPr lang="en-US" sz="24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a </a:t>
            </a:r>
            <a:r>
              <a:rPr lang="en-US" sz="24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dignidade</a:t>
            </a:r>
            <a:r>
              <a:rPr lang="en-US" sz="24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e o valor </a:t>
            </a:r>
            <a:r>
              <a:rPr lang="en-US" sz="24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pessoal</a:t>
            </a:r>
            <a:r>
              <a:rPr lang="en-US" sz="24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4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capacitando</a:t>
            </a:r>
            <a:r>
              <a:rPr lang="en-US" sz="24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as </a:t>
            </a:r>
            <a:r>
              <a:rPr lang="en-US" sz="24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pessoas</a:t>
            </a:r>
            <a:r>
              <a:rPr lang="en-US" sz="24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a </a:t>
            </a:r>
            <a:r>
              <a:rPr lang="en-US" sz="24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alcançarem</a:t>
            </a:r>
            <a:r>
              <a:rPr lang="en-US" sz="24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seu</a:t>
            </a:r>
            <a:r>
              <a:rPr lang="en-US" sz="24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pleno</a:t>
            </a:r>
            <a:r>
              <a:rPr lang="en-US" sz="24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potencial</a:t>
            </a:r>
            <a:r>
              <a:rPr lang="en-US" sz="24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" name="Google Shape;135;p7"/>
          <p:cNvSpPr/>
          <p:nvPr/>
        </p:nvSpPr>
        <p:spPr>
          <a:xfrm>
            <a:off x="1767850" y="5464018"/>
            <a:ext cx="2945186" cy="21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4985"/>
              </a:lnSpc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1701"/>
              <a:buFont typeface="MuseoModerno"/>
              <a:buNone/>
            </a:pPr>
            <a:r>
              <a:rPr lang="en-US" sz="3200" dirty="0" err="1">
                <a:solidFill>
                  <a:srgbClr val="A91F22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Transformação</a:t>
            </a:r>
            <a:endParaRPr sz="3200" dirty="0">
              <a:solidFill>
                <a:srgbClr val="A91F22"/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36" name="Google Shape;136;p7"/>
          <p:cNvSpPr/>
          <p:nvPr/>
        </p:nvSpPr>
        <p:spPr>
          <a:xfrm>
            <a:off x="1767850" y="6079838"/>
            <a:ext cx="7273313" cy="5531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1361"/>
              <a:buFont typeface="Arial"/>
              <a:buNone/>
            </a:pPr>
            <a:r>
              <a:rPr lang="en-US" sz="24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Ministérios</a:t>
            </a:r>
            <a:r>
              <a:rPr lang="en-US" sz="24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que </a:t>
            </a:r>
            <a:r>
              <a:rPr lang="en-US" sz="24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impactam</a:t>
            </a:r>
            <a:r>
              <a:rPr lang="en-US" sz="24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de forma </a:t>
            </a:r>
            <a:r>
              <a:rPr lang="en-US" sz="24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holística</a:t>
            </a:r>
            <a:r>
              <a:rPr lang="en-US" sz="24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a </a:t>
            </a:r>
            <a:r>
              <a:rPr lang="en-US" sz="24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vida</a:t>
            </a:r>
            <a:r>
              <a:rPr lang="en-US" sz="24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das </a:t>
            </a:r>
            <a:r>
              <a:rPr lang="en-US" sz="24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pessoas</a:t>
            </a:r>
            <a:r>
              <a:rPr lang="en-US" sz="24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4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levando</a:t>
            </a:r>
            <a:r>
              <a:rPr lang="en-US" sz="24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-as a </a:t>
            </a:r>
            <a:r>
              <a:rPr lang="en-US" sz="24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uma</a:t>
            </a:r>
            <a:r>
              <a:rPr lang="en-US" sz="24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experiência</a:t>
            </a:r>
            <a:r>
              <a:rPr lang="en-US" sz="24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US" sz="24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crescimento</a:t>
            </a:r>
            <a:r>
              <a:rPr lang="en-US" sz="24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e </a:t>
            </a:r>
            <a:r>
              <a:rPr lang="en-US" sz="24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renovação</a:t>
            </a:r>
            <a:r>
              <a:rPr lang="en-US" sz="24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Retângulo com Único Canto Aparado 12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rgbClr val="A91F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4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1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15" name="Google Shape;30;p2"/>
          <p:cNvSpPr/>
          <p:nvPr/>
        </p:nvSpPr>
        <p:spPr>
          <a:xfrm>
            <a:off x="864037" y="1260228"/>
            <a:ext cx="8026575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MINISTÉRIO CENTRADO</a:t>
            </a:r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Calibri"/>
                <a:cs typeface="Calibri"/>
                <a:sym typeface="MuseoModerno"/>
              </a:rPr>
              <a:t>NAS PESSOAS</a:t>
            </a:r>
            <a:endParaRPr lang="pt-BR" sz="486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6" name="Retângulo Arredondado 15"/>
          <p:cNvSpPr/>
          <p:nvPr/>
        </p:nvSpPr>
        <p:spPr>
          <a:xfrm>
            <a:off x="864037" y="3517549"/>
            <a:ext cx="800979" cy="781784"/>
          </a:xfrm>
          <a:prstGeom prst="roundRect">
            <a:avLst/>
          </a:prstGeom>
          <a:solidFill>
            <a:srgbClr val="A91F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7" name="Retângulo Arredondado 16"/>
          <p:cNvSpPr/>
          <p:nvPr/>
        </p:nvSpPr>
        <p:spPr>
          <a:xfrm>
            <a:off x="864036" y="5624263"/>
            <a:ext cx="800979" cy="781784"/>
          </a:xfrm>
          <a:prstGeom prst="roundRect">
            <a:avLst/>
          </a:prstGeom>
          <a:solidFill>
            <a:srgbClr val="A91F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Smiley 2"/>
          <p:cNvSpPr/>
          <p:nvPr/>
        </p:nvSpPr>
        <p:spPr>
          <a:xfrm>
            <a:off x="1005630" y="5759449"/>
            <a:ext cx="514540" cy="488377"/>
          </a:xfrm>
          <a:prstGeom prst="smileyFace">
            <a:avLst/>
          </a:prstGeom>
          <a:solidFill>
            <a:schemeClr val="bg1"/>
          </a:solidFill>
          <a:ln>
            <a:solidFill>
              <a:srgbClr val="BB23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Sol 3"/>
          <p:cNvSpPr/>
          <p:nvPr/>
        </p:nvSpPr>
        <p:spPr>
          <a:xfrm>
            <a:off x="945940" y="3605148"/>
            <a:ext cx="618298" cy="618298"/>
          </a:xfrm>
          <a:prstGeom prst="su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4170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Google Shape;147;p8" descr="preencoded.png"/>
          <p:cNvPicPr preferRelativeResize="0"/>
          <p:nvPr/>
        </p:nvPicPr>
        <p:blipFill rotWithShape="1">
          <a:blip r:embed="rId3">
            <a:alphaModFix/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864037" y="3853603"/>
            <a:ext cx="949523" cy="1701998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p8"/>
          <p:cNvSpPr/>
          <p:nvPr/>
        </p:nvSpPr>
        <p:spPr>
          <a:xfrm>
            <a:off x="2098357" y="3648280"/>
            <a:ext cx="4127799" cy="410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5040"/>
              </a:lnSpc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1869"/>
              <a:buFont typeface="MuseoModerno"/>
              <a:buNone/>
            </a:pPr>
            <a:r>
              <a:rPr lang="en-US" sz="3200" dirty="0" err="1">
                <a:solidFill>
                  <a:srgbClr val="A91F22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Visão</a:t>
            </a:r>
            <a:r>
              <a:rPr lang="en-US" sz="3200" dirty="0">
                <a:solidFill>
                  <a:srgbClr val="A91F22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 </a:t>
            </a:r>
            <a:r>
              <a:rPr lang="en-US" sz="3200" dirty="0" err="1">
                <a:solidFill>
                  <a:srgbClr val="A91F22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Holística</a:t>
            </a:r>
            <a:endParaRPr sz="3200" dirty="0">
              <a:solidFill>
                <a:srgbClr val="A91F22"/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49" name="Google Shape;149;p8"/>
          <p:cNvSpPr/>
          <p:nvPr/>
        </p:nvSpPr>
        <p:spPr>
          <a:xfrm>
            <a:off x="2098357" y="4704602"/>
            <a:ext cx="6580465" cy="9115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1495"/>
              <a:buFont typeface="Arial"/>
              <a:buNone/>
            </a:pP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Líderes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que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adotam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uma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abordagem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centrada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nas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pessoas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buscam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compreender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as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necessidades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aspirações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e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desafios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enfrentados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por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aqueles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que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fazem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parte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da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comunidade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Retângulo com Único Canto Aparado 9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rgbClr val="A91F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1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12" name="Google Shape;30;p2"/>
          <p:cNvSpPr/>
          <p:nvPr/>
        </p:nvSpPr>
        <p:spPr>
          <a:xfrm>
            <a:off x="864037" y="1260228"/>
            <a:ext cx="5999471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LIDERANÇA CENTRADA</a:t>
            </a:r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Calibri"/>
                <a:cs typeface="Calibri"/>
                <a:sym typeface="MuseoModerno"/>
              </a:rPr>
              <a:t>NAS PESSOAS</a:t>
            </a:r>
            <a:endParaRPr lang="pt-BR" sz="486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Google Shape;150;p8" descr="preencoded.png"/>
          <p:cNvPicPr preferRelativeResize="0"/>
          <p:nvPr/>
        </p:nvPicPr>
        <p:blipFill rotWithShape="1">
          <a:blip r:embed="rId3">
            <a:alphaModFix/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864037" y="3816276"/>
            <a:ext cx="949523" cy="1519238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8"/>
          <p:cNvSpPr/>
          <p:nvPr/>
        </p:nvSpPr>
        <p:spPr>
          <a:xfrm>
            <a:off x="2098358" y="3678581"/>
            <a:ext cx="5303459" cy="5935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5040"/>
              </a:lnSpc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1869"/>
              <a:buFont typeface="MuseoModerno"/>
              <a:buNone/>
            </a:pPr>
            <a:r>
              <a:rPr lang="en-US" sz="3200" dirty="0" err="1">
                <a:solidFill>
                  <a:srgbClr val="A91F22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Promoção</a:t>
            </a:r>
            <a:r>
              <a:rPr lang="en-US" sz="3200" dirty="0">
                <a:solidFill>
                  <a:srgbClr val="A91F22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 da </a:t>
            </a:r>
            <a:r>
              <a:rPr lang="en-US" sz="3200" dirty="0" err="1">
                <a:solidFill>
                  <a:srgbClr val="A91F22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autonomia</a:t>
            </a:r>
            <a:endParaRPr sz="3200" dirty="0">
              <a:solidFill>
                <a:srgbClr val="A91F22"/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52" name="Google Shape;152;p8"/>
          <p:cNvSpPr/>
          <p:nvPr/>
        </p:nvSpPr>
        <p:spPr>
          <a:xfrm>
            <a:off x="2098358" y="4575895"/>
            <a:ext cx="6580465" cy="6076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1495"/>
              <a:buFont typeface="Arial"/>
              <a:buNone/>
            </a:pP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Líderes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que se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empenham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em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capacitar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e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inspirar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as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pessoas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valorizando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suas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contribuições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únicas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e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criando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oportunidades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para que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elas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desenvolvam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Retângulo com Único Canto Aparado 9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rgbClr val="A91F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1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12" name="Google Shape;30;p2"/>
          <p:cNvSpPr/>
          <p:nvPr/>
        </p:nvSpPr>
        <p:spPr>
          <a:xfrm>
            <a:off x="864037" y="1260228"/>
            <a:ext cx="5999471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LIDERANÇA CENTRADA</a:t>
            </a:r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Calibri"/>
                <a:cs typeface="Calibri"/>
                <a:sym typeface="MuseoModerno"/>
              </a:rPr>
              <a:t>NAS PESSOAS</a:t>
            </a:r>
            <a:endParaRPr lang="pt-BR" sz="486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3358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Google Shape;153;p8" descr="preencoded.png"/>
          <p:cNvPicPr preferRelativeResize="0"/>
          <p:nvPr/>
        </p:nvPicPr>
        <p:blipFill rotWithShape="1">
          <a:blip r:embed="rId3">
            <a:alphaModFix/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864037" y="3878887"/>
            <a:ext cx="949523" cy="1701998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p8"/>
          <p:cNvSpPr/>
          <p:nvPr/>
        </p:nvSpPr>
        <p:spPr>
          <a:xfrm>
            <a:off x="2098358" y="3662991"/>
            <a:ext cx="7617252" cy="431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5040"/>
              </a:lnSpc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1869"/>
              <a:buFont typeface="MuseoModerno"/>
              <a:buNone/>
            </a:pPr>
            <a:r>
              <a:rPr lang="en-US" sz="3200" dirty="0" err="1">
                <a:solidFill>
                  <a:srgbClr val="A91F22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Relacionamentos</a:t>
            </a:r>
            <a:r>
              <a:rPr lang="en-US" sz="3200" dirty="0">
                <a:solidFill>
                  <a:srgbClr val="A91F22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 </a:t>
            </a:r>
            <a:r>
              <a:rPr lang="en-US" sz="3200" dirty="0" err="1">
                <a:solidFill>
                  <a:srgbClr val="A91F22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Significativos</a:t>
            </a:r>
            <a:endParaRPr sz="3200" dirty="0">
              <a:solidFill>
                <a:srgbClr val="A91F22"/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55" name="Google Shape;155;p8"/>
          <p:cNvSpPr/>
          <p:nvPr/>
        </p:nvSpPr>
        <p:spPr>
          <a:xfrm>
            <a:off x="2098358" y="4479439"/>
            <a:ext cx="6428697" cy="9115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1495"/>
              <a:buFont typeface="Arial"/>
              <a:buNone/>
            </a:pP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Liderança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centrada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nas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pessoas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prioriza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desenvolvimento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relacionamentos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autênticos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e de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confiança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estabelecendo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uma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conexão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emocional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com a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comunidade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Retângulo com Único Canto Aparado 9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rgbClr val="A91F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1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12" name="Google Shape;30;p2"/>
          <p:cNvSpPr/>
          <p:nvPr/>
        </p:nvSpPr>
        <p:spPr>
          <a:xfrm>
            <a:off x="864037" y="1260228"/>
            <a:ext cx="5999471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LIDERANÇA CENTRADA</a:t>
            </a:r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Calibri"/>
                <a:cs typeface="Calibri"/>
                <a:sym typeface="MuseoModerno"/>
              </a:rPr>
              <a:t>NAS PESSOAS</a:t>
            </a:r>
            <a:endParaRPr lang="pt-BR" sz="486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739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168" name="Google Shape;168;p9"/>
          <p:cNvSpPr/>
          <p:nvPr/>
        </p:nvSpPr>
        <p:spPr>
          <a:xfrm>
            <a:off x="6308394" y="2640506"/>
            <a:ext cx="5174059" cy="53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60025"/>
              </a:lnSpc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1571"/>
              <a:buFont typeface="Arial"/>
              <a:buNone/>
            </a:pPr>
            <a:r>
              <a:rPr lang="en-US" sz="3200" dirty="0" err="1">
                <a:solidFill>
                  <a:srgbClr val="A91F22"/>
                </a:solidFill>
                <a:latin typeface="Impact" panose="020B0806030902050204" pitchFamily="34" charset="0"/>
                <a:sym typeface="Arial"/>
              </a:rPr>
              <a:t>Abordagem</a:t>
            </a:r>
            <a:r>
              <a:rPr lang="en-US" sz="3200" dirty="0">
                <a:solidFill>
                  <a:srgbClr val="A91F22"/>
                </a:solidFill>
                <a:latin typeface="Impact" panose="020B0806030902050204" pitchFamily="34" charset="0"/>
                <a:sym typeface="Arial"/>
              </a:rPr>
              <a:t> </a:t>
            </a:r>
            <a:r>
              <a:rPr lang="en-US" sz="3200" dirty="0" err="1">
                <a:solidFill>
                  <a:srgbClr val="A91F22"/>
                </a:solidFill>
                <a:latin typeface="Impact" panose="020B0806030902050204" pitchFamily="34" charset="0"/>
                <a:sym typeface="Arial"/>
              </a:rPr>
              <a:t>Holística</a:t>
            </a:r>
            <a:endParaRPr sz="3200" dirty="0">
              <a:solidFill>
                <a:srgbClr val="A91F22"/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69" name="Google Shape;169;p9"/>
          <p:cNvSpPr/>
          <p:nvPr/>
        </p:nvSpPr>
        <p:spPr>
          <a:xfrm>
            <a:off x="6367111" y="3411357"/>
            <a:ext cx="7124780" cy="1915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60025"/>
              </a:lnSpc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1571"/>
              <a:buFont typeface="Arial"/>
              <a:buNone/>
            </a:pPr>
            <a:r>
              <a:rPr lang="en-US" sz="2800" dirty="0" err="1">
                <a:solidFill>
                  <a:srgbClr val="2B4150"/>
                </a:solidFill>
              </a:rPr>
              <a:t>F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undamentar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as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práticas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em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princípios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bíblicos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promover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um senso de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pertencimento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genuíno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e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priorizar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a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restauração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da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dignidade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e do valor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pessoal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Retângulo com Único Canto Aparado 8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rgbClr val="A91F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1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12" name="Google Shape;30;p2"/>
          <p:cNvSpPr/>
          <p:nvPr/>
        </p:nvSpPr>
        <p:spPr>
          <a:xfrm>
            <a:off x="6308394" y="1176148"/>
            <a:ext cx="7046074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RUMO À </a:t>
            </a: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Calibri"/>
                <a:cs typeface="Calibri"/>
                <a:sym typeface="MuseoModerno"/>
              </a:rPr>
              <a:t>TRANSFORMAÇÃO</a:t>
            </a:r>
            <a:endParaRPr lang="pt-BR" sz="486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171" name="Google Shape;171;p9"/>
          <p:cNvSpPr/>
          <p:nvPr/>
        </p:nvSpPr>
        <p:spPr>
          <a:xfrm>
            <a:off x="6308393" y="2893614"/>
            <a:ext cx="4787979" cy="3192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60025"/>
              </a:lnSpc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1571"/>
              <a:buFont typeface="Arial"/>
              <a:buNone/>
            </a:pPr>
            <a:r>
              <a:rPr lang="en-US" sz="3200" dirty="0">
                <a:solidFill>
                  <a:srgbClr val="A91F22"/>
                </a:solidFill>
                <a:latin typeface="Impact" panose="020B0806030902050204" pitchFamily="34" charset="0"/>
                <a:sym typeface="Arial"/>
              </a:rPr>
              <a:t>Senso de </a:t>
            </a:r>
            <a:r>
              <a:rPr lang="en-US" sz="3200" dirty="0" err="1">
                <a:solidFill>
                  <a:srgbClr val="A91F22"/>
                </a:solidFill>
                <a:latin typeface="Impact" panose="020B0806030902050204" pitchFamily="34" charset="0"/>
                <a:sym typeface="Arial"/>
              </a:rPr>
              <a:t>Comunidade</a:t>
            </a:r>
            <a:endParaRPr sz="3200" dirty="0">
              <a:solidFill>
                <a:srgbClr val="A91F22"/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9"/>
          <p:cNvSpPr/>
          <p:nvPr/>
        </p:nvSpPr>
        <p:spPr>
          <a:xfrm>
            <a:off x="6308393" y="3640826"/>
            <a:ext cx="7288445" cy="12768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60025"/>
              </a:lnSpc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1571"/>
              <a:buFont typeface="Arial"/>
              <a:buNone/>
            </a:pP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Criar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um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ambiente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dirty="0" err="1">
                <a:solidFill>
                  <a:srgbClr val="2B4150"/>
                </a:solidFill>
              </a:rPr>
              <a:t>acolhedor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acessível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e de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corresponsabilidade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onde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as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pessoas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sintam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valorizadas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dignas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e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pertencentes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Retângulo com Único Canto Aparado 8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rgbClr val="A91F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1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12" name="Google Shape;30;p2"/>
          <p:cNvSpPr/>
          <p:nvPr/>
        </p:nvSpPr>
        <p:spPr>
          <a:xfrm>
            <a:off x="6308393" y="1176148"/>
            <a:ext cx="7046074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RUMO À </a:t>
            </a: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Calibri"/>
                <a:cs typeface="Calibri"/>
                <a:sym typeface="MuseoModerno"/>
              </a:rPr>
              <a:t>TRANSFORMAÇÃO</a:t>
            </a:r>
            <a:endParaRPr lang="pt-BR" sz="486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88203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173" name="Google Shape;173;p9"/>
          <p:cNvSpPr/>
          <p:nvPr/>
        </p:nvSpPr>
        <p:spPr>
          <a:xfrm>
            <a:off x="6192441" y="5661184"/>
            <a:ext cx="7731919" cy="1531382"/>
          </a:xfrm>
          <a:prstGeom prst="rect">
            <a:avLst/>
          </a:prstGeom>
          <a:solidFill>
            <a:srgbClr val="FFFFFF">
              <a:alpha val="3921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" name="Google Shape;174;p9"/>
          <p:cNvSpPr/>
          <p:nvPr/>
        </p:nvSpPr>
        <p:spPr>
          <a:xfrm>
            <a:off x="6343810" y="2815517"/>
            <a:ext cx="5315917" cy="4233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60025"/>
              </a:lnSpc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1571"/>
              <a:buFont typeface="Arial"/>
              <a:buNone/>
            </a:pPr>
            <a:r>
              <a:rPr lang="en-US" sz="3200" dirty="0" err="1">
                <a:solidFill>
                  <a:srgbClr val="A91F22"/>
                </a:solidFill>
                <a:latin typeface="Impact" panose="020B0806030902050204" pitchFamily="34" charset="0"/>
                <a:sym typeface="Arial"/>
              </a:rPr>
              <a:t>Impacto</a:t>
            </a:r>
            <a:r>
              <a:rPr lang="en-US" sz="3200" dirty="0">
                <a:solidFill>
                  <a:srgbClr val="A91F22"/>
                </a:solidFill>
                <a:latin typeface="Impact" panose="020B0806030902050204" pitchFamily="34" charset="0"/>
                <a:sym typeface="Arial"/>
              </a:rPr>
              <a:t> </a:t>
            </a:r>
            <a:r>
              <a:rPr lang="en-US" sz="3200" dirty="0" err="1">
                <a:solidFill>
                  <a:srgbClr val="A91F22"/>
                </a:solidFill>
                <a:latin typeface="Impact" panose="020B0806030902050204" pitchFamily="34" charset="0"/>
                <a:sym typeface="Arial"/>
              </a:rPr>
              <a:t>Transformador</a:t>
            </a:r>
            <a:endParaRPr sz="3200" dirty="0">
              <a:solidFill>
                <a:srgbClr val="A91F22"/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75" name="Google Shape;175;p9"/>
          <p:cNvSpPr/>
          <p:nvPr/>
        </p:nvSpPr>
        <p:spPr>
          <a:xfrm>
            <a:off x="6343809" y="3612167"/>
            <a:ext cx="7359871" cy="12768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60025"/>
              </a:lnSpc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1571"/>
              <a:buFont typeface="Arial"/>
              <a:buNone/>
            </a:pP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Tornar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-se um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agente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poderoso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transformação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inspirando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e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capacitando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as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pessoas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a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alcançarem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seu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pleno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dirty="0" err="1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potencial</a:t>
            </a:r>
            <a:r>
              <a:rPr lang="en-US" sz="2800" dirty="0">
                <a:solidFill>
                  <a:srgbClr val="2B415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Retângulo com Único Canto Aparado 10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rgbClr val="A91F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1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14" name="Google Shape;30;p2"/>
          <p:cNvSpPr/>
          <p:nvPr/>
        </p:nvSpPr>
        <p:spPr>
          <a:xfrm>
            <a:off x="6308396" y="1176148"/>
            <a:ext cx="7046074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RUMO À </a:t>
            </a: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Calibri"/>
                <a:cs typeface="Calibri"/>
                <a:sym typeface="MuseoModerno"/>
              </a:rPr>
              <a:t>TRANSFORMAÇÃO</a:t>
            </a:r>
            <a:endParaRPr lang="pt-BR" sz="486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77281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2" name="Retângulo com Único Canto Aparado 1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rgbClr val="A91F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0" name="Google Shape;30;p2"/>
          <p:cNvSpPr/>
          <p:nvPr/>
        </p:nvSpPr>
        <p:spPr>
          <a:xfrm>
            <a:off x="6098189" y="1260228"/>
            <a:ext cx="8532211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UMA ABORDAGEM </a:t>
            </a:r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CENTRADA NAS PESSOAS</a:t>
            </a:r>
            <a:endParaRPr lang="pt-BR" sz="486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31" name="Google Shape;31;p2"/>
          <p:cNvSpPr/>
          <p:nvPr/>
        </p:nvSpPr>
        <p:spPr>
          <a:xfrm>
            <a:off x="6098189" y="3296900"/>
            <a:ext cx="7189293" cy="493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59979"/>
              </a:lnSpc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1944"/>
              <a:buFont typeface="Arial" panose="020B0604020202020204" pitchFamily="34" charset="0"/>
              <a:buChar char="•"/>
            </a:pPr>
            <a:r>
              <a:rPr lang="en-US" sz="2400" b="1" dirty="0" err="1">
                <a:solidFill>
                  <a:schemeClr val="tx2">
                    <a:lumMod val="25000"/>
                  </a:schemeClr>
                </a:solidFill>
                <a:sym typeface="Arial"/>
              </a:rPr>
              <a:t>Abordar</a:t>
            </a:r>
            <a:r>
              <a:rPr lang="en-US" sz="2400" b="1" dirty="0">
                <a:solidFill>
                  <a:schemeClr val="tx2">
                    <a:lumMod val="25000"/>
                  </a:schemeClr>
                </a:solidFill>
                <a:sym typeface="Arial"/>
              </a:rPr>
              <a:t> </a:t>
            </a:r>
            <a:r>
              <a:rPr lang="en-US" sz="2400" dirty="0">
                <a:solidFill>
                  <a:schemeClr val="tx2">
                    <a:lumMod val="25000"/>
                  </a:schemeClr>
                </a:solidFill>
                <a:sym typeface="Arial"/>
              </a:rPr>
              <a:t>de forma </a:t>
            </a:r>
            <a:r>
              <a:rPr lang="en-US" sz="2400" dirty="0" err="1">
                <a:solidFill>
                  <a:schemeClr val="tx2">
                    <a:lumMod val="25000"/>
                  </a:schemeClr>
                </a:solidFill>
                <a:sym typeface="Arial"/>
              </a:rPr>
              <a:t>holística</a:t>
            </a:r>
            <a:r>
              <a:rPr lang="en-US" sz="2400" dirty="0">
                <a:solidFill>
                  <a:schemeClr val="tx2">
                    <a:lumMod val="25000"/>
                  </a:schemeClr>
                </a:solidFill>
                <a:sym typeface="Arial"/>
              </a:rPr>
              <a:t> a </a:t>
            </a:r>
            <a:r>
              <a:rPr lang="en-US" sz="2400" dirty="0" err="1">
                <a:solidFill>
                  <a:schemeClr val="tx2">
                    <a:lumMod val="25000"/>
                  </a:schemeClr>
                </a:solidFill>
                <a:sym typeface="Arial"/>
              </a:rPr>
              <a:t>missão</a:t>
            </a:r>
            <a:r>
              <a:rPr lang="en-US" sz="2400" dirty="0">
                <a:solidFill>
                  <a:schemeClr val="tx2">
                    <a:lumMod val="25000"/>
                  </a:schemeClr>
                </a:solidFill>
                <a:sym typeface="Arial"/>
              </a:rPr>
              <a:t> da </a:t>
            </a:r>
            <a:r>
              <a:rPr lang="en-US" sz="2400" dirty="0" err="1">
                <a:solidFill>
                  <a:schemeClr val="tx2">
                    <a:lumMod val="25000"/>
                  </a:schemeClr>
                </a:solidFill>
                <a:sym typeface="Arial"/>
              </a:rPr>
              <a:t>Igreja</a:t>
            </a:r>
            <a:r>
              <a:rPr lang="en-US" sz="2400" dirty="0">
                <a:solidFill>
                  <a:schemeClr val="tx2">
                    <a:lumMod val="25000"/>
                  </a:schemeClr>
                </a:solidFill>
                <a:sym typeface="Arial"/>
              </a:rPr>
              <a:t> Adventista do </a:t>
            </a:r>
            <a:r>
              <a:rPr lang="en-US" sz="2400" dirty="0" err="1">
                <a:solidFill>
                  <a:schemeClr val="tx2">
                    <a:lumMod val="25000"/>
                  </a:schemeClr>
                </a:solidFill>
                <a:sym typeface="Arial"/>
              </a:rPr>
              <a:t>Sétimo</a:t>
            </a:r>
            <a:r>
              <a:rPr lang="en-US" sz="2400" dirty="0">
                <a:solidFill>
                  <a:schemeClr val="tx2">
                    <a:lumMod val="25000"/>
                  </a:schemeClr>
                </a:solidFill>
                <a:sym typeface="Arial"/>
              </a:rPr>
              <a:t> </a:t>
            </a:r>
            <a:r>
              <a:rPr lang="en-US" sz="2400" dirty="0" err="1">
                <a:solidFill>
                  <a:schemeClr val="tx2">
                    <a:lumMod val="25000"/>
                  </a:schemeClr>
                </a:solidFill>
                <a:sym typeface="Arial"/>
              </a:rPr>
              <a:t>Dia</a:t>
            </a:r>
            <a:r>
              <a:rPr lang="en-US" sz="2400" dirty="0">
                <a:solidFill>
                  <a:schemeClr val="tx2">
                    <a:lumMod val="25000"/>
                  </a:schemeClr>
                </a:solidFill>
              </a:rPr>
              <a:t>;</a:t>
            </a:r>
            <a:endParaRPr lang="en-US" sz="2400" dirty="0">
              <a:solidFill>
                <a:schemeClr val="tx2">
                  <a:lumMod val="25000"/>
                </a:schemeClr>
              </a:solidFill>
              <a:sym typeface="Arial"/>
            </a:endParaRPr>
          </a:p>
          <a:p>
            <a:pPr marL="342900" marR="0" lvl="0" indent="-342900" algn="l" rtl="0">
              <a:lnSpc>
                <a:spcPct val="159979"/>
              </a:lnSpc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1944"/>
              <a:buFont typeface="Arial" panose="020B0604020202020204" pitchFamily="34" charset="0"/>
              <a:buChar char="•"/>
            </a:pPr>
            <a:r>
              <a:rPr lang="en-US" sz="2400" b="1" dirty="0" err="1">
                <a:solidFill>
                  <a:schemeClr val="tx2">
                    <a:lumMod val="25000"/>
                  </a:schemeClr>
                </a:solidFill>
                <a:sym typeface="Arial"/>
              </a:rPr>
              <a:t>Fundamentar</a:t>
            </a:r>
            <a:r>
              <a:rPr lang="en-US" sz="2400" dirty="0">
                <a:solidFill>
                  <a:schemeClr val="tx2">
                    <a:lumMod val="25000"/>
                  </a:schemeClr>
                </a:solidFill>
                <a:sym typeface="Arial"/>
              </a:rPr>
              <a:t> as </a:t>
            </a:r>
            <a:r>
              <a:rPr lang="en-US" sz="2400" dirty="0" err="1">
                <a:solidFill>
                  <a:schemeClr val="tx2">
                    <a:lumMod val="25000"/>
                  </a:schemeClr>
                </a:solidFill>
                <a:sym typeface="Arial"/>
              </a:rPr>
              <a:t>práticas</a:t>
            </a:r>
            <a:r>
              <a:rPr lang="en-US" sz="2400" dirty="0">
                <a:solidFill>
                  <a:schemeClr val="tx2">
                    <a:lumMod val="25000"/>
                  </a:schemeClr>
                </a:solidFill>
                <a:sym typeface="Arial"/>
              </a:rPr>
              <a:t> </a:t>
            </a:r>
            <a:r>
              <a:rPr lang="en-US" sz="2400" dirty="0" err="1">
                <a:solidFill>
                  <a:schemeClr val="tx2">
                    <a:lumMod val="25000"/>
                  </a:schemeClr>
                </a:solidFill>
                <a:sym typeface="Arial"/>
              </a:rPr>
              <a:t>em</a:t>
            </a:r>
            <a:r>
              <a:rPr lang="en-US" sz="2400" dirty="0">
                <a:solidFill>
                  <a:schemeClr val="tx2">
                    <a:lumMod val="25000"/>
                  </a:schemeClr>
                </a:solidFill>
                <a:sym typeface="Arial"/>
              </a:rPr>
              <a:t> </a:t>
            </a:r>
            <a:r>
              <a:rPr lang="en-US" sz="2400" dirty="0" err="1">
                <a:solidFill>
                  <a:schemeClr val="tx2">
                    <a:lumMod val="25000"/>
                  </a:schemeClr>
                </a:solidFill>
                <a:sym typeface="Arial"/>
              </a:rPr>
              <a:t>princípios</a:t>
            </a:r>
            <a:r>
              <a:rPr lang="en-US" sz="2400" dirty="0">
                <a:solidFill>
                  <a:schemeClr val="tx2">
                    <a:lumMod val="25000"/>
                  </a:schemeClr>
                </a:solidFill>
                <a:sym typeface="Arial"/>
              </a:rPr>
              <a:t> </a:t>
            </a:r>
            <a:r>
              <a:rPr lang="en-US" sz="2400" dirty="0" err="1">
                <a:solidFill>
                  <a:schemeClr val="tx2">
                    <a:lumMod val="25000"/>
                  </a:schemeClr>
                </a:solidFill>
                <a:sym typeface="Arial"/>
              </a:rPr>
              <a:t>bíblicos</a:t>
            </a:r>
            <a:r>
              <a:rPr lang="en-US" sz="2400" dirty="0">
                <a:solidFill>
                  <a:schemeClr val="tx2">
                    <a:lumMod val="25000"/>
                  </a:schemeClr>
                </a:solidFill>
              </a:rPr>
              <a:t>;</a:t>
            </a:r>
          </a:p>
          <a:p>
            <a:pPr marL="342900" marR="0" lvl="0" indent="-342900" algn="l" rtl="0">
              <a:lnSpc>
                <a:spcPct val="159979"/>
              </a:lnSpc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1944"/>
              <a:buFont typeface="Arial" panose="020B0604020202020204" pitchFamily="34" charset="0"/>
              <a:buChar char="•"/>
            </a:pPr>
            <a:r>
              <a:rPr lang="en-US" sz="2400" b="1" dirty="0" err="1">
                <a:solidFill>
                  <a:schemeClr val="tx2">
                    <a:lumMod val="25000"/>
                  </a:schemeClr>
                </a:solidFill>
              </a:rPr>
              <a:t>P</a:t>
            </a:r>
            <a:r>
              <a:rPr lang="en-US" sz="2400" b="1" dirty="0" err="1">
                <a:solidFill>
                  <a:schemeClr val="tx2">
                    <a:lumMod val="25000"/>
                  </a:schemeClr>
                </a:solidFill>
                <a:sym typeface="Arial"/>
              </a:rPr>
              <a:t>romover</a:t>
            </a:r>
            <a:r>
              <a:rPr lang="en-US" sz="2400" dirty="0">
                <a:solidFill>
                  <a:schemeClr val="tx2">
                    <a:lumMod val="25000"/>
                  </a:schemeClr>
                </a:solidFill>
                <a:sym typeface="Arial"/>
              </a:rPr>
              <a:t> um senso de </a:t>
            </a:r>
            <a:r>
              <a:rPr lang="en-US" sz="2400" dirty="0" err="1">
                <a:solidFill>
                  <a:schemeClr val="tx2">
                    <a:lumMod val="25000"/>
                  </a:schemeClr>
                </a:solidFill>
                <a:sym typeface="Arial"/>
              </a:rPr>
              <a:t>pertencimento</a:t>
            </a:r>
            <a:r>
              <a:rPr lang="en-US" sz="2400" dirty="0">
                <a:solidFill>
                  <a:schemeClr val="tx2">
                    <a:lumMod val="25000"/>
                  </a:schemeClr>
                </a:solidFill>
                <a:sym typeface="Arial"/>
              </a:rPr>
              <a:t> </a:t>
            </a:r>
            <a:r>
              <a:rPr lang="en-US" sz="2400" dirty="0" err="1">
                <a:solidFill>
                  <a:schemeClr val="tx2">
                    <a:lumMod val="25000"/>
                  </a:schemeClr>
                </a:solidFill>
                <a:sym typeface="Arial"/>
              </a:rPr>
              <a:t>genuíno</a:t>
            </a:r>
            <a:r>
              <a:rPr lang="en-US" sz="2400" dirty="0">
                <a:solidFill>
                  <a:schemeClr val="tx2">
                    <a:lumMod val="25000"/>
                  </a:schemeClr>
                </a:solidFill>
              </a:rPr>
              <a:t>;</a:t>
            </a:r>
          </a:p>
          <a:p>
            <a:pPr marL="342900" marR="0" lvl="0" indent="-342900" algn="l" rtl="0">
              <a:lnSpc>
                <a:spcPct val="159979"/>
              </a:lnSpc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1944"/>
              <a:buFont typeface="Arial" panose="020B0604020202020204" pitchFamily="34" charset="0"/>
              <a:buChar char="•"/>
            </a:pPr>
            <a:r>
              <a:rPr lang="en-US" sz="2400" b="1" dirty="0" err="1">
                <a:solidFill>
                  <a:schemeClr val="tx2">
                    <a:lumMod val="25000"/>
                  </a:schemeClr>
                </a:solidFill>
                <a:sym typeface="Arial"/>
              </a:rPr>
              <a:t>Priorizar</a:t>
            </a:r>
            <a:r>
              <a:rPr lang="en-US" sz="2400" dirty="0">
                <a:solidFill>
                  <a:schemeClr val="tx2">
                    <a:lumMod val="25000"/>
                  </a:schemeClr>
                </a:solidFill>
                <a:sym typeface="Arial"/>
              </a:rPr>
              <a:t> a </a:t>
            </a:r>
            <a:r>
              <a:rPr lang="en-US" sz="2400" dirty="0" err="1">
                <a:solidFill>
                  <a:schemeClr val="tx2">
                    <a:lumMod val="25000"/>
                  </a:schemeClr>
                </a:solidFill>
                <a:sym typeface="Arial"/>
              </a:rPr>
              <a:t>restauração</a:t>
            </a:r>
            <a:r>
              <a:rPr lang="en-US" sz="2400" dirty="0">
                <a:solidFill>
                  <a:schemeClr val="tx2">
                    <a:lumMod val="25000"/>
                  </a:schemeClr>
                </a:solidFill>
                <a:sym typeface="Arial"/>
              </a:rPr>
              <a:t> da </a:t>
            </a:r>
            <a:r>
              <a:rPr lang="en-US" sz="2400" dirty="0" err="1">
                <a:solidFill>
                  <a:schemeClr val="tx2">
                    <a:lumMod val="25000"/>
                  </a:schemeClr>
                </a:solidFill>
                <a:sym typeface="Arial"/>
              </a:rPr>
              <a:t>dignidade</a:t>
            </a:r>
            <a:r>
              <a:rPr lang="en-US" sz="2400" dirty="0">
                <a:solidFill>
                  <a:schemeClr val="tx2">
                    <a:lumMod val="25000"/>
                  </a:schemeClr>
                </a:solidFill>
                <a:sym typeface="Arial"/>
              </a:rPr>
              <a:t> e valor </a:t>
            </a:r>
            <a:r>
              <a:rPr lang="en-US" sz="2400" dirty="0" err="1">
                <a:solidFill>
                  <a:schemeClr val="tx2">
                    <a:lumMod val="25000"/>
                  </a:schemeClr>
                </a:solidFill>
                <a:sym typeface="Arial"/>
              </a:rPr>
              <a:t>pessoal</a:t>
            </a:r>
            <a:r>
              <a:rPr lang="en-US" sz="2400" dirty="0">
                <a:solidFill>
                  <a:schemeClr val="tx2">
                    <a:lumMod val="25000"/>
                  </a:schemeClr>
                </a:solidFill>
                <a:sym typeface="Arial"/>
              </a:rPr>
              <a:t>. </a:t>
            </a:r>
          </a:p>
        </p:txBody>
      </p:sp>
      <p:sp>
        <p:nvSpPr>
          <p:cNvPr id="32" name="Google Shape;32;p2"/>
          <p:cNvSpPr/>
          <p:nvPr/>
        </p:nvSpPr>
        <p:spPr>
          <a:xfrm>
            <a:off x="6098189" y="6395442"/>
            <a:ext cx="394930" cy="394930"/>
          </a:xfrm>
          <a:prstGeom prst="roundRect">
            <a:avLst>
              <a:gd name="adj" fmla="val 23151155"/>
            </a:avLst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1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" b="22835"/>
          <a:stretch/>
        </p:blipFill>
        <p:spPr>
          <a:xfrm>
            <a:off x="-1" y="-1"/>
            <a:ext cx="14645251" cy="8229601"/>
          </a:xfrm>
          <a:prstGeom prst="rect">
            <a:avLst/>
          </a:prstGeom>
        </p:spPr>
      </p:pic>
      <p:sp>
        <p:nvSpPr>
          <p:cNvPr id="30" name="Google Shape;30;p2"/>
          <p:cNvSpPr/>
          <p:nvPr/>
        </p:nvSpPr>
        <p:spPr>
          <a:xfrm>
            <a:off x="864037" y="1420654"/>
            <a:ext cx="7415927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endParaRPr sz="486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" name="Google Shape;31;p2"/>
          <p:cNvSpPr/>
          <p:nvPr/>
        </p:nvSpPr>
        <p:spPr>
          <a:xfrm>
            <a:off x="6465374" y="1448633"/>
            <a:ext cx="6888676" cy="27653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1944"/>
              <a:buFont typeface="Arial"/>
              <a:buNone/>
            </a:pPr>
            <a:r>
              <a:rPr lang="en-US" sz="2800" b="1" i="1" dirty="0" err="1">
                <a:solidFill>
                  <a:schemeClr val="bg1"/>
                </a:solidFill>
                <a:sym typeface="Arial"/>
              </a:rPr>
              <a:t>Ao</a:t>
            </a:r>
            <a:r>
              <a:rPr lang="en-US" sz="2800" b="1" i="1" dirty="0">
                <a:solidFill>
                  <a:schemeClr val="bg1"/>
                </a:solidFill>
                <a:sym typeface="Arial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sym typeface="Arial"/>
              </a:rPr>
              <a:t>adotar</a:t>
            </a:r>
            <a:r>
              <a:rPr lang="en-US" sz="2800" b="1" i="1" dirty="0">
                <a:solidFill>
                  <a:schemeClr val="bg1"/>
                </a:solidFill>
                <a:sym typeface="Arial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sym typeface="Arial"/>
              </a:rPr>
              <a:t>uma</a:t>
            </a:r>
            <a:r>
              <a:rPr lang="en-US" sz="2800" b="1" i="1" dirty="0">
                <a:solidFill>
                  <a:schemeClr val="bg1"/>
                </a:solidFill>
                <a:sym typeface="Arial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sym typeface="Arial"/>
              </a:rPr>
              <a:t>perspectiva</a:t>
            </a:r>
            <a:r>
              <a:rPr lang="en-US" sz="2800" b="1" i="1" dirty="0">
                <a:solidFill>
                  <a:schemeClr val="bg1"/>
                </a:solidFill>
                <a:sym typeface="Arial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sym typeface="Arial"/>
              </a:rPr>
              <a:t>centrada</a:t>
            </a:r>
            <a:r>
              <a:rPr lang="en-US" sz="2800" b="1" i="1" dirty="0">
                <a:solidFill>
                  <a:schemeClr val="bg1"/>
                </a:solidFill>
                <a:sym typeface="Arial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sym typeface="Arial"/>
              </a:rPr>
              <a:t>nas</a:t>
            </a:r>
            <a:r>
              <a:rPr lang="en-US" sz="2800" b="1" i="1" dirty="0">
                <a:solidFill>
                  <a:schemeClr val="bg1"/>
                </a:solidFill>
                <a:sym typeface="Arial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sym typeface="Arial"/>
              </a:rPr>
              <a:t>pessoas</a:t>
            </a:r>
            <a:r>
              <a:rPr lang="en-US" sz="2800" b="1" i="1" dirty="0">
                <a:solidFill>
                  <a:schemeClr val="bg1"/>
                </a:solidFill>
                <a:sym typeface="Arial"/>
              </a:rPr>
              <a:t>, a </a:t>
            </a:r>
            <a:r>
              <a:rPr lang="en-US" sz="2800" b="1" i="1" dirty="0" err="1">
                <a:solidFill>
                  <a:schemeClr val="bg1"/>
                </a:solidFill>
                <a:sym typeface="Arial"/>
              </a:rPr>
              <a:t>igreja</a:t>
            </a:r>
            <a:r>
              <a:rPr lang="en-US" sz="2800" b="1" i="1" dirty="0">
                <a:solidFill>
                  <a:schemeClr val="bg1"/>
                </a:solidFill>
                <a:sym typeface="Arial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sym typeface="Arial"/>
              </a:rPr>
              <a:t>pode</a:t>
            </a:r>
            <a:r>
              <a:rPr lang="en-US" sz="2800" b="1" i="1" dirty="0">
                <a:solidFill>
                  <a:schemeClr val="bg1"/>
                </a:solidFill>
                <a:sym typeface="Arial"/>
              </a:rPr>
              <a:t> se </a:t>
            </a:r>
            <a:r>
              <a:rPr lang="en-US" sz="2800" b="1" i="1" dirty="0" err="1">
                <a:solidFill>
                  <a:schemeClr val="bg1"/>
                </a:solidFill>
                <a:sym typeface="Arial"/>
              </a:rPr>
              <a:t>tornar</a:t>
            </a:r>
            <a:r>
              <a:rPr lang="en-US" sz="2800" b="1" i="1" dirty="0">
                <a:solidFill>
                  <a:schemeClr val="bg1"/>
                </a:solidFill>
                <a:sym typeface="Arial"/>
              </a:rPr>
              <a:t> um </a:t>
            </a:r>
            <a:r>
              <a:rPr lang="en-US" sz="2800" b="1" i="1" dirty="0" err="1">
                <a:solidFill>
                  <a:schemeClr val="bg1"/>
                </a:solidFill>
                <a:sym typeface="Arial"/>
              </a:rPr>
              <a:t>farol</a:t>
            </a:r>
            <a:r>
              <a:rPr lang="en-US" sz="2800" b="1" i="1" dirty="0">
                <a:solidFill>
                  <a:schemeClr val="bg1"/>
                </a:solidFill>
                <a:sym typeface="Arial"/>
              </a:rPr>
              <a:t> de </a:t>
            </a:r>
            <a:r>
              <a:rPr lang="en-US" sz="2800" b="1" i="1" dirty="0" err="1">
                <a:solidFill>
                  <a:schemeClr val="bg1"/>
                </a:solidFill>
                <a:sym typeface="Arial"/>
              </a:rPr>
              <a:t>esperança</a:t>
            </a:r>
            <a:r>
              <a:rPr lang="en-US" sz="2800" b="1" i="1" dirty="0">
                <a:solidFill>
                  <a:schemeClr val="bg1"/>
                </a:solidFill>
                <a:sym typeface="Arial"/>
              </a:rPr>
              <a:t> e </a:t>
            </a:r>
            <a:r>
              <a:rPr lang="en-US" sz="2800" b="1" i="1" dirty="0" err="1">
                <a:solidFill>
                  <a:schemeClr val="bg1"/>
                </a:solidFill>
                <a:sym typeface="Arial"/>
              </a:rPr>
              <a:t>transformação</a:t>
            </a:r>
            <a:r>
              <a:rPr lang="en-US" sz="2800" b="1" i="1" dirty="0">
                <a:solidFill>
                  <a:schemeClr val="bg1"/>
                </a:solidFill>
                <a:sym typeface="Arial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sym typeface="Arial"/>
              </a:rPr>
              <a:t>na</a:t>
            </a:r>
            <a:r>
              <a:rPr lang="en-US" sz="2800" b="1" i="1" dirty="0">
                <a:solidFill>
                  <a:schemeClr val="bg1"/>
                </a:solidFill>
                <a:sym typeface="Arial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sym typeface="Arial"/>
              </a:rPr>
              <a:t>vida</a:t>
            </a:r>
            <a:r>
              <a:rPr lang="en-US" sz="2800" b="1" i="1" dirty="0">
                <a:solidFill>
                  <a:schemeClr val="bg1"/>
                </a:solidFill>
                <a:sym typeface="Arial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sym typeface="Arial"/>
              </a:rPr>
              <a:t>daqueles</a:t>
            </a:r>
            <a:r>
              <a:rPr lang="en-US" sz="2800" b="1" i="1" dirty="0">
                <a:solidFill>
                  <a:schemeClr val="bg1"/>
                </a:solidFill>
                <a:sym typeface="Arial"/>
              </a:rPr>
              <a:t> que a </a:t>
            </a:r>
            <a:r>
              <a:rPr lang="en-US" sz="2800" b="1" i="1" dirty="0" err="1">
                <a:solidFill>
                  <a:schemeClr val="bg1"/>
                </a:solidFill>
                <a:sym typeface="Arial"/>
              </a:rPr>
              <a:t>compõem</a:t>
            </a:r>
            <a:r>
              <a:rPr lang="en-US" sz="2800" b="1" i="1" dirty="0">
                <a:solidFill>
                  <a:schemeClr val="bg1"/>
                </a:solidFill>
                <a:sym typeface="Arial"/>
              </a:rPr>
              <a:t>.</a:t>
            </a:r>
            <a:endParaRPr sz="2800" b="1" i="1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Retângulo com Único Canto Aparado 8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rgbClr val="A91F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1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</p:spTree>
    <p:extLst>
      <p:ext uri="{BB962C8B-B14F-4D97-AF65-F5344CB8AC3E}">
        <p14:creationId xmlns:p14="http://schemas.microsoft.com/office/powerpoint/2010/main" val="510956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44" name="Google Shape;44;p3"/>
          <p:cNvSpPr/>
          <p:nvPr/>
        </p:nvSpPr>
        <p:spPr>
          <a:xfrm>
            <a:off x="6979801" y="4480084"/>
            <a:ext cx="128588" cy="274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2159"/>
              <a:buFont typeface="MuseoModerno"/>
              <a:buNone/>
            </a:pPr>
            <a:endParaRPr sz="2159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" name="Google Shape;45;p3"/>
          <p:cNvSpPr/>
          <p:nvPr/>
        </p:nvSpPr>
        <p:spPr>
          <a:xfrm>
            <a:off x="5832146" y="3674949"/>
            <a:ext cx="4999858" cy="2740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4958"/>
              </a:lnSpc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1799"/>
              <a:buFont typeface="MuseoModerno"/>
              <a:buNone/>
            </a:pPr>
            <a:r>
              <a:rPr lang="en-US" sz="3200" dirty="0" smtClean="0">
                <a:solidFill>
                  <a:srgbClr val="A91F22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O EXEMPLO DE JESUS</a:t>
            </a:r>
            <a:endParaRPr lang="en-US" sz="3200" dirty="0">
              <a:solidFill>
                <a:srgbClr val="A91F22"/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6" name="Google Shape;46;p3"/>
          <p:cNvSpPr/>
          <p:nvPr/>
        </p:nvSpPr>
        <p:spPr>
          <a:xfrm>
            <a:off x="5832146" y="4323590"/>
            <a:ext cx="8147761" cy="26317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59972"/>
              </a:lnSpc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1439"/>
              <a:buFont typeface="Arial"/>
              <a:buNone/>
            </a:pPr>
            <a:r>
              <a:rPr lang="en-US" sz="2400" dirty="0" err="1">
                <a:solidFill>
                  <a:srgbClr val="2B4150"/>
                </a:solidFill>
                <a:sym typeface="Arial"/>
              </a:rPr>
              <a:t>Os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Evangelhos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revelam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o profundo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compromisso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de Jesus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em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cuidar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dos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necessitados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, dos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marginalizados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e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daqueles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que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viviam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em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condições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de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vulnerabilidade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.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Seu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exemplo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inspira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a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igreja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a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seguir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esse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mesmo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caminho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de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compaixão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e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serviço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aos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outros.</a:t>
            </a:r>
            <a:endParaRPr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Google Shape;52;p3"/>
          <p:cNvSpPr/>
          <p:nvPr/>
        </p:nvSpPr>
        <p:spPr>
          <a:xfrm>
            <a:off x="13744099" y="4480084"/>
            <a:ext cx="154067" cy="274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2159"/>
              <a:buFont typeface="MuseoModerno"/>
              <a:buNone/>
            </a:pPr>
            <a:endParaRPr sz="2159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Retângulo com Único Canto Aparado 9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rgbClr val="A91F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1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12" name="Google Shape;30;p2"/>
          <p:cNvSpPr/>
          <p:nvPr/>
        </p:nvSpPr>
        <p:spPr>
          <a:xfrm>
            <a:off x="5832146" y="1260228"/>
            <a:ext cx="8931604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FUNDAMENTAÇÃO BÍBLICA</a:t>
            </a:r>
            <a:endParaRPr lang="pt-BR" sz="4860" dirty="0" smtClean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MuseoModerno"/>
              <a:cs typeface="MuseoModerno"/>
              <a:sym typeface="MuseoModerno"/>
            </a:endParaRPr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Calibri"/>
                <a:cs typeface="Calibri"/>
                <a:sym typeface="MuseoModerno"/>
              </a:rPr>
              <a:t>PARA </a:t>
            </a: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Calibri"/>
                <a:cs typeface="Calibri"/>
                <a:sym typeface="MuseoModerno"/>
              </a:rPr>
              <a:t>O CUIDADO E A COMPAIXÃO</a:t>
            </a:r>
            <a:endParaRPr lang="pt-BR" sz="486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49" name="Google Shape;49;p3"/>
          <p:cNvSpPr/>
          <p:nvPr/>
        </p:nvSpPr>
        <p:spPr>
          <a:xfrm>
            <a:off x="5794702" y="3691415"/>
            <a:ext cx="5101897" cy="571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4958"/>
              </a:lnSpc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1799"/>
              <a:buFont typeface="MuseoModerno"/>
              <a:buNone/>
            </a:pPr>
            <a:r>
              <a:rPr lang="en-US" sz="3200" dirty="0" smtClean="0">
                <a:solidFill>
                  <a:srgbClr val="A91F22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O CHAMADO À COMPAIXÃO</a:t>
            </a:r>
            <a:endParaRPr lang="en-US" sz="3200" dirty="0">
              <a:solidFill>
                <a:srgbClr val="A91F22"/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50" name="Google Shape;50;p3"/>
          <p:cNvSpPr/>
          <p:nvPr/>
        </p:nvSpPr>
        <p:spPr>
          <a:xfrm>
            <a:off x="5794703" y="4419617"/>
            <a:ext cx="8026575" cy="26317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59972"/>
              </a:lnSpc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1439"/>
              <a:buFont typeface="Arial"/>
              <a:buNone/>
            </a:pPr>
            <a:r>
              <a:rPr lang="en-US" sz="2400" dirty="0" err="1">
                <a:solidFill>
                  <a:srgbClr val="2B4150"/>
                </a:solidFill>
                <a:sym typeface="Arial"/>
              </a:rPr>
              <a:t>Passagens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como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Mateus 25:31-46 e Tiago 1:27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destacam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a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importância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da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compaixão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e do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cuidado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com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todas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as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pessoas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como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parte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integral da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fé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cristã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.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Essas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Escrituras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desafiam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a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igreja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a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refletir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esse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coração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compassivo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em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suas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práticas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.</a:t>
            </a:r>
            <a:endParaRPr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Retângulo com Único Canto Aparado 7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rgbClr val="A91F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1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10" name="Google Shape;30;p2"/>
          <p:cNvSpPr/>
          <p:nvPr/>
        </p:nvSpPr>
        <p:spPr>
          <a:xfrm>
            <a:off x="5794703" y="1260228"/>
            <a:ext cx="9026197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FUNDAMENTAÇÃO BÍBLICA</a:t>
            </a:r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Calibri"/>
                <a:cs typeface="Calibri"/>
                <a:sym typeface="MuseoModerno"/>
              </a:rPr>
              <a:t>PARA O CUIDADO E A COMPAIXÃO</a:t>
            </a:r>
            <a:endParaRPr lang="pt-BR" sz="486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90417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ângulo Arredondado 14"/>
          <p:cNvSpPr/>
          <p:nvPr/>
        </p:nvSpPr>
        <p:spPr>
          <a:xfrm>
            <a:off x="5304233" y="2604016"/>
            <a:ext cx="4208444" cy="5030673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Retângulo Arredondado 15"/>
          <p:cNvSpPr/>
          <p:nvPr/>
        </p:nvSpPr>
        <p:spPr>
          <a:xfrm>
            <a:off x="9997419" y="2585650"/>
            <a:ext cx="4208444" cy="5030673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Retângulo Arredondado 1"/>
          <p:cNvSpPr/>
          <p:nvPr/>
        </p:nvSpPr>
        <p:spPr>
          <a:xfrm>
            <a:off x="484743" y="2604016"/>
            <a:ext cx="4208444" cy="5030673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3" name="Google Shape;63;p4"/>
          <p:cNvSpPr/>
          <p:nvPr/>
        </p:nvSpPr>
        <p:spPr>
          <a:xfrm>
            <a:off x="864037" y="2807313"/>
            <a:ext cx="3335473" cy="910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2502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2430"/>
              <a:buFont typeface="MuseoModerno"/>
              <a:buNone/>
            </a:pPr>
            <a:r>
              <a:rPr lang="en-US" sz="2800" dirty="0" smtClean="0">
                <a:solidFill>
                  <a:schemeClr val="bg1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SER MEMBRO</a:t>
            </a:r>
            <a:endParaRPr lang="en-US" sz="2800" dirty="0">
              <a:solidFill>
                <a:schemeClr val="bg1"/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64" name="Google Shape;64;p4"/>
          <p:cNvSpPr/>
          <p:nvPr/>
        </p:nvSpPr>
        <p:spPr>
          <a:xfrm>
            <a:off x="731834" y="3434119"/>
            <a:ext cx="3630845" cy="355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59979"/>
              </a:lnSpc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1944"/>
              <a:buFont typeface="Arial"/>
              <a:buNone/>
            </a:pPr>
            <a:r>
              <a:rPr lang="en-US" sz="2400" dirty="0">
                <a:solidFill>
                  <a:schemeClr val="bg1"/>
                </a:solidFill>
                <a:sym typeface="Arial"/>
              </a:rPr>
              <a:t>Essa </a:t>
            </a:r>
            <a:r>
              <a:rPr lang="en-US" sz="2400" dirty="0" err="1">
                <a:solidFill>
                  <a:schemeClr val="bg1"/>
                </a:solidFill>
                <a:sym typeface="Arial"/>
              </a:rPr>
              <a:t>distinção</a:t>
            </a:r>
            <a:r>
              <a:rPr lang="en-US" sz="2400" dirty="0">
                <a:solidFill>
                  <a:schemeClr val="bg1"/>
                </a:solidFill>
                <a:sym typeface="Arial"/>
              </a:rPr>
              <a:t> entre "ser </a:t>
            </a:r>
            <a:r>
              <a:rPr lang="en-US" sz="2400" dirty="0" err="1">
                <a:solidFill>
                  <a:schemeClr val="bg1"/>
                </a:solidFill>
                <a:sym typeface="Arial"/>
              </a:rPr>
              <a:t>membro</a:t>
            </a:r>
            <a:r>
              <a:rPr lang="en-US" sz="2400" dirty="0">
                <a:solidFill>
                  <a:schemeClr val="bg1"/>
                </a:solidFill>
                <a:sym typeface="Arial"/>
              </a:rPr>
              <a:t>" e "</a:t>
            </a:r>
            <a:r>
              <a:rPr lang="en-US" sz="2400" dirty="0" err="1" smtClean="0">
                <a:solidFill>
                  <a:schemeClr val="bg1"/>
                </a:solidFill>
                <a:sym typeface="Arial"/>
              </a:rPr>
              <a:t>sentir</a:t>
            </a:r>
            <a:r>
              <a:rPr lang="en-US" sz="2400" dirty="0" smtClean="0">
                <a:solidFill>
                  <a:schemeClr val="bg1"/>
                </a:solidFill>
                <a:sym typeface="Arial"/>
              </a:rPr>
              <a:t>-se </a:t>
            </a:r>
            <a:r>
              <a:rPr lang="en-US" sz="2400" dirty="0" err="1">
                <a:solidFill>
                  <a:schemeClr val="bg1"/>
                </a:solidFill>
                <a:sym typeface="Arial"/>
              </a:rPr>
              <a:t>pertencente</a:t>
            </a:r>
            <a:r>
              <a:rPr lang="en-US" sz="2400" dirty="0">
                <a:solidFill>
                  <a:schemeClr val="bg1"/>
                </a:solidFill>
                <a:sym typeface="Arial"/>
              </a:rPr>
              <a:t>" é crucial para </a:t>
            </a:r>
            <a:r>
              <a:rPr lang="en-US" sz="2400" dirty="0" err="1">
                <a:solidFill>
                  <a:schemeClr val="bg1"/>
                </a:solidFill>
                <a:sym typeface="Arial"/>
              </a:rPr>
              <a:t>entender</a:t>
            </a:r>
            <a:r>
              <a:rPr lang="en-US" sz="2400" dirty="0">
                <a:solidFill>
                  <a:schemeClr val="bg1"/>
                </a:solidFill>
                <a:sym typeface="Arial"/>
              </a:rPr>
              <a:t> a </a:t>
            </a:r>
            <a:r>
              <a:rPr lang="en-US" sz="2400" dirty="0" err="1">
                <a:solidFill>
                  <a:schemeClr val="bg1"/>
                </a:solidFill>
                <a:sym typeface="Arial"/>
              </a:rPr>
              <a:t>importância</a:t>
            </a:r>
            <a:r>
              <a:rPr lang="en-US" sz="2400" dirty="0">
                <a:solidFill>
                  <a:schemeClr val="bg1"/>
                </a:solidFill>
                <a:sym typeface="Arial"/>
              </a:rPr>
              <a:t> do senso de </a:t>
            </a:r>
            <a:r>
              <a:rPr lang="en-US" sz="2400" dirty="0" err="1">
                <a:solidFill>
                  <a:schemeClr val="bg1"/>
                </a:solidFill>
                <a:sym typeface="Arial"/>
              </a:rPr>
              <a:t>pertencimento</a:t>
            </a:r>
            <a:r>
              <a:rPr lang="en-US" sz="2400" dirty="0">
                <a:solidFill>
                  <a:schemeClr val="bg1"/>
                </a:solidFill>
                <a:sym typeface="Arial"/>
              </a:rPr>
              <a:t>.</a:t>
            </a:r>
            <a:endParaRPr sz="2400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Google Shape;65;p4"/>
          <p:cNvSpPr/>
          <p:nvPr/>
        </p:nvSpPr>
        <p:spPr>
          <a:xfrm>
            <a:off x="5304233" y="2861036"/>
            <a:ext cx="4208444" cy="8566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2502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2430"/>
              <a:buFont typeface="MuseoModerno"/>
              <a:buNone/>
            </a:pPr>
            <a:r>
              <a:rPr lang="en-US" sz="2800" dirty="0" smtClean="0">
                <a:solidFill>
                  <a:schemeClr val="bg1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SENTIR-SE PERTENCENTE</a:t>
            </a:r>
            <a:endParaRPr lang="en-US" sz="2800" dirty="0">
              <a:solidFill>
                <a:schemeClr val="bg1"/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66" name="Google Shape;66;p4"/>
          <p:cNvSpPr/>
          <p:nvPr/>
        </p:nvSpPr>
        <p:spPr>
          <a:xfrm>
            <a:off x="5437585" y="3322924"/>
            <a:ext cx="3941740" cy="355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59979"/>
              </a:lnSpc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1944"/>
              <a:buFont typeface="Arial"/>
              <a:buNone/>
            </a:pPr>
            <a:r>
              <a:rPr lang="en-US" sz="2400" dirty="0" err="1">
                <a:solidFill>
                  <a:schemeClr val="bg1"/>
                </a:solidFill>
                <a:sym typeface="Arial"/>
              </a:rPr>
              <a:t>Quando</a:t>
            </a:r>
            <a:r>
              <a:rPr lang="en-US" sz="2400" dirty="0">
                <a:solidFill>
                  <a:schemeClr val="bg1"/>
                </a:solidFill>
                <a:sym typeface="Arial"/>
              </a:rPr>
              <a:t> as </a:t>
            </a:r>
            <a:r>
              <a:rPr lang="en-US" sz="2400" dirty="0" err="1">
                <a:solidFill>
                  <a:schemeClr val="bg1"/>
                </a:solidFill>
                <a:sym typeface="Arial"/>
              </a:rPr>
              <a:t>pessoas</a:t>
            </a:r>
            <a:r>
              <a:rPr lang="en-US" sz="2400" dirty="0">
                <a:solidFill>
                  <a:schemeClr val="bg1"/>
                </a:solidFill>
                <a:sym typeface="Arial"/>
              </a:rPr>
              <a:t> se </a:t>
            </a:r>
            <a:r>
              <a:rPr lang="en-US" sz="2400" dirty="0" err="1">
                <a:solidFill>
                  <a:schemeClr val="bg1"/>
                </a:solidFill>
                <a:sym typeface="Arial"/>
              </a:rPr>
              <a:t>sentem</a:t>
            </a:r>
            <a:r>
              <a:rPr lang="en-US" sz="2400" dirty="0">
                <a:solidFill>
                  <a:schemeClr val="bg1"/>
                </a:solidFill>
                <a:sym typeface="Arial"/>
              </a:rPr>
              <a:t> </a:t>
            </a:r>
            <a:r>
              <a:rPr lang="en-US" sz="2400" dirty="0" err="1">
                <a:solidFill>
                  <a:schemeClr val="bg1"/>
                </a:solidFill>
                <a:sym typeface="Arial"/>
              </a:rPr>
              <a:t>genuinamente</a:t>
            </a:r>
            <a:r>
              <a:rPr lang="en-US" sz="2400" dirty="0">
                <a:solidFill>
                  <a:schemeClr val="bg1"/>
                </a:solidFill>
                <a:sym typeface="Arial"/>
              </a:rPr>
              <a:t> </a:t>
            </a:r>
            <a:r>
              <a:rPr lang="en-US" sz="2400" dirty="0" err="1">
                <a:solidFill>
                  <a:schemeClr val="bg1"/>
                </a:solidFill>
                <a:sym typeface="Arial"/>
              </a:rPr>
              <a:t>pertencentes</a:t>
            </a:r>
            <a:r>
              <a:rPr lang="en-US" sz="2400" dirty="0">
                <a:solidFill>
                  <a:schemeClr val="bg1"/>
                </a:solidFill>
                <a:sym typeface="Arial"/>
              </a:rPr>
              <a:t> a </a:t>
            </a:r>
            <a:r>
              <a:rPr lang="en-US" sz="2400" dirty="0" err="1">
                <a:solidFill>
                  <a:schemeClr val="bg1"/>
                </a:solidFill>
                <a:sym typeface="Arial"/>
              </a:rPr>
              <a:t>uma</a:t>
            </a:r>
            <a:r>
              <a:rPr lang="en-US" sz="2400" dirty="0">
                <a:solidFill>
                  <a:schemeClr val="bg1"/>
                </a:solidFill>
                <a:sym typeface="Arial"/>
              </a:rPr>
              <a:t> </a:t>
            </a:r>
            <a:r>
              <a:rPr lang="en-US" sz="2400" dirty="0" err="1">
                <a:solidFill>
                  <a:schemeClr val="bg1"/>
                </a:solidFill>
                <a:sym typeface="Arial"/>
              </a:rPr>
              <a:t>comunidade</a:t>
            </a:r>
            <a:r>
              <a:rPr lang="en-US" sz="2400" dirty="0">
                <a:solidFill>
                  <a:schemeClr val="bg1"/>
                </a:solidFill>
                <a:sym typeface="Arial"/>
              </a:rPr>
              <a:t>, </a:t>
            </a:r>
            <a:r>
              <a:rPr lang="en-US" sz="2400" dirty="0" err="1">
                <a:solidFill>
                  <a:schemeClr val="bg1"/>
                </a:solidFill>
                <a:sym typeface="Arial"/>
              </a:rPr>
              <a:t>elas</a:t>
            </a:r>
            <a:r>
              <a:rPr lang="en-US" sz="2400" dirty="0">
                <a:solidFill>
                  <a:schemeClr val="bg1"/>
                </a:solidFill>
                <a:sym typeface="Arial"/>
              </a:rPr>
              <a:t> se </a:t>
            </a:r>
            <a:r>
              <a:rPr lang="en-US" sz="2400" dirty="0" err="1">
                <a:solidFill>
                  <a:schemeClr val="bg1"/>
                </a:solidFill>
                <a:sym typeface="Arial"/>
              </a:rPr>
              <a:t>envolvem</a:t>
            </a:r>
            <a:r>
              <a:rPr lang="en-US" sz="2400" dirty="0">
                <a:solidFill>
                  <a:schemeClr val="bg1"/>
                </a:solidFill>
                <a:sym typeface="Arial"/>
              </a:rPr>
              <a:t> </a:t>
            </a:r>
            <a:r>
              <a:rPr lang="en-US" sz="2400" dirty="0" err="1">
                <a:solidFill>
                  <a:schemeClr val="bg1"/>
                </a:solidFill>
                <a:sym typeface="Arial"/>
              </a:rPr>
              <a:t>emocionalmente</a:t>
            </a:r>
            <a:r>
              <a:rPr lang="en-US" sz="2400" dirty="0">
                <a:solidFill>
                  <a:schemeClr val="bg1"/>
                </a:solidFill>
                <a:sym typeface="Arial"/>
              </a:rPr>
              <a:t>, se </a:t>
            </a:r>
            <a:r>
              <a:rPr lang="en-US" sz="2400" dirty="0" err="1">
                <a:solidFill>
                  <a:schemeClr val="bg1"/>
                </a:solidFill>
                <a:sym typeface="Arial"/>
              </a:rPr>
              <a:t>conectam</a:t>
            </a:r>
            <a:r>
              <a:rPr lang="en-US" sz="2400" dirty="0">
                <a:solidFill>
                  <a:schemeClr val="bg1"/>
                </a:solidFill>
                <a:sym typeface="Arial"/>
              </a:rPr>
              <a:t> com </a:t>
            </a:r>
            <a:r>
              <a:rPr lang="en-US" sz="2400" dirty="0" err="1">
                <a:solidFill>
                  <a:schemeClr val="bg1"/>
                </a:solidFill>
                <a:sym typeface="Arial"/>
              </a:rPr>
              <a:t>os</a:t>
            </a:r>
            <a:r>
              <a:rPr lang="en-US" sz="2400" dirty="0">
                <a:solidFill>
                  <a:schemeClr val="bg1"/>
                </a:solidFill>
                <a:sym typeface="Arial"/>
              </a:rPr>
              <a:t> outros e se </a:t>
            </a:r>
            <a:r>
              <a:rPr lang="en-US" sz="2400" dirty="0" err="1">
                <a:solidFill>
                  <a:schemeClr val="bg1"/>
                </a:solidFill>
                <a:sym typeface="Arial"/>
              </a:rPr>
              <a:t>sentem</a:t>
            </a:r>
            <a:r>
              <a:rPr lang="en-US" sz="2400" dirty="0">
                <a:solidFill>
                  <a:schemeClr val="bg1"/>
                </a:solidFill>
                <a:sym typeface="Arial"/>
              </a:rPr>
              <a:t> </a:t>
            </a:r>
            <a:r>
              <a:rPr lang="en-US" sz="2400" dirty="0" err="1">
                <a:solidFill>
                  <a:schemeClr val="bg1"/>
                </a:solidFill>
                <a:sym typeface="Arial"/>
              </a:rPr>
              <a:t>valorizadas</a:t>
            </a:r>
            <a:r>
              <a:rPr lang="en-US" sz="2400" dirty="0">
                <a:solidFill>
                  <a:schemeClr val="bg1"/>
                </a:solidFill>
                <a:sym typeface="Arial"/>
              </a:rPr>
              <a:t>. </a:t>
            </a:r>
            <a:endParaRPr sz="2400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4"/>
          <p:cNvSpPr/>
          <p:nvPr/>
        </p:nvSpPr>
        <p:spPr>
          <a:xfrm>
            <a:off x="9881353" y="2857133"/>
            <a:ext cx="4440574" cy="404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2502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2430"/>
              <a:buFont typeface="MuseoModerno"/>
              <a:buNone/>
            </a:pPr>
            <a:r>
              <a:rPr lang="en-US" sz="2800" dirty="0" smtClean="0">
                <a:solidFill>
                  <a:schemeClr val="bg1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DIFERENÇA SIGNIFICATIVA</a:t>
            </a:r>
            <a:endParaRPr lang="en-US" sz="2800" dirty="0">
              <a:solidFill>
                <a:schemeClr val="bg1"/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68" name="Google Shape;68;p4"/>
          <p:cNvSpPr/>
          <p:nvPr/>
        </p:nvSpPr>
        <p:spPr>
          <a:xfrm>
            <a:off x="10382621" y="3434119"/>
            <a:ext cx="3438039" cy="3160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59979"/>
              </a:lnSpc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1944"/>
              <a:buFont typeface="Arial"/>
              <a:buNone/>
            </a:pPr>
            <a:r>
              <a:rPr lang="en-US" sz="2400" dirty="0">
                <a:solidFill>
                  <a:schemeClr val="bg1"/>
                </a:solidFill>
                <a:sym typeface="Arial"/>
              </a:rPr>
              <a:t>A </a:t>
            </a:r>
            <a:r>
              <a:rPr lang="en-US" sz="2400" dirty="0" err="1">
                <a:solidFill>
                  <a:schemeClr val="bg1"/>
                </a:solidFill>
                <a:sym typeface="Arial"/>
              </a:rPr>
              <a:t>diferença</a:t>
            </a:r>
            <a:r>
              <a:rPr lang="en-US" sz="2400" dirty="0">
                <a:solidFill>
                  <a:schemeClr val="bg1"/>
                </a:solidFill>
                <a:sym typeface="Arial"/>
              </a:rPr>
              <a:t> entre ser </a:t>
            </a:r>
            <a:r>
              <a:rPr lang="en-US" sz="2400" dirty="0" err="1">
                <a:solidFill>
                  <a:schemeClr val="bg1"/>
                </a:solidFill>
                <a:sym typeface="Arial"/>
              </a:rPr>
              <a:t>membro</a:t>
            </a:r>
            <a:r>
              <a:rPr lang="en-US" sz="2400" dirty="0">
                <a:solidFill>
                  <a:schemeClr val="bg1"/>
                </a:solidFill>
                <a:sym typeface="Arial"/>
              </a:rPr>
              <a:t> e </a:t>
            </a:r>
            <a:r>
              <a:rPr lang="en-US" sz="2400" dirty="0" err="1">
                <a:solidFill>
                  <a:schemeClr val="bg1"/>
                </a:solidFill>
                <a:sym typeface="Arial"/>
              </a:rPr>
              <a:t>sentir</a:t>
            </a:r>
            <a:r>
              <a:rPr lang="en-US" sz="2400" dirty="0">
                <a:solidFill>
                  <a:schemeClr val="bg1"/>
                </a:solidFill>
                <a:sym typeface="Arial"/>
              </a:rPr>
              <a:t>-se </a:t>
            </a:r>
            <a:r>
              <a:rPr lang="en-US" sz="2400" dirty="0" err="1">
                <a:solidFill>
                  <a:schemeClr val="bg1"/>
                </a:solidFill>
                <a:sym typeface="Arial"/>
              </a:rPr>
              <a:t>pertencente</a:t>
            </a:r>
            <a:r>
              <a:rPr lang="en-US" sz="2400" dirty="0">
                <a:solidFill>
                  <a:schemeClr val="bg1"/>
                </a:solidFill>
                <a:sym typeface="Arial"/>
              </a:rPr>
              <a:t> </a:t>
            </a:r>
            <a:r>
              <a:rPr lang="en-US" sz="2400" dirty="0" err="1">
                <a:solidFill>
                  <a:schemeClr val="bg1"/>
                </a:solidFill>
                <a:sym typeface="Arial"/>
              </a:rPr>
              <a:t>pode</a:t>
            </a:r>
            <a:r>
              <a:rPr lang="en-US" sz="2400" dirty="0">
                <a:solidFill>
                  <a:schemeClr val="bg1"/>
                </a:solidFill>
                <a:sym typeface="Arial"/>
              </a:rPr>
              <a:t> ser a </a:t>
            </a:r>
            <a:r>
              <a:rPr lang="en-US" sz="2400" dirty="0" err="1">
                <a:solidFill>
                  <a:schemeClr val="bg1"/>
                </a:solidFill>
                <a:sym typeface="Arial"/>
              </a:rPr>
              <a:t>chave</a:t>
            </a:r>
            <a:r>
              <a:rPr lang="en-US" sz="2400" dirty="0">
                <a:solidFill>
                  <a:schemeClr val="bg1"/>
                </a:solidFill>
                <a:sym typeface="Arial"/>
              </a:rPr>
              <a:t> para a </a:t>
            </a:r>
            <a:r>
              <a:rPr lang="en-US" sz="2400" dirty="0" err="1">
                <a:solidFill>
                  <a:schemeClr val="bg1"/>
                </a:solidFill>
                <a:sym typeface="Arial"/>
              </a:rPr>
              <a:t>retenção</a:t>
            </a:r>
            <a:r>
              <a:rPr lang="en-US" sz="2400" dirty="0">
                <a:solidFill>
                  <a:schemeClr val="bg1"/>
                </a:solidFill>
                <a:sym typeface="Arial"/>
              </a:rPr>
              <a:t> e o </a:t>
            </a:r>
            <a:r>
              <a:rPr lang="en-US" sz="2400" dirty="0" err="1">
                <a:solidFill>
                  <a:schemeClr val="bg1"/>
                </a:solidFill>
                <a:sym typeface="Arial"/>
              </a:rPr>
              <a:t>engajamento</a:t>
            </a:r>
            <a:r>
              <a:rPr lang="en-US" sz="2400" dirty="0">
                <a:solidFill>
                  <a:schemeClr val="bg1"/>
                </a:solidFill>
                <a:sym typeface="Arial"/>
              </a:rPr>
              <a:t> de </a:t>
            </a:r>
            <a:r>
              <a:rPr lang="en-US" sz="2400" dirty="0" err="1">
                <a:solidFill>
                  <a:schemeClr val="bg1"/>
                </a:solidFill>
                <a:sym typeface="Arial"/>
              </a:rPr>
              <a:t>pessoas</a:t>
            </a:r>
            <a:r>
              <a:rPr lang="en-US" sz="2400" dirty="0">
                <a:solidFill>
                  <a:schemeClr val="bg1"/>
                </a:solidFill>
                <a:sym typeface="Arial"/>
              </a:rPr>
              <a:t>. </a:t>
            </a:r>
            <a:endParaRPr sz="2400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Retângulo com Único Canto Aparado 10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rgbClr val="A91F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1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13" name="Google Shape;30;p2"/>
          <p:cNvSpPr/>
          <p:nvPr/>
        </p:nvSpPr>
        <p:spPr>
          <a:xfrm>
            <a:off x="864037" y="1260228"/>
            <a:ext cx="7415927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PERTENCIMENTO GENUÍNO</a:t>
            </a:r>
            <a:endParaRPr lang="pt-BR" sz="486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5"/>
          <p:cNvSpPr/>
          <p:nvPr/>
        </p:nvSpPr>
        <p:spPr>
          <a:xfrm>
            <a:off x="864037" y="4360023"/>
            <a:ext cx="6684747" cy="13829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1361"/>
              <a:buFont typeface="Arial"/>
              <a:buNone/>
            </a:pPr>
            <a:r>
              <a:rPr lang="en-US" sz="2400" dirty="0">
                <a:solidFill>
                  <a:srgbClr val="2B4150"/>
                </a:solidFill>
                <a:sym typeface="Arial"/>
              </a:rPr>
              <a:t>A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missão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da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igreja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também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se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preocupa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com a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restauração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do senso de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dignidade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e valor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pessoal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daqueles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que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fazem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parte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de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sua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comunidade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.</a:t>
            </a:r>
            <a:endParaRPr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Retângulo com Único Canto Aparado 7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rgbClr val="A91F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1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11" name="Google Shape;30;p2"/>
          <p:cNvSpPr/>
          <p:nvPr/>
        </p:nvSpPr>
        <p:spPr>
          <a:xfrm>
            <a:off x="864037" y="1260228"/>
            <a:ext cx="8026575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RESTAURANDO A </a:t>
            </a:r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Calibri"/>
                <a:cs typeface="Calibri"/>
                <a:sym typeface="MuseoModerno"/>
              </a:rPr>
              <a:t>DIGNIDADE PESSOAL</a:t>
            </a:r>
            <a:endParaRPr lang="pt-BR" sz="486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49;p3"/>
          <p:cNvSpPr/>
          <p:nvPr/>
        </p:nvSpPr>
        <p:spPr>
          <a:xfrm>
            <a:off x="864037" y="3691415"/>
            <a:ext cx="5602864" cy="571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4958"/>
              </a:lnSpc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1799"/>
              <a:buFont typeface="MuseoModerno"/>
              <a:buNone/>
            </a:pPr>
            <a:r>
              <a:rPr lang="en-US" sz="3200" dirty="0" smtClean="0">
                <a:solidFill>
                  <a:srgbClr val="A91F22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MUITO ALÉM DOS SERVIÇOS</a:t>
            </a:r>
            <a:endParaRPr lang="en-US" sz="3200" dirty="0">
              <a:solidFill>
                <a:srgbClr val="A91F22"/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5"/>
          <p:cNvSpPr/>
          <p:nvPr/>
        </p:nvSpPr>
        <p:spPr>
          <a:xfrm>
            <a:off x="864037" y="4586284"/>
            <a:ext cx="6781669" cy="13829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1361"/>
              <a:buFont typeface="Arial"/>
              <a:buNone/>
            </a:pPr>
            <a:r>
              <a:rPr lang="en-US" sz="2400" dirty="0" err="1">
                <a:solidFill>
                  <a:srgbClr val="2B4150"/>
                </a:solidFill>
                <a:sym typeface="Arial"/>
              </a:rPr>
              <a:t>Quando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as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pessoas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se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sentem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verdadeiramente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valorizadas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,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elas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desenvolvem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um senso de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pertencimento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e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propósito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, o que as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motiva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a se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envolver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ativamente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na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missão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da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igreja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,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contribuindo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com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suas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habilidades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e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talentos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únicos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.</a:t>
            </a:r>
            <a:endParaRPr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Retângulo com Único Canto Aparado 7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rgbClr val="A91F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1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11" name="Google Shape;30;p2"/>
          <p:cNvSpPr/>
          <p:nvPr/>
        </p:nvSpPr>
        <p:spPr>
          <a:xfrm>
            <a:off x="864037" y="1260228"/>
            <a:ext cx="8026575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RESTAURANDO A </a:t>
            </a:r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Calibri"/>
                <a:cs typeface="Calibri"/>
                <a:sym typeface="MuseoModerno"/>
              </a:rPr>
              <a:t>DIGNIDADE PESSOAL</a:t>
            </a:r>
            <a:endParaRPr lang="pt-BR" sz="486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49;p3"/>
          <p:cNvSpPr/>
          <p:nvPr/>
        </p:nvSpPr>
        <p:spPr>
          <a:xfrm>
            <a:off x="864037" y="3691415"/>
            <a:ext cx="5602864" cy="571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4958"/>
              </a:lnSpc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1799"/>
              <a:buFont typeface="MuseoModerno"/>
              <a:buNone/>
            </a:pPr>
            <a:r>
              <a:rPr lang="en-US" sz="3200" dirty="0" smtClean="0">
                <a:solidFill>
                  <a:srgbClr val="A91F22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VALORIZAÇÃO PLENA</a:t>
            </a:r>
            <a:endParaRPr lang="en-US" sz="3200" dirty="0">
              <a:solidFill>
                <a:srgbClr val="A91F22"/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0813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5"/>
          <p:cNvSpPr/>
          <p:nvPr/>
        </p:nvSpPr>
        <p:spPr>
          <a:xfrm>
            <a:off x="864037" y="4582025"/>
            <a:ext cx="7398614" cy="13829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1361"/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2B4150"/>
                </a:solidFill>
              </a:rPr>
              <a:t>A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poiar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a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pessoas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em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situação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de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vulnerabilidade</a:t>
            </a:r>
            <a:r>
              <a:rPr lang="en-US" sz="2400" dirty="0">
                <a:solidFill>
                  <a:srgbClr val="2B4150"/>
                </a:solidFill>
              </a:rPr>
              <a:t>;</a:t>
            </a:r>
          </a:p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1361"/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2B4150"/>
                </a:solidFill>
                <a:sym typeface="Arial"/>
              </a:rPr>
              <a:t>Promover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a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autoestima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e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valorização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da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singularidade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e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contribuição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de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cada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indivíduo</a:t>
            </a:r>
            <a:r>
              <a:rPr lang="en-US" sz="2400" dirty="0">
                <a:solidFill>
                  <a:srgbClr val="2B4150"/>
                </a:solidFill>
              </a:rPr>
              <a:t>;</a:t>
            </a:r>
            <a:endParaRPr lang="en-US" sz="2400" dirty="0">
              <a:solidFill>
                <a:srgbClr val="2B4150"/>
              </a:solidFill>
              <a:sym typeface="Arial"/>
            </a:endParaRPr>
          </a:p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1361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2B4150"/>
                </a:solidFill>
                <a:sym typeface="Arial"/>
              </a:rPr>
              <a:t>A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igreja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como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um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lugar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de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transformação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e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promoção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 da </a:t>
            </a:r>
            <a:r>
              <a:rPr lang="en-US" sz="2400" dirty="0" err="1">
                <a:solidFill>
                  <a:srgbClr val="2B4150"/>
                </a:solidFill>
                <a:sym typeface="Arial"/>
              </a:rPr>
              <a:t>autonomia</a:t>
            </a:r>
            <a:r>
              <a:rPr lang="en-US" sz="2400" dirty="0">
                <a:solidFill>
                  <a:srgbClr val="2B4150"/>
                </a:solidFill>
                <a:sym typeface="Arial"/>
              </a:rPr>
              <a:t>.</a:t>
            </a:r>
            <a:endParaRPr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Retângulo com Único Canto Aparado 7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rgbClr val="A91F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1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11" name="Google Shape;30;p2"/>
          <p:cNvSpPr/>
          <p:nvPr/>
        </p:nvSpPr>
        <p:spPr>
          <a:xfrm>
            <a:off x="864037" y="1260228"/>
            <a:ext cx="8026575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RESTAURANDO A </a:t>
            </a:r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Calibri"/>
                <a:cs typeface="Calibri"/>
                <a:sym typeface="MuseoModerno"/>
              </a:rPr>
              <a:t>DIGNIDADE PESSOAL</a:t>
            </a:r>
            <a:endParaRPr lang="pt-BR" sz="486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49;p3"/>
          <p:cNvSpPr/>
          <p:nvPr/>
        </p:nvSpPr>
        <p:spPr>
          <a:xfrm>
            <a:off x="864037" y="3691415"/>
            <a:ext cx="5602864" cy="571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4958"/>
              </a:lnSpc>
              <a:spcBef>
                <a:spcPts val="0"/>
              </a:spcBef>
              <a:spcAft>
                <a:spcPts val="0"/>
              </a:spcAft>
              <a:buClr>
                <a:srgbClr val="2B4150"/>
              </a:buClr>
              <a:buSzPts val="1799"/>
              <a:buFont typeface="MuseoModerno"/>
              <a:buNone/>
            </a:pPr>
            <a:r>
              <a:rPr lang="en-US" sz="3200" dirty="0" smtClean="0">
                <a:solidFill>
                  <a:srgbClr val="A91F22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APOIO NA VULNERABILIDADE</a:t>
            </a:r>
            <a:endParaRPr lang="en-US" sz="3200" dirty="0">
              <a:solidFill>
                <a:srgbClr val="A91F22"/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748583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891</TotalTime>
  <Words>777</Words>
  <Application>Microsoft Office PowerPoint</Application>
  <PresentationFormat>Personalizar</PresentationFormat>
  <Paragraphs>122</Paragraphs>
  <Slides>19</Slides>
  <Notes>19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19</vt:i4>
      </vt:variant>
    </vt:vector>
  </HeadingPairs>
  <TitlesOfParts>
    <vt:vector size="25" baseType="lpstr">
      <vt:lpstr>Arial</vt:lpstr>
      <vt:lpstr>Montserrat</vt:lpstr>
      <vt:lpstr>Calibri</vt:lpstr>
      <vt:lpstr>MuseoModerno</vt:lpstr>
      <vt:lpstr>Impact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PptxGenJS</dc:creator>
  <cp:lastModifiedBy>Sidney</cp:lastModifiedBy>
  <cp:revision>32</cp:revision>
  <dcterms:created xsi:type="dcterms:W3CDTF">2024-07-20T00:49:31Z</dcterms:created>
  <dcterms:modified xsi:type="dcterms:W3CDTF">2025-02-21T02:34:01Z</dcterms:modified>
</cp:coreProperties>
</file>