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0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F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48" d="100"/>
          <a:sy n="48" d="100"/>
        </p:scale>
        <p:origin x="84" y="1386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565525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660900" y="0"/>
            <a:ext cx="3567113" cy="731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CE71D-6513-4EBE-8EDE-8242BE019EEA}" type="datetimeFigureOut">
              <a:rPr lang="pt-BR" smtClean="0"/>
              <a:t>20/02/2025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3896975"/>
            <a:ext cx="3565525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80E42-77F3-436E-B0E5-986078A8A6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073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5212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62000" y="1096963"/>
            <a:ext cx="9753600" cy="5486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" name="Google Shape;24;p2:notes"/>
          <p:cNvSpPr txBox="1">
            <a:spLocks noGrp="1"/>
          </p:cNvSpPr>
          <p:nvPr>
            <p:ph type="body" idx="1"/>
          </p:nvPr>
        </p:nvSpPr>
        <p:spPr>
          <a:xfrm>
            <a:off x="822325" y="6950075"/>
            <a:ext cx="6584950" cy="658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:notes"/>
          <p:cNvSpPr txBox="1">
            <a:spLocks noGrp="1"/>
          </p:cNvSpPr>
          <p:nvPr>
            <p:ph type="sldNum" idx="12"/>
          </p:nvPr>
        </p:nvSpPr>
        <p:spPr>
          <a:xfrm>
            <a:off x="4660900" y="13896975"/>
            <a:ext cx="3567113" cy="730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9848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1_DEFAUL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3201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Retângulo Arredondado 3"/>
          <p:cNvSpPr/>
          <p:nvPr/>
        </p:nvSpPr>
        <p:spPr>
          <a:xfrm>
            <a:off x="5055477" y="6442841"/>
            <a:ext cx="4508938" cy="59871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5201264" y="6450393"/>
            <a:ext cx="423770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32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165402" y="7157228"/>
            <a:ext cx="2289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JULIANA SANTOS</a:t>
            </a:r>
            <a:endParaRPr lang="pt-BR" sz="1400" b="1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1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23" y="0"/>
            <a:ext cx="5486400" cy="8229600"/>
          </a:xfrm>
          <a:prstGeom prst="rect">
            <a:avLst/>
          </a:prstGeom>
        </p:spPr>
      </p:pic>
      <p:sp>
        <p:nvSpPr>
          <p:cNvPr id="2" name="Retângulo com Único Canto Aparado 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Google Shape;30;p2"/>
          <p:cNvSpPr/>
          <p:nvPr/>
        </p:nvSpPr>
        <p:spPr>
          <a:xfrm>
            <a:off x="6187164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 ESTRATÉGIA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“3As”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6187164" y="2803278"/>
            <a:ext cx="7189293" cy="4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Source Sans Pro" pitchFamily="34" charset="-122"/>
                <a:cs typeface="Arial" panose="020B0604020202020204" pitchFamily="34" charset="0"/>
              </a:rPr>
              <a:t>Aplicação: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 smtClean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2B4150"/>
              </a:solidFill>
              <a:latin typeface="Arial" panose="020B0604020202020204" pitchFamily="34" charset="0"/>
              <a:ea typeface="Source Sans Pro" pitchFamily="34" charset="-122"/>
              <a:cs typeface="Arial" panose="020B0604020202020204" pitchFamily="34" charset="0"/>
            </a:endParaRPr>
          </a:p>
          <a:p>
            <a:endParaRPr lang="pt-BR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Transformar desafios em oportunidades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Crescer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 inovar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Pensar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em possibilidades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Buscar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soluções positivas</a:t>
            </a:r>
          </a:p>
        </p:txBody>
      </p:sp>
      <p:sp>
        <p:nvSpPr>
          <p:cNvPr id="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10" name="Retângulo Arredondado 9"/>
          <p:cNvSpPr/>
          <p:nvPr/>
        </p:nvSpPr>
        <p:spPr>
          <a:xfrm>
            <a:off x="6187164" y="3679633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Google Shape;63;p4"/>
          <p:cNvSpPr/>
          <p:nvPr/>
        </p:nvSpPr>
        <p:spPr>
          <a:xfrm>
            <a:off x="5728922" y="3894637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SSIMILAÇÃO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2" name="Retângulo Arredondado 11"/>
          <p:cNvSpPr/>
          <p:nvPr/>
        </p:nvSpPr>
        <p:spPr>
          <a:xfrm>
            <a:off x="8944807" y="3676141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Google Shape;63;p4"/>
          <p:cNvSpPr/>
          <p:nvPr/>
        </p:nvSpPr>
        <p:spPr>
          <a:xfrm>
            <a:off x="8486565" y="3891145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CEITAÇÃO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" name="Retângulo Arredondado 13"/>
          <p:cNvSpPr/>
          <p:nvPr/>
        </p:nvSpPr>
        <p:spPr>
          <a:xfrm>
            <a:off x="11677753" y="3673004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Google Shape;63;p4"/>
          <p:cNvSpPr/>
          <p:nvPr/>
        </p:nvSpPr>
        <p:spPr>
          <a:xfrm>
            <a:off x="11219511" y="3888008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2502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2430"/>
              <a:buFont typeface="MuseoModerno"/>
              <a:buNone/>
            </a:pPr>
            <a:r>
              <a:rPr lang="en-US" sz="3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ÇÃO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/>
          <p:cNvSpPr/>
          <p:nvPr/>
        </p:nvSpPr>
        <p:spPr>
          <a:xfrm>
            <a:off x="829508" y="3286242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7" name="Text 4"/>
          <p:cNvSpPr/>
          <p:nvPr/>
        </p:nvSpPr>
        <p:spPr>
          <a:xfrm>
            <a:off x="1012746" y="3375063"/>
            <a:ext cx="166688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599605" y="3286242"/>
            <a:ext cx="3166110" cy="3702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916"/>
              </a:lnSpc>
              <a:buNone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Identificar Obstáculos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599605" y="3721568"/>
            <a:ext cx="6714887" cy="7584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986"/>
              </a:lnSpc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Compreender os principais desafios e barreiras que impedem o progresso e o desenvolvimento</a:t>
            </a:r>
            <a:r>
              <a:rPr lang="es-E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829508" y="4935465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11" name="Text 8"/>
          <p:cNvSpPr/>
          <p:nvPr/>
        </p:nvSpPr>
        <p:spPr>
          <a:xfrm>
            <a:off x="997268" y="5024285"/>
            <a:ext cx="197644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599605" y="4935465"/>
            <a:ext cx="4573548" cy="3702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916"/>
              </a:lnSpc>
            </a:pP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Reconhecer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Realidades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4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Diversas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599605" y="5315706"/>
            <a:ext cx="7048636" cy="7584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986"/>
              </a:lnSpc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Reconhecer a diversidade de perspectivas e experiências das diferentes partes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interessadas.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829508" y="6567687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15" name="Text 12"/>
          <p:cNvSpPr/>
          <p:nvPr/>
        </p:nvSpPr>
        <p:spPr>
          <a:xfrm>
            <a:off x="996196" y="6656508"/>
            <a:ext cx="199787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599605" y="6567687"/>
            <a:ext cx="2990493" cy="37028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916"/>
              </a:lnSpc>
              <a:buNone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Analisar Causas Raiz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599605" y="6936911"/>
            <a:ext cx="6714887" cy="7584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986"/>
              </a:lnSpc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Investigar </a:t>
            </a:r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osfatoresque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estãopor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trásdos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desafios identificados.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Google Shape;30;p2"/>
          <p:cNvSpPr/>
          <p:nvPr/>
        </p:nvSpPr>
        <p:spPr>
          <a:xfrm>
            <a:off x="864037" y="1260228"/>
            <a:ext cx="8041424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ASIMILAÇÃO: ENTENDENDO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MuseoModerno"/>
              <a:cs typeface="MuseoModerno"/>
              <a:sym typeface="MuseoModerno"/>
            </a:endParaRP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OS DESAFIOS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2" name="Retângulo com Único Canto Aparado 21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6" name="Retângulo Arredondado 15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Retângulo Arredondado 16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Arredondado 17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864036" y="4174927"/>
            <a:ext cx="3983385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OUVIR ATENTAMENTE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864037" y="4807506"/>
            <a:ext cx="3983384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Estar aberto a compreender as diferentes realidades e experiências das partes interessadas.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372694" y="4174927"/>
            <a:ext cx="4101811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CULTIVAR </a:t>
            </a: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EMPATIA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5588505" y="4789624"/>
            <a:ext cx="3738254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Demonstrar compreensão e compaixão pelas dificuldades enfrentadas por cada grupo.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9881354" y="4174927"/>
            <a:ext cx="4416965" cy="38576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38"/>
              </a:lnSpc>
              <a:buNone/>
            </a:pPr>
            <a:r>
              <a:rPr lang="en-US" sz="2430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QUEBRAR PRECONCEITOS</a:t>
            </a:r>
            <a:endParaRPr lang="en-US" sz="243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9881354" y="4807506"/>
            <a:ext cx="4416965" cy="11851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3110"/>
              </a:lnSpc>
            </a:pPr>
            <a:r>
              <a:rPr lang="pt-BR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Aceitarque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precisamudar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ser capaz de suspender julgamentos e se distanciar de ideias preconcebidas.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ACEITAÇÃO: ABRAÇANDO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PERSPECTIVAS DIVERSAS 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" name="Retângulo com Único Canto Aparado 13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2501" y="3058775"/>
            <a:ext cx="1019175" cy="163079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777428" y="3262610"/>
            <a:ext cx="2548057" cy="3184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508"/>
              </a:lnSpc>
              <a:buNone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Definir Metas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7777428" y="3703379"/>
            <a:ext cx="6392228" cy="3261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68"/>
              </a:lnSpc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Estabelecer objetivos claros e mensuráveis.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2501" y="4689574"/>
            <a:ext cx="1019175" cy="163079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777428" y="4893409"/>
            <a:ext cx="2646640" cy="3184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08"/>
              </a:lnSpc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Desenvolver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Soluções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7777428" y="5334178"/>
            <a:ext cx="4549737" cy="3261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Gerar ideias inovadoras e </a:t>
            </a:r>
          </a:p>
          <a:p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explorarpossibilidades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2501" y="6320373"/>
            <a:ext cx="1019175" cy="1630799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777428" y="6524208"/>
            <a:ext cx="3035618" cy="3184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508"/>
              </a:lnSpc>
            </a:pPr>
            <a:r>
              <a:rPr lang="en-US" sz="2800" dirty="0" err="1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Implementar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Mudanças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7777428" y="6964977"/>
            <a:ext cx="6392228" cy="3261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Colocarem prática as soluções propostas</a:t>
            </a: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com determinação.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30;p2"/>
          <p:cNvSpPr/>
          <p:nvPr/>
        </p:nvSpPr>
        <p:spPr>
          <a:xfrm>
            <a:off x="6173456" y="991483"/>
            <a:ext cx="9307353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AÇÃO: </a:t>
            </a: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FOMENTANDO </a:t>
            </a: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UMA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"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MENTALIDADE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DE </a:t>
            </a:r>
            <a:r>
              <a:rPr lang="es-ES" sz="440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POSSIBILIDADES" </a:t>
            </a:r>
            <a:endParaRPr lang="pt-BR" sz="440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0" name="Retângulo Arredondado 19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Arredondado 20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Arredondado 21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3"/>
          <p:cNvSpPr/>
          <p:nvPr/>
        </p:nvSpPr>
        <p:spPr>
          <a:xfrm>
            <a:off x="854518" y="4475001"/>
            <a:ext cx="3992903" cy="3715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6"/>
              </a:lnSpc>
              <a:buNone/>
            </a:pPr>
            <a:r>
              <a:rPr lang="en-US" sz="2341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DIVERSIDADE</a:t>
            </a:r>
            <a:endParaRPr lang="en-US" sz="234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854519" y="4989232"/>
            <a:ext cx="3992903" cy="761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997"/>
              </a:lnSpc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Reconhecer e valorizar a diversidade de experiências e perspectivas.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5475383" y="4475001"/>
            <a:ext cx="3926801" cy="3715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6"/>
              </a:lnSpc>
              <a:buNone/>
            </a:pPr>
            <a:r>
              <a:rPr lang="en-US" sz="2341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</a:rPr>
              <a:t>REPRESENTATIVIDADE</a:t>
            </a:r>
            <a:endParaRPr lang="en-US" sz="234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345693" y="4989232"/>
            <a:ext cx="4083963" cy="761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997"/>
              </a:lnSpc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Garantir que todas as vozes sejam ouvidas e consideradas.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10311788" y="4475926"/>
            <a:ext cx="3580482" cy="37159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6"/>
              </a:lnSpc>
              <a:buNone/>
            </a:pPr>
            <a:r>
              <a:rPr lang="en-US" sz="2341" dirty="0" smtClean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FORTALECIMENTO</a:t>
            </a:r>
            <a:endParaRPr lang="en-US" sz="234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9902589" y="4990157"/>
            <a:ext cx="4395730" cy="761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997"/>
              </a:lnSpc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Capacitar e dar suporte às populações vulneráveis.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30;p2"/>
          <p:cNvSpPr/>
          <p:nvPr/>
        </p:nvSpPr>
        <p:spPr>
          <a:xfrm>
            <a:off x="864036" y="1260228"/>
            <a:ext cx="13303655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ABORDAGEM</a:t>
            </a: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 COLABORATIVA: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FORTALECIMENTO DE POPULAÇÕES VUNERÁVEIS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8" name="Retângulo com Único Canto Aparado 17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205468" y="3296900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Visão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Positiva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7205468" y="3685252"/>
            <a:ext cx="6059210" cy="7050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76"/>
              </a:lnSpc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Adotar uma mentalidade orientada para soluções e possibilidades</a:t>
            </a:r>
            <a:r>
              <a:rPr lang="en-US" sz="2400" dirty="0" smtClean="0">
                <a:solidFill>
                  <a:srgbClr val="2B4150"/>
                </a:solidFill>
                <a:latin typeface="Arial" panose="020B0604020202020204" pitchFamily="34" charset="0"/>
                <a:ea typeface="Source Sans Pro" pitchFamily="34" charset="-122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205468" y="4902517"/>
            <a:ext cx="2754511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Inovação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Criativa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7205468" y="5290869"/>
            <a:ext cx="5221915" cy="3525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Pensar fora da caixa e desenvolver</a:t>
            </a:r>
          </a:p>
          <a:p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abordagensinovadoras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7205468" y="6484343"/>
            <a:ext cx="2962275" cy="34432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1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Aprendizado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Contínuo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7205468" y="6916763"/>
            <a:ext cx="6059210" cy="3525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Estar aberto a novos conhecimentos e </a:t>
            </a:r>
          </a:p>
          <a:p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adaptaçõesnecessárias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Google Shape;30;p2"/>
          <p:cNvSpPr/>
          <p:nvPr/>
        </p:nvSpPr>
        <p:spPr>
          <a:xfrm>
            <a:off x="6252015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TRANSFORMANDO DESAFIOS</a:t>
            </a: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24E73"/>
              </a:buClr>
              <a:buSzPts val="4860"/>
              <a:buFont typeface="MuseoModerno"/>
              <a:buNone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EM </a:t>
            </a: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Calibri"/>
                <a:cs typeface="Calibri"/>
                <a:sym typeface="MuseoModerno"/>
              </a:rPr>
              <a:t>OPORTUNIDADES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Retângulo com Único Canto Aparado 22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5" name="Shape 3"/>
          <p:cNvSpPr/>
          <p:nvPr/>
        </p:nvSpPr>
        <p:spPr>
          <a:xfrm>
            <a:off x="6404399" y="3286242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26" name="Text 4"/>
          <p:cNvSpPr/>
          <p:nvPr/>
        </p:nvSpPr>
        <p:spPr>
          <a:xfrm>
            <a:off x="6587637" y="3375063"/>
            <a:ext cx="166688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1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Shape 7"/>
          <p:cNvSpPr/>
          <p:nvPr/>
        </p:nvSpPr>
        <p:spPr>
          <a:xfrm>
            <a:off x="6404399" y="4935465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28" name="Text 8"/>
          <p:cNvSpPr/>
          <p:nvPr/>
        </p:nvSpPr>
        <p:spPr>
          <a:xfrm>
            <a:off x="6572159" y="5024285"/>
            <a:ext cx="197644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2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Shape 11"/>
          <p:cNvSpPr/>
          <p:nvPr/>
        </p:nvSpPr>
        <p:spPr>
          <a:xfrm>
            <a:off x="6404399" y="6567687"/>
            <a:ext cx="533162" cy="533162"/>
          </a:xfrm>
          <a:prstGeom prst="roundRect">
            <a:avLst>
              <a:gd name="adj" fmla="val 8002"/>
            </a:avLst>
          </a:prstGeom>
          <a:solidFill>
            <a:schemeClr val="accent2">
              <a:lumMod val="75000"/>
            </a:schemeClr>
          </a:solidFill>
          <a:ln/>
        </p:spPr>
      </p:sp>
      <p:sp>
        <p:nvSpPr>
          <p:cNvPr id="30" name="Text 12"/>
          <p:cNvSpPr/>
          <p:nvPr/>
        </p:nvSpPr>
        <p:spPr>
          <a:xfrm>
            <a:off x="6571087" y="6656508"/>
            <a:ext cx="199787" cy="35552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799"/>
              </a:lnSpc>
              <a:buNone/>
            </a:pPr>
            <a:r>
              <a:rPr lang="en-US" sz="2799" dirty="0">
                <a:solidFill>
                  <a:schemeClr val="bg1"/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3</a:t>
            </a:r>
            <a:endParaRPr lang="en-US" sz="2799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4"/>
          <p:cNvSpPr/>
          <p:nvPr/>
        </p:nvSpPr>
        <p:spPr>
          <a:xfrm>
            <a:off x="1129590" y="3070481"/>
            <a:ext cx="3030022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Colaboração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Interdisciplinar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129590" y="3459696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Reunir diferentes áreas de expertise para abordar os</a:t>
            </a:r>
          </a:p>
          <a:p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desafiosde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forma abrangente.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129590" y="4395976"/>
            <a:ext cx="3264337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Envolvimento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da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Comunidade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129590" y="4785191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Engajar a comunidade local e partes interessadas no </a:t>
            </a:r>
          </a:p>
          <a:p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processode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solução.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1129590" y="5743545"/>
            <a:ext cx="3038118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Experimentação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e Feedback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1129590" y="6132760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Testar soluções, </a:t>
            </a:r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coletardevolutivaspara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melhorar</a:t>
            </a: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continuamente.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129590" y="7048976"/>
            <a:ext cx="2250400" cy="28122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215"/>
              </a:lnSpc>
              <a:buNone/>
            </a:pP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Comunicação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  <a:ea typeface="MuseoModerno" pitchFamily="34" charset="-122"/>
                <a:cs typeface="MuseoModerno" pitchFamily="34" charset="-120"/>
              </a:rPr>
              <a:t>Efetiva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129590" y="7438191"/>
            <a:ext cx="7523798" cy="28801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Garantir que as soluções e inovações sejam transmitidas</a:t>
            </a: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de forma clara e acessível.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Google Shape;30;p2"/>
          <p:cNvSpPr/>
          <p:nvPr/>
        </p:nvSpPr>
        <p:spPr>
          <a:xfrm>
            <a:off x="864037" y="977856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es-ES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PROMOVENDO SOLUÇÕES POSITIVAS E INOVAÇÃO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1" name="Retângulo com Único Canto Aparado 20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Arredondado 27"/>
          <p:cNvSpPr/>
          <p:nvPr/>
        </p:nvSpPr>
        <p:spPr>
          <a:xfrm>
            <a:off x="616945" y="3679633"/>
            <a:ext cx="4395730" cy="348133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Retângulo Arredondado 28"/>
          <p:cNvSpPr/>
          <p:nvPr/>
        </p:nvSpPr>
        <p:spPr>
          <a:xfrm>
            <a:off x="5259767" y="3679633"/>
            <a:ext cx="4395730" cy="348133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Retângulo Arredondado 29"/>
          <p:cNvSpPr/>
          <p:nvPr/>
        </p:nvSpPr>
        <p:spPr>
          <a:xfrm>
            <a:off x="9902589" y="3679633"/>
            <a:ext cx="4395730" cy="348133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6"/>
          <p:cNvSpPr/>
          <p:nvPr/>
        </p:nvSpPr>
        <p:spPr>
          <a:xfrm>
            <a:off x="864036" y="4809602"/>
            <a:ext cx="3862981" cy="6257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465"/>
              </a:lnSpc>
            </a:pPr>
            <a:r>
              <a:rPr lang="pt-B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Criar consciência e assimilar os 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desafios e as realidades diversas.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5484529" y="4809603"/>
            <a:ext cx="3868792" cy="6257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465"/>
              </a:lnSpc>
            </a:pPr>
            <a:r>
              <a:rPr lang="pt-B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Aceitar que precisa mudar 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pt-B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atender e respeitar a todas as 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pessoas.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9820744" y="4809603"/>
            <a:ext cx="4559418" cy="62579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2465"/>
              </a:lnSpc>
            </a:pP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Adotar uma mentalidade de </a:t>
            </a:r>
            <a:r>
              <a:rPr lang="pt-B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possibilidades e </a:t>
            </a:r>
            <a:r>
              <a:rPr lang="pt-B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implementar soluções.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Google Shape;30;p2"/>
          <p:cNvSpPr/>
          <p:nvPr/>
        </p:nvSpPr>
        <p:spPr>
          <a:xfrm>
            <a:off x="864037" y="1260228"/>
            <a:ext cx="7415927" cy="154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CONCLUSÃO: </a:t>
            </a:r>
          </a:p>
          <a:p>
            <a:pPr lvl="0">
              <a:lnSpc>
                <a:spcPct val="125000"/>
              </a:lnSpc>
              <a:buClr>
                <a:srgbClr val="124E73"/>
              </a:buClr>
              <a:buSzPts val="4860"/>
            </a:pPr>
            <a:r>
              <a:rPr lang="pt-BR" sz="4860" dirty="0" smtClean="0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ea typeface="MuseoModerno"/>
                <a:cs typeface="Calibri"/>
                <a:sym typeface="MuseoModerno"/>
              </a:rPr>
              <a:t>PRINCIPAIS APRENDIZADOS</a:t>
            </a:r>
            <a:endParaRPr lang="pt-BR" sz="4860" dirty="0">
              <a:solidFill>
                <a:schemeClr val="accent1">
                  <a:lumMod val="50000"/>
                </a:schemeClr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Retângulo com Único Canto Aparado 18"/>
          <p:cNvSpPr/>
          <p:nvPr/>
        </p:nvSpPr>
        <p:spPr>
          <a:xfrm flipV="1">
            <a:off x="0" y="292449"/>
            <a:ext cx="2974554" cy="474157"/>
          </a:xfrm>
          <a:prstGeom prst="snip1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Google Shape;33;p2">
            <a:extLst>
              <a:ext uri="{FF2B5EF4-FFF2-40B4-BE49-F238E27FC236}">
                <a16:creationId xmlns:a16="http://schemas.microsoft.com/office/drawing/2014/main" id="{0F24BEE8-330A-4603-AAE0-B84E3DD7AFA9}"/>
              </a:ext>
            </a:extLst>
          </p:cNvPr>
          <p:cNvSpPr txBox="1"/>
          <p:nvPr/>
        </p:nvSpPr>
        <p:spPr>
          <a:xfrm>
            <a:off x="0" y="340513"/>
            <a:ext cx="2974554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chemeClr val="bg1"/>
                </a:solidFill>
                <a:latin typeface="Montserrat" panose="00000500000000000000" pitchFamily="50" charset="0"/>
                <a:ea typeface="MuseoModerno"/>
                <a:cs typeface="MuseoModerno"/>
                <a:sym typeface="MuseoModerno"/>
              </a:rPr>
              <a:t>MÓDULO 2</a:t>
            </a:r>
            <a:endParaRPr lang="en-US" sz="2000" b="1" dirty="0">
              <a:solidFill>
                <a:schemeClr val="bg1"/>
              </a:solidFill>
              <a:latin typeface="Montserrat" panose="00000500000000000000" pitchFamily="50" charset="0"/>
              <a:ea typeface="MuseoModerno"/>
              <a:cs typeface="MuseoModerno"/>
              <a:sym typeface="MuseoModerno"/>
            </a:endParaRPr>
          </a:p>
        </p:txBody>
      </p:sp>
      <p:sp>
        <p:nvSpPr>
          <p:cNvPr id="21" name="Retângulo Arredondado 20"/>
          <p:cNvSpPr/>
          <p:nvPr/>
        </p:nvSpPr>
        <p:spPr>
          <a:xfrm>
            <a:off x="864037" y="3679633"/>
            <a:ext cx="2418990" cy="1125369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Google Shape;63;p4"/>
          <p:cNvSpPr/>
          <p:nvPr/>
        </p:nvSpPr>
        <p:spPr>
          <a:xfrm>
            <a:off x="1147073" y="3894637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25020"/>
              </a:lnSpc>
              <a:buClr>
                <a:srgbClr val="124E73"/>
              </a:buClr>
              <a:buSzPts val="2430"/>
            </a:pPr>
            <a:r>
              <a:rPr lang="en-US" sz="3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SSIMILAÇÃO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63;p4"/>
          <p:cNvSpPr/>
          <p:nvPr/>
        </p:nvSpPr>
        <p:spPr>
          <a:xfrm>
            <a:off x="5789895" y="3891145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25020"/>
              </a:lnSpc>
              <a:buClr>
                <a:srgbClr val="124E73"/>
              </a:buClr>
              <a:buSzPts val="2430"/>
            </a:pPr>
            <a:r>
              <a:rPr lang="en-US" sz="3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CEITAÇÃO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63;p4"/>
          <p:cNvSpPr/>
          <p:nvPr/>
        </p:nvSpPr>
        <p:spPr>
          <a:xfrm>
            <a:off x="10432717" y="3888008"/>
            <a:ext cx="3335473" cy="910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25020"/>
              </a:lnSpc>
              <a:buClr>
                <a:srgbClr val="124E73"/>
              </a:buClr>
              <a:buSzPts val="2430"/>
            </a:pPr>
            <a:r>
              <a:rPr lang="en-US" sz="3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A</a:t>
            </a:r>
            <a:r>
              <a:rPr lang="en-US" sz="3000" dirty="0">
                <a:solidFill>
                  <a:schemeClr val="bg1"/>
                </a:solidFill>
                <a:latin typeface="Impact" panose="020B0806030902050204" pitchFamily="34" charset="0"/>
                <a:ea typeface="MuseoModerno"/>
                <a:cs typeface="MuseoModerno"/>
                <a:sym typeface="MuseoModerno"/>
              </a:rPr>
              <a:t>ÇÃO</a:t>
            </a:r>
            <a:endParaRPr lang="en-US" sz="3000" dirty="0">
              <a:solidFill>
                <a:schemeClr val="bg1"/>
              </a:solidFill>
              <a:latin typeface="Impact" panose="020B0806030902050204" pitchFamily="34" charset="0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360</Words>
  <Application>Microsoft Office PowerPoint</Application>
  <PresentationFormat>Personalizar</PresentationFormat>
  <Paragraphs>102</Paragraphs>
  <Slides>9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Arial</vt:lpstr>
      <vt:lpstr>Calibri</vt:lpstr>
      <vt:lpstr>Impact</vt:lpstr>
      <vt:lpstr>Montserrat</vt:lpstr>
      <vt:lpstr>MuseoModerno</vt:lpstr>
      <vt:lpstr>Source Sans Pro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Sidney</cp:lastModifiedBy>
  <cp:revision>27</cp:revision>
  <dcterms:created xsi:type="dcterms:W3CDTF">2024-07-24T19:39:40Z</dcterms:created>
  <dcterms:modified xsi:type="dcterms:W3CDTF">2025-02-21T03:31:45Z</dcterms:modified>
</cp:coreProperties>
</file>