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9"/>
  </p:notesMasterIdLst>
  <p:sldIdLst>
    <p:sldId id="270" r:id="rId2"/>
    <p:sldId id="267" r:id="rId3"/>
    <p:sldId id="260" r:id="rId4"/>
    <p:sldId id="261" r:id="rId5"/>
    <p:sldId id="268" r:id="rId6"/>
    <p:sldId id="262" r:id="rId7"/>
    <p:sldId id="263" r:id="rId8"/>
  </p:sldIdLst>
  <p:sldSz cx="14630400" cy="8229600"/>
  <p:notesSz cx="8229600" cy="146304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592">
          <p15:clr>
            <a:srgbClr val="A4A3A4"/>
          </p15:clr>
        </p15:guide>
        <p15:guide id="2" pos="460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97" d="100"/>
          <a:sy n="97" d="100"/>
        </p:scale>
        <p:origin x="330" y="72"/>
      </p:cViewPr>
      <p:guideLst>
        <p:guide orient="horz" pos="2592"/>
        <p:guide pos="460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565525" cy="7318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4660900" y="0"/>
            <a:ext cx="3567113" cy="7318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A9700AD-74E6-4189-89C2-5928621A069F}" type="datetimeFigureOut">
              <a:rPr lang="pt-BR" smtClean="0"/>
              <a:t>20/02/2025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-762000" y="1096963"/>
            <a:ext cx="9753600" cy="5486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822325" y="6950075"/>
            <a:ext cx="6584950" cy="658336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13896975"/>
            <a:ext cx="3565525" cy="7302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4660900" y="13896975"/>
            <a:ext cx="3567113" cy="7302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02F83F6-E07D-4751-A091-8314C2055A7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629898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1:notes"/>
          <p:cNvSpPr txBox="1">
            <a:spLocks noGrp="1"/>
          </p:cNvSpPr>
          <p:nvPr>
            <p:ph type="body" idx="1"/>
          </p:nvPr>
        </p:nvSpPr>
        <p:spPr>
          <a:xfrm>
            <a:off x="822325" y="6950075"/>
            <a:ext cx="6584950" cy="6583363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" name="Google Shape;13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-762000" y="1096963"/>
            <a:ext cx="9753600" cy="54864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3002462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-762000" y="1096963"/>
            <a:ext cx="9753600" cy="54864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4" name="Google Shape;24;p2:notes"/>
          <p:cNvSpPr txBox="1">
            <a:spLocks noGrp="1"/>
          </p:cNvSpPr>
          <p:nvPr>
            <p:ph type="body" idx="1"/>
          </p:nvPr>
        </p:nvSpPr>
        <p:spPr>
          <a:xfrm>
            <a:off x="822325" y="6950075"/>
            <a:ext cx="6584950" cy="65833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" name="Google Shape;25;p2:notes"/>
          <p:cNvSpPr txBox="1">
            <a:spLocks noGrp="1"/>
          </p:cNvSpPr>
          <p:nvPr>
            <p:ph type="sldNum" idx="12"/>
          </p:nvPr>
        </p:nvSpPr>
        <p:spPr>
          <a:xfrm>
            <a:off x="4660900" y="13896975"/>
            <a:ext cx="3567113" cy="730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21755740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9898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EFAULT">
  <p:cSld name="1_DEFAULT">
    <p:spTree>
      <p:nvGrpSpPr>
        <p:cNvPr id="1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65452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m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4" name="Retângulo Arredondado 3"/>
          <p:cNvSpPr/>
          <p:nvPr/>
        </p:nvSpPr>
        <p:spPr>
          <a:xfrm>
            <a:off x="5055477" y="6442841"/>
            <a:ext cx="4508938" cy="598712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9" name="Google Shape;33;p2">
            <a:extLst>
              <a:ext uri="{FF2B5EF4-FFF2-40B4-BE49-F238E27FC236}">
                <a16:creationId xmlns:a16="http://schemas.microsoft.com/office/drawing/2014/main" id="{0F24BEE8-330A-4603-AAE0-B84E3DD7AFA9}"/>
              </a:ext>
            </a:extLst>
          </p:cNvPr>
          <p:cNvSpPr txBox="1"/>
          <p:nvPr/>
        </p:nvSpPr>
        <p:spPr>
          <a:xfrm>
            <a:off x="5260258" y="6450393"/>
            <a:ext cx="4139381" cy="5847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 dirty="0" smtClean="0">
                <a:solidFill>
                  <a:schemeClr val="bg1"/>
                </a:solidFill>
                <a:latin typeface="Montserrat" panose="00000500000000000000" pitchFamily="50" charset="0"/>
                <a:ea typeface="MuseoModerno"/>
                <a:cs typeface="MuseoModerno"/>
                <a:sym typeface="MuseoModerno"/>
              </a:rPr>
              <a:t>MÓDULO 4</a:t>
            </a:r>
            <a:endParaRPr lang="en-US" sz="3200" b="1" dirty="0">
              <a:solidFill>
                <a:schemeClr val="bg1"/>
              </a:solidFill>
              <a:latin typeface="Montserrat" panose="00000500000000000000" pitchFamily="50" charset="0"/>
              <a:ea typeface="MuseoModerno"/>
              <a:cs typeface="MuseoModerno"/>
              <a:sym typeface="MuseoModerno"/>
            </a:endParaRPr>
          </a:p>
        </p:txBody>
      </p:sp>
      <p:sp>
        <p:nvSpPr>
          <p:cNvPr id="5" name="CaixaDeTexto 4"/>
          <p:cNvSpPr txBox="1"/>
          <p:nvPr/>
        </p:nvSpPr>
        <p:spPr>
          <a:xfrm>
            <a:off x="5636283" y="7157228"/>
            <a:ext cx="334732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t-BR" sz="1400" b="1" spc="3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ALACY MENDES BARBOSA</a:t>
            </a:r>
            <a:endParaRPr lang="pt-BR" sz="1400" b="1" spc="3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3090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02" t="29131"/>
          <a:stretch/>
        </p:blipFill>
        <p:spPr>
          <a:xfrm>
            <a:off x="0" y="-39757"/>
            <a:ext cx="14630400" cy="8269357"/>
          </a:xfrm>
          <a:prstGeom prst="rect">
            <a:avLst/>
          </a:prstGeom>
        </p:spPr>
      </p:pic>
      <p:sp>
        <p:nvSpPr>
          <p:cNvPr id="2" name="Retângulo com Único Canto Aparado 1"/>
          <p:cNvSpPr/>
          <p:nvPr/>
        </p:nvSpPr>
        <p:spPr>
          <a:xfrm flipV="1">
            <a:off x="0" y="292449"/>
            <a:ext cx="2974554" cy="474157"/>
          </a:xfrm>
          <a:prstGeom prst="snip1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30" name="Google Shape;30;p2"/>
          <p:cNvSpPr/>
          <p:nvPr/>
        </p:nvSpPr>
        <p:spPr>
          <a:xfrm>
            <a:off x="864037" y="1260228"/>
            <a:ext cx="7415927" cy="1543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124E73"/>
              </a:buClr>
              <a:buSzPts val="4860"/>
              <a:buFont typeface="MuseoModerno"/>
              <a:buNone/>
            </a:pPr>
            <a:r>
              <a:rPr lang="pt-BR" sz="4860" dirty="0" smtClean="0">
                <a:solidFill>
                  <a:schemeClr val="accent1">
                    <a:lumMod val="50000"/>
                  </a:schemeClr>
                </a:solidFill>
                <a:latin typeface="Impact" panose="020B0806030902050204" pitchFamily="34" charset="0"/>
                <a:ea typeface="MuseoModerno"/>
                <a:cs typeface="MuseoModerno"/>
                <a:sym typeface="MuseoModerno"/>
              </a:rPr>
              <a:t>CULTIVANDO O PENSAMENTO</a:t>
            </a:r>
          </a:p>
          <a:p>
            <a:pPr marL="0" marR="0" lvl="0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124E73"/>
              </a:buClr>
              <a:buSzPts val="4860"/>
              <a:buFont typeface="MuseoModerno"/>
              <a:buNone/>
            </a:pPr>
            <a:r>
              <a:rPr lang="pt-BR" sz="4860" dirty="0" smtClean="0">
                <a:solidFill>
                  <a:schemeClr val="accent1">
                    <a:lumMod val="50000"/>
                  </a:schemeClr>
                </a:solidFill>
                <a:latin typeface="Impact" panose="020B0806030902050204" pitchFamily="34" charset="0"/>
                <a:ea typeface="Calibri"/>
                <a:cs typeface="Calibri"/>
                <a:sym typeface="MuseoModerno"/>
              </a:rPr>
              <a:t>DE “POSSIBILIDADE”</a:t>
            </a:r>
            <a:endParaRPr lang="pt-BR" sz="4860" dirty="0">
              <a:solidFill>
                <a:schemeClr val="accent1">
                  <a:lumMod val="50000"/>
                </a:schemeClr>
              </a:solidFill>
              <a:latin typeface="Impact" panose="020B080603090205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31" name="Google Shape;31;p2"/>
          <p:cNvSpPr/>
          <p:nvPr/>
        </p:nvSpPr>
        <p:spPr>
          <a:xfrm>
            <a:off x="977353" y="3825710"/>
            <a:ext cx="7189293" cy="493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>
              <a:lnSpc>
                <a:spcPts val="3093"/>
              </a:lnSpc>
            </a:pPr>
            <a:r>
              <a:rPr lang="pt-BR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Este módulo propõe estratégias concretas para integrar a visão de possibilidade na realidade de uma igreja local, com base nos ensinamentos e práticas da Igreja Adventista do Sétimo Dia (IASD)</a:t>
            </a:r>
            <a:r>
              <a:rPr lang="en-U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.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Google Shape;32;p2"/>
          <p:cNvSpPr/>
          <p:nvPr/>
        </p:nvSpPr>
        <p:spPr>
          <a:xfrm>
            <a:off x="864037" y="6395442"/>
            <a:ext cx="394930" cy="394930"/>
          </a:xfrm>
          <a:prstGeom prst="roundRect">
            <a:avLst>
              <a:gd name="adj" fmla="val 23151155"/>
            </a:avLst>
          </a:prstGeom>
          <a:noFill/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" name="Google Shape;33;p2">
            <a:extLst>
              <a:ext uri="{FF2B5EF4-FFF2-40B4-BE49-F238E27FC236}">
                <a16:creationId xmlns:a16="http://schemas.microsoft.com/office/drawing/2014/main" id="{0F24BEE8-330A-4603-AAE0-B84E3DD7AFA9}"/>
              </a:ext>
            </a:extLst>
          </p:cNvPr>
          <p:cNvSpPr txBox="1"/>
          <p:nvPr/>
        </p:nvSpPr>
        <p:spPr>
          <a:xfrm>
            <a:off x="0" y="340513"/>
            <a:ext cx="2974554" cy="4000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dirty="0" smtClean="0">
                <a:solidFill>
                  <a:schemeClr val="bg1"/>
                </a:solidFill>
                <a:latin typeface="Montserrat" panose="00000500000000000000" pitchFamily="50" charset="0"/>
                <a:ea typeface="MuseoModerno"/>
                <a:cs typeface="MuseoModerno"/>
                <a:sym typeface="MuseoModerno"/>
              </a:rPr>
              <a:t>MÓDULO 4</a:t>
            </a:r>
            <a:endParaRPr lang="en-US" sz="2000" b="1" dirty="0">
              <a:solidFill>
                <a:schemeClr val="bg1"/>
              </a:solidFill>
              <a:latin typeface="Montserrat" panose="00000500000000000000" pitchFamily="50" charset="0"/>
              <a:ea typeface="MuseoModerno"/>
              <a:cs typeface="MuseoModerno"/>
              <a:sym typeface="MuseoModerno"/>
            </a:endParaRPr>
          </a:p>
        </p:txBody>
      </p:sp>
    </p:spTree>
    <p:extLst>
      <p:ext uri="{BB962C8B-B14F-4D97-AF65-F5344CB8AC3E}">
        <p14:creationId xmlns:p14="http://schemas.microsoft.com/office/powerpoint/2010/main" val="1460554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tângulo Arredondado 20"/>
          <p:cNvSpPr/>
          <p:nvPr/>
        </p:nvSpPr>
        <p:spPr>
          <a:xfrm>
            <a:off x="864037" y="4207133"/>
            <a:ext cx="3022094" cy="3481331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4" name="Retângulo Arredondado 23"/>
          <p:cNvSpPr/>
          <p:nvPr/>
        </p:nvSpPr>
        <p:spPr>
          <a:xfrm>
            <a:off x="4288236" y="4224113"/>
            <a:ext cx="3022094" cy="3481331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5" name="Retângulo Arredondado 24"/>
          <p:cNvSpPr/>
          <p:nvPr/>
        </p:nvSpPr>
        <p:spPr>
          <a:xfrm>
            <a:off x="7712435" y="4269132"/>
            <a:ext cx="3022094" cy="3481331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6" name="Retângulo Arredondado 25"/>
          <p:cNvSpPr/>
          <p:nvPr/>
        </p:nvSpPr>
        <p:spPr>
          <a:xfrm>
            <a:off x="11140865" y="4286112"/>
            <a:ext cx="3022094" cy="3481331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Text 4"/>
          <p:cNvSpPr/>
          <p:nvPr/>
        </p:nvSpPr>
        <p:spPr>
          <a:xfrm>
            <a:off x="1203484" y="4542344"/>
            <a:ext cx="2337197" cy="292060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ctr">
              <a:lnSpc>
                <a:spcPts val="2300"/>
              </a:lnSpc>
              <a:buNone/>
            </a:pPr>
            <a:r>
              <a:rPr lang="en-US" sz="2800" dirty="0">
                <a:solidFill>
                  <a:schemeClr val="bg1"/>
                </a:solidFill>
                <a:latin typeface="Impact" panose="020B0806030902050204" pitchFamily="34" charset="0"/>
                <a:ea typeface="MuseoModerno" pitchFamily="34" charset="-122"/>
                <a:cs typeface="MuseoModerno" pitchFamily="34" charset="-120"/>
              </a:rPr>
              <a:t>Educação</a:t>
            </a:r>
            <a:endParaRPr lang="en-US" sz="28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8" name="Text 5"/>
          <p:cNvSpPr/>
          <p:nvPr/>
        </p:nvSpPr>
        <p:spPr>
          <a:xfrm>
            <a:off x="1203484" y="4946561"/>
            <a:ext cx="2337197" cy="2423723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ctr">
              <a:lnSpc>
                <a:spcPts val="2356"/>
              </a:lnSpc>
              <a:buNone/>
            </a:pPr>
            <a:r>
              <a:rPr lang="en-US" sz="2200" dirty="0" err="1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Promover</a:t>
            </a:r>
            <a:r>
              <a:rPr lang="en-US" sz="2200" dirty="0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</a:t>
            </a:r>
            <a:r>
              <a:rPr lang="en-US" sz="2200" dirty="0" err="1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oficinas</a:t>
            </a:r>
            <a:r>
              <a:rPr lang="en-US" sz="2200" dirty="0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e </a:t>
            </a:r>
            <a:endParaRPr lang="en-US" sz="2200" dirty="0" smtClean="0">
              <a:solidFill>
                <a:schemeClr val="bg1"/>
              </a:solidFill>
              <a:latin typeface="Arial" panose="020B0604020202020204" pitchFamily="34" charset="0"/>
              <a:ea typeface="Source Sans Pro" pitchFamily="34" charset="-122"/>
              <a:cs typeface="Arial" panose="020B0604020202020204" pitchFamily="34" charset="0"/>
            </a:endParaRPr>
          </a:p>
          <a:p>
            <a:pPr marL="0" indent="0" algn="ctr">
              <a:lnSpc>
                <a:spcPts val="2356"/>
              </a:lnSpc>
              <a:buNone/>
            </a:pPr>
            <a:r>
              <a:rPr lang="en-US" sz="2200" dirty="0" smtClean="0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palestras </a:t>
            </a:r>
            <a:r>
              <a:rPr lang="en-US" sz="2200" dirty="0" err="1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sobre</a:t>
            </a:r>
            <a:r>
              <a:rPr lang="en-US" sz="2200" dirty="0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</a:t>
            </a:r>
            <a:endParaRPr lang="en-US" sz="2200" dirty="0" smtClean="0">
              <a:solidFill>
                <a:schemeClr val="bg1"/>
              </a:solidFill>
              <a:latin typeface="Arial" panose="020B0604020202020204" pitchFamily="34" charset="0"/>
              <a:ea typeface="Source Sans Pro" pitchFamily="34" charset="-122"/>
              <a:cs typeface="Arial" panose="020B0604020202020204" pitchFamily="34" charset="0"/>
            </a:endParaRPr>
          </a:p>
          <a:p>
            <a:pPr marL="0" indent="0" algn="ctr">
              <a:lnSpc>
                <a:spcPts val="2356"/>
              </a:lnSpc>
              <a:buNone/>
            </a:pPr>
            <a:r>
              <a:rPr lang="en-US" sz="2200" dirty="0" err="1" smtClean="0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acessibilidade</a:t>
            </a:r>
            <a:r>
              <a:rPr lang="en-US" sz="2200" dirty="0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.</a:t>
            </a:r>
            <a:endParaRPr lang="en-US" sz="2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 7"/>
          <p:cNvSpPr/>
          <p:nvPr/>
        </p:nvSpPr>
        <p:spPr>
          <a:xfrm>
            <a:off x="4646797" y="4552943"/>
            <a:ext cx="2337197" cy="292060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ctr">
              <a:lnSpc>
                <a:spcPts val="2300"/>
              </a:lnSpc>
              <a:buNone/>
            </a:pPr>
            <a:r>
              <a:rPr lang="en-US" sz="2800" dirty="0">
                <a:solidFill>
                  <a:schemeClr val="bg1"/>
                </a:solidFill>
                <a:latin typeface="Impact" panose="020B0806030902050204" pitchFamily="34" charset="0"/>
                <a:ea typeface="MuseoModerno" pitchFamily="34" charset="-122"/>
                <a:cs typeface="MuseoModerno" pitchFamily="34" charset="-120"/>
              </a:rPr>
              <a:t>Comunicação</a:t>
            </a:r>
            <a:endParaRPr lang="en-US" sz="28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11" name="Text 8"/>
          <p:cNvSpPr/>
          <p:nvPr/>
        </p:nvSpPr>
        <p:spPr>
          <a:xfrm>
            <a:off x="4564997" y="5088791"/>
            <a:ext cx="2500798" cy="868765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ctr">
              <a:lnSpc>
                <a:spcPts val="2356"/>
              </a:lnSpc>
              <a:buNone/>
            </a:pPr>
            <a:r>
              <a:rPr lang="en-US" sz="2200" dirty="0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Veicular </a:t>
            </a:r>
            <a:r>
              <a:rPr lang="en-US" sz="2200" dirty="0" err="1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mensagens</a:t>
            </a:r>
            <a:r>
              <a:rPr lang="en-US" sz="2200" dirty="0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</a:t>
            </a:r>
            <a:endParaRPr lang="en-US" sz="2200" dirty="0" smtClean="0">
              <a:solidFill>
                <a:schemeClr val="bg1"/>
              </a:solidFill>
              <a:latin typeface="Arial" panose="020B0604020202020204" pitchFamily="34" charset="0"/>
              <a:ea typeface="Source Sans Pro" pitchFamily="34" charset="-122"/>
              <a:cs typeface="Arial" panose="020B0604020202020204" pitchFamily="34" charset="0"/>
            </a:endParaRPr>
          </a:p>
          <a:p>
            <a:pPr marL="0" indent="0" algn="ctr">
              <a:lnSpc>
                <a:spcPts val="2356"/>
              </a:lnSpc>
              <a:buNone/>
            </a:pPr>
            <a:r>
              <a:rPr lang="en-US" sz="2200" dirty="0" err="1" smtClean="0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inspiradoras</a:t>
            </a:r>
            <a:r>
              <a:rPr lang="en-US" sz="2200" dirty="0" smtClean="0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</a:t>
            </a:r>
            <a:r>
              <a:rPr lang="en-US" sz="2200" dirty="0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e </a:t>
            </a:r>
            <a:endParaRPr lang="en-US" sz="2200" dirty="0" smtClean="0">
              <a:solidFill>
                <a:schemeClr val="bg1"/>
              </a:solidFill>
              <a:latin typeface="Arial" panose="020B0604020202020204" pitchFamily="34" charset="0"/>
              <a:ea typeface="Source Sans Pro" pitchFamily="34" charset="-122"/>
              <a:cs typeface="Arial" panose="020B0604020202020204" pitchFamily="34" charset="0"/>
            </a:endParaRPr>
          </a:p>
          <a:p>
            <a:pPr marL="0" indent="0" algn="ctr">
              <a:lnSpc>
                <a:spcPts val="2356"/>
              </a:lnSpc>
              <a:buNone/>
            </a:pPr>
            <a:r>
              <a:rPr lang="en-US" sz="2200" dirty="0" err="1" smtClean="0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exemplos</a:t>
            </a:r>
            <a:r>
              <a:rPr lang="en-US" sz="2200" dirty="0" smtClean="0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</a:t>
            </a:r>
            <a:r>
              <a:rPr lang="en-US" sz="2200" dirty="0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de boas </a:t>
            </a:r>
          </a:p>
          <a:p>
            <a:pPr marL="0" indent="0" algn="ctr">
              <a:lnSpc>
                <a:spcPts val="2356"/>
              </a:lnSpc>
              <a:buNone/>
            </a:pPr>
            <a:r>
              <a:rPr lang="en-US" sz="2200" dirty="0" err="1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práticas</a:t>
            </a:r>
            <a:r>
              <a:rPr lang="en-US" sz="2200" dirty="0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.</a:t>
            </a:r>
            <a:endParaRPr lang="en-US" sz="2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 10"/>
          <p:cNvSpPr/>
          <p:nvPr/>
        </p:nvSpPr>
        <p:spPr>
          <a:xfrm>
            <a:off x="8054883" y="4569195"/>
            <a:ext cx="2337197" cy="292060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ctr">
              <a:lnSpc>
                <a:spcPts val="2300"/>
              </a:lnSpc>
              <a:buNone/>
            </a:pPr>
            <a:r>
              <a:rPr lang="en-US" sz="2800" dirty="0">
                <a:solidFill>
                  <a:schemeClr val="bg1"/>
                </a:solidFill>
                <a:latin typeface="Impact" panose="020B0806030902050204" pitchFamily="34" charset="0"/>
                <a:ea typeface="MuseoModerno" pitchFamily="34" charset="-122"/>
                <a:cs typeface="MuseoModerno" pitchFamily="34" charset="-120"/>
              </a:rPr>
              <a:t>Engajamento</a:t>
            </a:r>
            <a:endParaRPr lang="en-US" sz="28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14" name="Text 11"/>
          <p:cNvSpPr/>
          <p:nvPr/>
        </p:nvSpPr>
        <p:spPr>
          <a:xfrm>
            <a:off x="7719866" y="5067343"/>
            <a:ext cx="3025680" cy="1011281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algn="ctr">
              <a:lnSpc>
                <a:spcPts val="2356"/>
              </a:lnSpc>
            </a:pPr>
            <a:r>
              <a:rPr lang="pt-BR" sz="2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Envolver os membros </a:t>
            </a:r>
            <a:endParaRPr lang="pt-BR" sz="22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lnSpc>
                <a:spcPts val="2356"/>
              </a:lnSpc>
            </a:pPr>
            <a:r>
              <a:rPr lang="pt-BR" sz="22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em </a:t>
            </a:r>
            <a:r>
              <a:rPr lang="pt-BR" sz="2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atividades que </a:t>
            </a:r>
            <a:endParaRPr lang="pt-BR" sz="22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lnSpc>
                <a:spcPts val="2356"/>
              </a:lnSpc>
            </a:pPr>
            <a:r>
              <a:rPr lang="pt-BR" sz="22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incentivem </a:t>
            </a:r>
            <a:r>
              <a:rPr lang="pt-BR" sz="2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aceitação </a:t>
            </a:r>
            <a:endParaRPr lang="pt-BR" sz="22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lnSpc>
                <a:spcPts val="2356"/>
              </a:lnSpc>
            </a:pPr>
            <a:r>
              <a:rPr lang="pt-BR" sz="22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 </a:t>
            </a:r>
            <a:r>
              <a:rPr lang="pt-BR" sz="2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mudanças na </a:t>
            </a:r>
            <a:endParaRPr lang="pt-BR" sz="22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lnSpc>
                <a:spcPts val="2356"/>
              </a:lnSpc>
            </a:pPr>
            <a:r>
              <a:rPr lang="pt-BR" sz="22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cultura e </a:t>
            </a:r>
            <a:r>
              <a:rPr lang="pt-BR" sz="2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estrutura </a:t>
            </a:r>
            <a:endParaRPr lang="pt-BR" sz="22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lnSpc>
                <a:spcPts val="2356"/>
              </a:lnSpc>
            </a:pPr>
            <a:r>
              <a:rPr lang="pt-BR" sz="22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 igreja</a:t>
            </a:r>
            <a:r>
              <a:rPr lang="pt-BR" sz="2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sz="23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 13"/>
          <p:cNvSpPr/>
          <p:nvPr/>
        </p:nvSpPr>
        <p:spPr>
          <a:xfrm>
            <a:off x="11483313" y="4569195"/>
            <a:ext cx="2337197" cy="292060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ctr">
              <a:lnSpc>
                <a:spcPts val="2300"/>
              </a:lnSpc>
              <a:buNone/>
            </a:pPr>
            <a:r>
              <a:rPr lang="en-US" sz="2800" dirty="0">
                <a:solidFill>
                  <a:schemeClr val="bg1"/>
                </a:solidFill>
                <a:latin typeface="Impact" panose="020B0806030902050204" pitchFamily="34" charset="0"/>
                <a:ea typeface="MuseoModerno" pitchFamily="34" charset="-122"/>
                <a:cs typeface="MuseoModerno" pitchFamily="34" charset="-120"/>
              </a:rPr>
              <a:t>Liderança</a:t>
            </a:r>
            <a:endParaRPr lang="en-US" sz="28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17" name="Text 14"/>
          <p:cNvSpPr/>
          <p:nvPr/>
        </p:nvSpPr>
        <p:spPr>
          <a:xfrm>
            <a:off x="11539384" y="5077774"/>
            <a:ext cx="2353597" cy="299085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ctr">
              <a:lnSpc>
                <a:spcPts val="2356"/>
              </a:lnSpc>
              <a:buNone/>
            </a:pPr>
            <a:r>
              <a:rPr lang="en-US" sz="2200" dirty="0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Demonstrar o </a:t>
            </a:r>
            <a:endParaRPr lang="en-US" sz="2200" dirty="0" smtClean="0">
              <a:solidFill>
                <a:schemeClr val="bg1"/>
              </a:solidFill>
              <a:latin typeface="Arial" panose="020B0604020202020204" pitchFamily="34" charset="0"/>
              <a:ea typeface="Source Sans Pro" pitchFamily="34" charset="-122"/>
              <a:cs typeface="Arial" panose="020B0604020202020204" pitchFamily="34" charset="0"/>
            </a:endParaRPr>
          </a:p>
          <a:p>
            <a:pPr marL="0" indent="0" algn="ctr">
              <a:lnSpc>
                <a:spcPts val="2356"/>
              </a:lnSpc>
              <a:buNone/>
            </a:pPr>
            <a:r>
              <a:rPr lang="en-US" sz="2200" dirty="0" err="1" smtClean="0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compromisso</a:t>
            </a:r>
            <a:r>
              <a:rPr lang="en-US" sz="2200" dirty="0" smtClean="0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</a:t>
            </a:r>
          </a:p>
          <a:p>
            <a:pPr marL="0" indent="0" algn="ctr">
              <a:lnSpc>
                <a:spcPts val="2356"/>
              </a:lnSpc>
              <a:buNone/>
            </a:pPr>
            <a:r>
              <a:rPr lang="en-US" sz="2200" dirty="0" smtClean="0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da </a:t>
            </a:r>
            <a:r>
              <a:rPr lang="en-US" sz="2200" dirty="0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liderança com </a:t>
            </a:r>
            <a:endParaRPr lang="en-US" sz="2200" dirty="0" smtClean="0">
              <a:solidFill>
                <a:schemeClr val="bg1"/>
              </a:solidFill>
              <a:latin typeface="Arial" panose="020B0604020202020204" pitchFamily="34" charset="0"/>
              <a:ea typeface="Source Sans Pro" pitchFamily="34" charset="-122"/>
              <a:cs typeface="Arial" panose="020B0604020202020204" pitchFamily="34" charset="0"/>
            </a:endParaRPr>
          </a:p>
          <a:p>
            <a:pPr marL="0" indent="0" algn="ctr">
              <a:lnSpc>
                <a:spcPts val="2356"/>
              </a:lnSpc>
              <a:buNone/>
            </a:pPr>
            <a:r>
              <a:rPr lang="en-US" sz="2200" dirty="0" smtClean="0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a </a:t>
            </a:r>
            <a:r>
              <a:rPr lang="en-US" sz="2200" dirty="0" err="1" smtClean="0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abordagem</a:t>
            </a:r>
            <a:r>
              <a:rPr lang="en-US" sz="2200" dirty="0" smtClean="0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de </a:t>
            </a:r>
          </a:p>
          <a:p>
            <a:pPr marL="0" indent="0" algn="ctr">
              <a:lnSpc>
                <a:spcPts val="2356"/>
              </a:lnSpc>
              <a:buNone/>
            </a:pPr>
            <a:r>
              <a:rPr lang="en-US" sz="2200" dirty="0" smtClean="0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"</a:t>
            </a:r>
            <a:r>
              <a:rPr lang="en-US" sz="2200" dirty="0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possibilidade".</a:t>
            </a:r>
            <a:endParaRPr lang="en-US" sz="2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Retângulo com Único Canto Aparado 17"/>
          <p:cNvSpPr/>
          <p:nvPr/>
        </p:nvSpPr>
        <p:spPr>
          <a:xfrm flipV="1">
            <a:off x="0" y="292449"/>
            <a:ext cx="2974554" cy="474157"/>
          </a:xfrm>
          <a:prstGeom prst="snip1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9" name="Google Shape;33;p2">
            <a:extLst>
              <a:ext uri="{FF2B5EF4-FFF2-40B4-BE49-F238E27FC236}">
                <a16:creationId xmlns:a16="http://schemas.microsoft.com/office/drawing/2014/main" id="{0F24BEE8-330A-4603-AAE0-B84E3DD7AFA9}"/>
              </a:ext>
            </a:extLst>
          </p:cNvPr>
          <p:cNvSpPr txBox="1"/>
          <p:nvPr/>
        </p:nvSpPr>
        <p:spPr>
          <a:xfrm>
            <a:off x="0" y="340513"/>
            <a:ext cx="2974554" cy="4000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dirty="0" smtClean="0">
                <a:solidFill>
                  <a:schemeClr val="bg1"/>
                </a:solidFill>
                <a:latin typeface="Montserrat" panose="00000500000000000000" pitchFamily="50" charset="0"/>
                <a:ea typeface="MuseoModerno"/>
                <a:cs typeface="MuseoModerno"/>
                <a:sym typeface="MuseoModerno"/>
              </a:rPr>
              <a:t>MÓDULO 4</a:t>
            </a:r>
            <a:endParaRPr lang="en-US" sz="2000" b="1" dirty="0">
              <a:solidFill>
                <a:schemeClr val="bg1"/>
              </a:solidFill>
              <a:latin typeface="Montserrat" panose="00000500000000000000" pitchFamily="50" charset="0"/>
              <a:ea typeface="MuseoModerno"/>
              <a:cs typeface="MuseoModerno"/>
              <a:sym typeface="MuseoModerno"/>
            </a:endParaRPr>
          </a:p>
        </p:txBody>
      </p:sp>
      <p:sp>
        <p:nvSpPr>
          <p:cNvPr id="20" name="Google Shape;30;p2"/>
          <p:cNvSpPr/>
          <p:nvPr/>
        </p:nvSpPr>
        <p:spPr>
          <a:xfrm>
            <a:off x="864037" y="1260228"/>
            <a:ext cx="10835876" cy="1543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124E73"/>
              </a:buClr>
              <a:buSzPts val="4860"/>
              <a:buFont typeface="MuseoModerno"/>
              <a:buNone/>
            </a:pPr>
            <a:r>
              <a:rPr lang="pt-BR" sz="4860" dirty="0" smtClean="0">
                <a:solidFill>
                  <a:schemeClr val="accent1">
                    <a:lumMod val="50000"/>
                  </a:schemeClr>
                </a:solidFill>
                <a:latin typeface="Impact" panose="020B0806030902050204" pitchFamily="34" charset="0"/>
                <a:ea typeface="MuseoModerno"/>
                <a:cs typeface="MuseoModerno"/>
                <a:sym typeface="MuseoModerno"/>
              </a:rPr>
              <a:t>PROMOVENDO </a:t>
            </a:r>
          </a:p>
          <a:p>
            <a:pPr marL="0" marR="0" lvl="0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124E73"/>
              </a:buClr>
              <a:buSzPts val="4860"/>
              <a:buFont typeface="MuseoModerno"/>
              <a:buNone/>
            </a:pPr>
            <a:r>
              <a:rPr lang="pt-BR" sz="4860" dirty="0" smtClean="0">
                <a:solidFill>
                  <a:schemeClr val="accent1">
                    <a:lumMod val="50000"/>
                  </a:schemeClr>
                </a:solidFill>
                <a:latin typeface="Impact" panose="020B0806030902050204" pitchFamily="34" charset="0"/>
                <a:ea typeface="MuseoModerno"/>
                <a:cs typeface="MuseoModerno"/>
                <a:sym typeface="MuseoModerno"/>
              </a:rPr>
              <a:t>CONSCIENTIZAÇÃO </a:t>
            </a:r>
            <a:r>
              <a:rPr lang="pt-BR" sz="4860" dirty="0" smtClean="0">
                <a:solidFill>
                  <a:schemeClr val="accent1">
                    <a:lumMod val="50000"/>
                  </a:schemeClr>
                </a:solidFill>
                <a:latin typeface="Impact" panose="020B0806030902050204" pitchFamily="34" charset="0"/>
                <a:ea typeface="Calibri"/>
                <a:cs typeface="Calibri"/>
                <a:sym typeface="MuseoModerno"/>
              </a:rPr>
              <a:t>E ACEITAÇÃO</a:t>
            </a:r>
            <a:endParaRPr lang="pt-BR" sz="4860" dirty="0">
              <a:solidFill>
                <a:schemeClr val="accent1">
                  <a:lumMod val="50000"/>
                </a:schemeClr>
              </a:solidFill>
              <a:latin typeface="Impact" panose="020B0806030902050204" pitchFamily="34" charset="0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3"/>
          <p:cNvSpPr/>
          <p:nvPr/>
        </p:nvSpPr>
        <p:spPr>
          <a:xfrm>
            <a:off x="864037" y="3854216"/>
            <a:ext cx="2160270" cy="269915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l">
              <a:lnSpc>
                <a:spcPts val="2126"/>
              </a:lnSpc>
              <a:buNone/>
            </a:pP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  <a:ea typeface="MuseoModerno" pitchFamily="34" charset="-122"/>
                <a:cs typeface="MuseoModerno" pitchFamily="34" charset="-120"/>
              </a:rPr>
              <a:t>Parceria</a:t>
            </a:r>
            <a:endParaRPr lang="en-US" sz="2800" dirty="0">
              <a:solidFill>
                <a:schemeClr val="accent6">
                  <a:lumMod val="7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8" name="Text 4"/>
          <p:cNvSpPr/>
          <p:nvPr/>
        </p:nvSpPr>
        <p:spPr>
          <a:xfrm>
            <a:off x="864037" y="4227715"/>
            <a:ext cx="7934325" cy="276582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l">
              <a:lnSpc>
                <a:spcPts val="2177"/>
              </a:lnSpc>
              <a:buNone/>
            </a:pPr>
            <a:r>
              <a:rPr lang="en-U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Estabelecer parcerias com organizações </a:t>
            </a:r>
            <a:r>
              <a:rPr lang="en-US" sz="2400" dirty="0" err="1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especializadas</a:t>
            </a:r>
            <a:r>
              <a:rPr lang="en-U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</a:t>
            </a:r>
          </a:p>
          <a:p>
            <a:pPr marL="0" indent="0" algn="l">
              <a:lnSpc>
                <a:spcPts val="2177"/>
              </a:lnSpc>
              <a:buNone/>
            </a:pPr>
            <a:r>
              <a:rPr lang="en-US" sz="2400" dirty="0" err="1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em</a:t>
            </a:r>
            <a:r>
              <a:rPr lang="en-U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acolhimento</a:t>
            </a:r>
            <a:r>
              <a:rPr lang="en-U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e </a:t>
            </a:r>
            <a:r>
              <a:rPr lang="en-US" sz="2400" dirty="0" err="1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acessibilidade</a:t>
            </a:r>
            <a:r>
              <a:rPr lang="en-U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.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 5"/>
          <p:cNvSpPr/>
          <p:nvPr/>
        </p:nvSpPr>
        <p:spPr>
          <a:xfrm>
            <a:off x="857741" y="5247247"/>
            <a:ext cx="2160270" cy="269915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l">
              <a:lnSpc>
                <a:spcPts val="2126"/>
              </a:lnSpc>
              <a:buNone/>
            </a:pP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  <a:ea typeface="MuseoModerno" pitchFamily="34" charset="-122"/>
                <a:cs typeface="MuseoModerno" pitchFamily="34" charset="-120"/>
              </a:rPr>
              <a:t>Acessibilidade</a:t>
            </a:r>
            <a:endParaRPr lang="en-US" sz="2800" dirty="0">
              <a:solidFill>
                <a:schemeClr val="accent6">
                  <a:lumMod val="7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11" name="Text 6"/>
          <p:cNvSpPr/>
          <p:nvPr/>
        </p:nvSpPr>
        <p:spPr>
          <a:xfrm>
            <a:off x="857741" y="5620746"/>
            <a:ext cx="7934325" cy="276582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l">
              <a:lnSpc>
                <a:spcPts val="2177"/>
              </a:lnSpc>
              <a:buNone/>
            </a:pPr>
            <a:r>
              <a:rPr lang="en-U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Garantir que as instalações e atividades </a:t>
            </a:r>
            <a:r>
              <a:rPr lang="en-US" sz="2400" dirty="0" err="1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sejam</a:t>
            </a:r>
            <a:r>
              <a:rPr lang="en-U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</a:t>
            </a:r>
            <a:endParaRPr lang="en-US" sz="2400" dirty="0" smtClean="0">
              <a:solidFill>
                <a:srgbClr val="2B4150"/>
              </a:solidFill>
              <a:latin typeface="Arial" panose="020B0604020202020204" pitchFamily="34" charset="0"/>
              <a:ea typeface="Source Sans Pro" pitchFamily="34" charset="-122"/>
              <a:cs typeface="Arial" panose="020B0604020202020204" pitchFamily="34" charset="0"/>
            </a:endParaRPr>
          </a:p>
          <a:p>
            <a:pPr marL="0" indent="0" algn="l">
              <a:lnSpc>
                <a:spcPts val="2177"/>
              </a:lnSpc>
              <a:buNone/>
            </a:pPr>
            <a:r>
              <a:rPr lang="en-US" sz="2400" dirty="0" err="1" smtClean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acessíveis</a:t>
            </a:r>
            <a:r>
              <a:rPr lang="en-US" sz="2400" dirty="0" smtClean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</a:t>
            </a:r>
            <a:r>
              <a:rPr lang="en-U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a todos.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Retângulo com Único Canto Aparado 17"/>
          <p:cNvSpPr/>
          <p:nvPr/>
        </p:nvSpPr>
        <p:spPr>
          <a:xfrm flipV="1">
            <a:off x="0" y="292449"/>
            <a:ext cx="2974554" cy="474157"/>
          </a:xfrm>
          <a:prstGeom prst="snip1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9" name="Google Shape;33;p2">
            <a:extLst>
              <a:ext uri="{FF2B5EF4-FFF2-40B4-BE49-F238E27FC236}">
                <a16:creationId xmlns:a16="http://schemas.microsoft.com/office/drawing/2014/main" id="{0F24BEE8-330A-4603-AAE0-B84E3DD7AFA9}"/>
              </a:ext>
            </a:extLst>
          </p:cNvPr>
          <p:cNvSpPr txBox="1"/>
          <p:nvPr/>
        </p:nvSpPr>
        <p:spPr>
          <a:xfrm>
            <a:off x="0" y="340513"/>
            <a:ext cx="2974554" cy="4000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dirty="0" smtClean="0">
                <a:solidFill>
                  <a:schemeClr val="bg1"/>
                </a:solidFill>
                <a:latin typeface="Montserrat" panose="00000500000000000000" pitchFamily="50" charset="0"/>
                <a:ea typeface="MuseoModerno"/>
                <a:cs typeface="MuseoModerno"/>
                <a:sym typeface="MuseoModerno"/>
              </a:rPr>
              <a:t>MÓDULO 4</a:t>
            </a:r>
            <a:endParaRPr lang="en-US" sz="2000" b="1" dirty="0">
              <a:solidFill>
                <a:schemeClr val="bg1"/>
              </a:solidFill>
              <a:latin typeface="Montserrat" panose="00000500000000000000" pitchFamily="50" charset="0"/>
              <a:ea typeface="MuseoModerno"/>
              <a:cs typeface="MuseoModerno"/>
              <a:sym typeface="MuseoModerno"/>
            </a:endParaRPr>
          </a:p>
        </p:txBody>
      </p:sp>
      <p:sp>
        <p:nvSpPr>
          <p:cNvPr id="20" name="Google Shape;30;p2"/>
          <p:cNvSpPr/>
          <p:nvPr/>
        </p:nvSpPr>
        <p:spPr>
          <a:xfrm>
            <a:off x="864037" y="1260228"/>
            <a:ext cx="7847344" cy="1543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124E73"/>
              </a:buClr>
              <a:buSzPts val="4860"/>
              <a:buFont typeface="MuseoModerno"/>
              <a:buNone/>
            </a:pPr>
            <a:r>
              <a:rPr lang="pt-BR" sz="4860" dirty="0" smtClean="0">
                <a:solidFill>
                  <a:schemeClr val="accent1">
                    <a:lumMod val="50000"/>
                  </a:schemeClr>
                </a:solidFill>
                <a:latin typeface="Impact" panose="020B0806030902050204" pitchFamily="34" charset="0"/>
                <a:ea typeface="MuseoModerno"/>
                <a:cs typeface="MuseoModerno"/>
                <a:sym typeface="MuseoModerno"/>
              </a:rPr>
              <a:t>CRIANDO COMUNICADES MAIS</a:t>
            </a:r>
          </a:p>
          <a:p>
            <a:pPr marL="0" marR="0" lvl="0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124E73"/>
              </a:buClr>
              <a:buSzPts val="4860"/>
              <a:buFont typeface="MuseoModerno"/>
              <a:buNone/>
            </a:pPr>
            <a:r>
              <a:rPr lang="pt-BR" sz="4860" dirty="0" smtClean="0">
                <a:solidFill>
                  <a:schemeClr val="accent1">
                    <a:lumMod val="50000"/>
                  </a:schemeClr>
                </a:solidFill>
                <a:latin typeface="Impact" panose="020B0806030902050204" pitchFamily="34" charset="0"/>
                <a:ea typeface="Calibri"/>
                <a:cs typeface="Calibri"/>
                <a:sym typeface="MuseoModerno"/>
              </a:rPr>
              <a:t>ACESSÍVEIS E ACOLHEDORAS</a:t>
            </a:r>
            <a:endParaRPr lang="pt-BR" sz="4860" dirty="0">
              <a:solidFill>
                <a:schemeClr val="accent1">
                  <a:lumMod val="50000"/>
                </a:schemeClr>
              </a:solidFill>
              <a:latin typeface="Impact" panose="020B0806030902050204" pitchFamily="34" charset="0"/>
              <a:ea typeface="Calibri"/>
              <a:cs typeface="Calibri"/>
              <a:sym typeface="Calibri"/>
            </a:endParaRPr>
          </a:p>
        </p:txBody>
      </p:sp>
      <p:pic>
        <p:nvPicPr>
          <p:cNvPr id="22" name="Imagem 2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7"/>
          <p:cNvSpPr/>
          <p:nvPr/>
        </p:nvSpPr>
        <p:spPr>
          <a:xfrm>
            <a:off x="814284" y="3766537"/>
            <a:ext cx="2160270" cy="269915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l">
              <a:lnSpc>
                <a:spcPts val="2126"/>
              </a:lnSpc>
              <a:buNone/>
            </a:pP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  <a:ea typeface="MuseoModerno" pitchFamily="34" charset="-122"/>
                <a:cs typeface="MuseoModerno" pitchFamily="34" charset="-120"/>
              </a:rPr>
              <a:t>Envolvimento</a:t>
            </a:r>
            <a:endParaRPr lang="en-US" sz="2800" dirty="0">
              <a:solidFill>
                <a:schemeClr val="accent6">
                  <a:lumMod val="7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14" name="Text 8"/>
          <p:cNvSpPr/>
          <p:nvPr/>
        </p:nvSpPr>
        <p:spPr>
          <a:xfrm>
            <a:off x="814285" y="4140036"/>
            <a:ext cx="7465680" cy="276582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l">
              <a:lnSpc>
                <a:spcPts val="2177"/>
              </a:lnSpc>
              <a:buNone/>
            </a:pPr>
            <a:r>
              <a:rPr lang="en-U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Envolver a comunidade local no </a:t>
            </a:r>
            <a:r>
              <a:rPr lang="en-US" sz="2400" dirty="0" err="1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desenvolvimento</a:t>
            </a:r>
            <a:r>
              <a:rPr lang="en-U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</a:t>
            </a:r>
            <a:endParaRPr lang="en-US" sz="2400" dirty="0" smtClean="0">
              <a:solidFill>
                <a:srgbClr val="2B4150"/>
              </a:solidFill>
              <a:latin typeface="Arial" panose="020B0604020202020204" pitchFamily="34" charset="0"/>
              <a:ea typeface="Source Sans Pro" pitchFamily="34" charset="-122"/>
              <a:cs typeface="Arial" panose="020B0604020202020204" pitchFamily="34" charset="0"/>
            </a:endParaRPr>
          </a:p>
          <a:p>
            <a:pPr marL="0" indent="0" algn="l">
              <a:lnSpc>
                <a:spcPts val="2177"/>
              </a:lnSpc>
              <a:buNone/>
            </a:pPr>
            <a:r>
              <a:rPr lang="en-US" sz="2400" dirty="0" smtClean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de </a:t>
            </a:r>
            <a:r>
              <a:rPr lang="en-US" sz="2400" dirty="0" err="1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iniciativas</a:t>
            </a:r>
            <a:r>
              <a:rPr lang="en-U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</a:t>
            </a:r>
            <a:r>
              <a:rPr lang="en-US" sz="2400" dirty="0" smtClean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para </a:t>
            </a:r>
            <a:r>
              <a:rPr lang="en-US" sz="2400" dirty="0" err="1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tornar</a:t>
            </a:r>
            <a:r>
              <a:rPr lang="en-U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a </a:t>
            </a:r>
            <a:r>
              <a:rPr lang="en-US" sz="2400" dirty="0" err="1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igreja</a:t>
            </a:r>
            <a:r>
              <a:rPr lang="en-U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, </a:t>
            </a:r>
            <a:r>
              <a:rPr lang="en-US" sz="2400" dirty="0" err="1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seus</a:t>
            </a:r>
            <a:r>
              <a:rPr lang="en-U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ambientes, </a:t>
            </a:r>
            <a:endParaRPr lang="en-US" sz="2400" dirty="0" smtClean="0">
              <a:solidFill>
                <a:srgbClr val="2B4150"/>
              </a:solidFill>
              <a:latin typeface="Arial" panose="020B0604020202020204" pitchFamily="34" charset="0"/>
              <a:ea typeface="Source Sans Pro" pitchFamily="34" charset="-122"/>
              <a:cs typeface="Arial" panose="020B0604020202020204" pitchFamily="34" charset="0"/>
            </a:endParaRPr>
          </a:p>
          <a:p>
            <a:pPr marL="0" indent="0" algn="l">
              <a:lnSpc>
                <a:spcPts val="2177"/>
              </a:lnSpc>
              <a:buNone/>
            </a:pPr>
            <a:r>
              <a:rPr lang="en-US" sz="2400" dirty="0" err="1" smtClean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cultos</a:t>
            </a:r>
            <a:r>
              <a:rPr lang="en-US" sz="2400" dirty="0" smtClean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</a:t>
            </a:r>
            <a:r>
              <a:rPr lang="en-U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e </a:t>
            </a:r>
            <a:r>
              <a:rPr lang="en-US" sz="2400" dirty="0" err="1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materiais</a:t>
            </a:r>
            <a:r>
              <a:rPr lang="en-U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acessíveis</a:t>
            </a:r>
            <a:r>
              <a:rPr lang="en-U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</a:t>
            </a:r>
          </a:p>
          <a:p>
            <a:pPr marL="0" indent="0" algn="l">
              <a:lnSpc>
                <a:spcPts val="2177"/>
              </a:lnSpc>
              <a:buNone/>
            </a:pPr>
            <a:r>
              <a:rPr lang="en-U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a </a:t>
            </a:r>
            <a:r>
              <a:rPr lang="en-US" sz="2400" dirty="0" err="1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todos</a:t>
            </a:r>
            <a:r>
              <a:rPr lang="en-U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.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 9"/>
          <p:cNvSpPr/>
          <p:nvPr/>
        </p:nvSpPr>
        <p:spPr>
          <a:xfrm>
            <a:off x="814284" y="5753376"/>
            <a:ext cx="2160270" cy="269915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l">
              <a:lnSpc>
                <a:spcPts val="2126"/>
              </a:lnSpc>
              <a:buNone/>
            </a:pP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  <a:ea typeface="MuseoModerno" pitchFamily="34" charset="-122"/>
                <a:cs typeface="MuseoModerno" pitchFamily="34" charset="-120"/>
              </a:rPr>
              <a:t>Celebração</a:t>
            </a:r>
            <a:endParaRPr lang="en-US" sz="2800" dirty="0">
              <a:solidFill>
                <a:schemeClr val="accent6">
                  <a:lumMod val="7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17" name="Text 10"/>
          <p:cNvSpPr/>
          <p:nvPr/>
        </p:nvSpPr>
        <p:spPr>
          <a:xfrm>
            <a:off x="814284" y="6126875"/>
            <a:ext cx="7934325" cy="276582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l">
              <a:lnSpc>
                <a:spcPts val="2177"/>
              </a:lnSpc>
              <a:buNone/>
            </a:pPr>
            <a:r>
              <a:rPr lang="pt-BR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A igreja pode celebrar as datas sugeridas no calendário </a:t>
            </a:r>
            <a:endParaRPr lang="pt-BR" sz="2400" dirty="0" smtClean="0">
              <a:solidFill>
                <a:srgbClr val="2B4150"/>
              </a:solidFill>
              <a:latin typeface="Arial" panose="020B0604020202020204" pitchFamily="34" charset="0"/>
              <a:ea typeface="Source Sans Pro" pitchFamily="34" charset="-122"/>
              <a:cs typeface="Arial" panose="020B0604020202020204" pitchFamily="34" charset="0"/>
            </a:endParaRPr>
          </a:p>
          <a:p>
            <a:pPr marL="0" indent="0" algn="l">
              <a:lnSpc>
                <a:spcPts val="2177"/>
              </a:lnSpc>
              <a:buNone/>
            </a:pPr>
            <a:r>
              <a:rPr lang="pt-BR" sz="2400" dirty="0" smtClean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oficial do </a:t>
            </a:r>
            <a:r>
              <a:rPr lang="pt-BR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Ministério das Possibilidades</a:t>
            </a:r>
            <a:r>
              <a:rPr lang="en-U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.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Retângulo com Único Canto Aparado 17"/>
          <p:cNvSpPr/>
          <p:nvPr/>
        </p:nvSpPr>
        <p:spPr>
          <a:xfrm flipV="1">
            <a:off x="0" y="292449"/>
            <a:ext cx="2974554" cy="474157"/>
          </a:xfrm>
          <a:prstGeom prst="snip1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9" name="Google Shape;33;p2">
            <a:extLst>
              <a:ext uri="{FF2B5EF4-FFF2-40B4-BE49-F238E27FC236}">
                <a16:creationId xmlns:a16="http://schemas.microsoft.com/office/drawing/2014/main" id="{0F24BEE8-330A-4603-AAE0-B84E3DD7AFA9}"/>
              </a:ext>
            </a:extLst>
          </p:cNvPr>
          <p:cNvSpPr txBox="1"/>
          <p:nvPr/>
        </p:nvSpPr>
        <p:spPr>
          <a:xfrm>
            <a:off x="0" y="340513"/>
            <a:ext cx="2974554" cy="4000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dirty="0" smtClean="0">
                <a:solidFill>
                  <a:schemeClr val="bg1"/>
                </a:solidFill>
                <a:latin typeface="Montserrat" panose="00000500000000000000" pitchFamily="50" charset="0"/>
                <a:ea typeface="MuseoModerno"/>
                <a:cs typeface="MuseoModerno"/>
                <a:sym typeface="MuseoModerno"/>
              </a:rPr>
              <a:t>MÓDULO 4</a:t>
            </a:r>
            <a:endParaRPr lang="en-US" sz="2000" b="1" dirty="0">
              <a:solidFill>
                <a:schemeClr val="bg1"/>
              </a:solidFill>
              <a:latin typeface="Montserrat" panose="00000500000000000000" pitchFamily="50" charset="0"/>
              <a:ea typeface="MuseoModerno"/>
              <a:cs typeface="MuseoModerno"/>
              <a:sym typeface="MuseoModerno"/>
            </a:endParaRPr>
          </a:p>
        </p:txBody>
      </p:sp>
      <p:sp>
        <p:nvSpPr>
          <p:cNvPr id="20" name="Google Shape;30;p2"/>
          <p:cNvSpPr/>
          <p:nvPr/>
        </p:nvSpPr>
        <p:spPr>
          <a:xfrm>
            <a:off x="864037" y="1260228"/>
            <a:ext cx="7884572" cy="1543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124E73"/>
              </a:buClr>
              <a:buSzPts val="4860"/>
              <a:buFont typeface="MuseoModerno"/>
              <a:buNone/>
            </a:pPr>
            <a:r>
              <a:rPr lang="pt-BR" sz="4860" dirty="0" smtClean="0">
                <a:solidFill>
                  <a:schemeClr val="accent1">
                    <a:lumMod val="50000"/>
                  </a:schemeClr>
                </a:solidFill>
                <a:latin typeface="Impact" panose="020B0806030902050204" pitchFamily="34" charset="0"/>
                <a:ea typeface="MuseoModerno"/>
                <a:cs typeface="MuseoModerno"/>
                <a:sym typeface="MuseoModerno"/>
              </a:rPr>
              <a:t>CRIANDO COMUNICADES MAIS</a:t>
            </a:r>
          </a:p>
          <a:p>
            <a:pPr marL="0" marR="0" lvl="0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124E73"/>
              </a:buClr>
              <a:buSzPts val="4860"/>
              <a:buFont typeface="MuseoModerno"/>
              <a:buNone/>
            </a:pPr>
            <a:r>
              <a:rPr lang="pt-BR" sz="4860" dirty="0" smtClean="0">
                <a:solidFill>
                  <a:schemeClr val="accent1">
                    <a:lumMod val="50000"/>
                  </a:schemeClr>
                </a:solidFill>
                <a:latin typeface="Impact" panose="020B0806030902050204" pitchFamily="34" charset="0"/>
                <a:ea typeface="Calibri"/>
                <a:cs typeface="Calibri"/>
                <a:sym typeface="MuseoModerno"/>
              </a:rPr>
              <a:t>ACESSÍVEIS E ACOLHEDORAS</a:t>
            </a:r>
            <a:endParaRPr lang="pt-BR" sz="4860" dirty="0">
              <a:solidFill>
                <a:schemeClr val="accent1">
                  <a:lumMod val="50000"/>
                </a:schemeClr>
              </a:solidFill>
              <a:latin typeface="Impact" panose="020B0806030902050204" pitchFamily="34" charset="0"/>
              <a:ea typeface="Calibri"/>
              <a:cs typeface="Calibri"/>
              <a:sym typeface="Calibri"/>
            </a:endParaRPr>
          </a:p>
        </p:txBody>
      </p:sp>
      <p:pic>
        <p:nvPicPr>
          <p:cNvPr id="2" name="Image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1224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tângulo Arredondado 17"/>
          <p:cNvSpPr/>
          <p:nvPr/>
        </p:nvSpPr>
        <p:spPr>
          <a:xfrm>
            <a:off x="616945" y="3679633"/>
            <a:ext cx="4395730" cy="3481331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9" name="Retângulo Arredondado 18"/>
          <p:cNvSpPr/>
          <p:nvPr/>
        </p:nvSpPr>
        <p:spPr>
          <a:xfrm>
            <a:off x="5259767" y="3679633"/>
            <a:ext cx="4395730" cy="3481331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0" name="Retângulo Arredondado 19"/>
          <p:cNvSpPr/>
          <p:nvPr/>
        </p:nvSpPr>
        <p:spPr>
          <a:xfrm>
            <a:off x="9902589" y="3679633"/>
            <a:ext cx="4395730" cy="3481331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Text 3"/>
          <p:cNvSpPr/>
          <p:nvPr/>
        </p:nvSpPr>
        <p:spPr>
          <a:xfrm>
            <a:off x="780498" y="4018964"/>
            <a:ext cx="4137757" cy="345043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ctr">
              <a:lnSpc>
                <a:spcPts val="2718"/>
              </a:lnSpc>
              <a:buNone/>
            </a:pPr>
            <a:r>
              <a:rPr lang="en-US" sz="2800" dirty="0">
                <a:solidFill>
                  <a:schemeClr val="bg1"/>
                </a:solidFill>
                <a:latin typeface="Impact" panose="020B0806030902050204" pitchFamily="34" charset="0"/>
                <a:ea typeface="MuseoModerno" pitchFamily="34" charset="-122"/>
                <a:cs typeface="MuseoModerno" pitchFamily="34" charset="-120"/>
              </a:rPr>
              <a:t>Capacitação</a:t>
            </a:r>
            <a:endParaRPr lang="en-US" sz="28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8" name="Text 4"/>
          <p:cNvSpPr/>
          <p:nvPr/>
        </p:nvSpPr>
        <p:spPr>
          <a:xfrm>
            <a:off x="780499" y="4463592"/>
            <a:ext cx="4066923" cy="706755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ctr">
              <a:lnSpc>
                <a:spcPts val="2783"/>
              </a:lnSpc>
              <a:buNone/>
            </a:pPr>
            <a:r>
              <a:rPr lang="pt-BR" sz="2400" dirty="0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Oferecer capacitações os membros do MAP e da igreja  para que adquiram habilidades necessárias a fim de lidar com as diferentes necessidades das pessoas.</a:t>
            </a:r>
            <a:endParaRPr lang="en-US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 5"/>
          <p:cNvSpPr/>
          <p:nvPr/>
        </p:nvSpPr>
        <p:spPr>
          <a:xfrm>
            <a:off x="5259767" y="4018963"/>
            <a:ext cx="4395730" cy="345043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ctr">
              <a:lnSpc>
                <a:spcPts val="2718"/>
              </a:lnSpc>
              <a:buNone/>
            </a:pPr>
            <a:r>
              <a:rPr lang="en-US" sz="2800" dirty="0" err="1">
                <a:solidFill>
                  <a:schemeClr val="bg1"/>
                </a:solidFill>
                <a:latin typeface="Impact" panose="020B0806030902050204" pitchFamily="34" charset="0"/>
                <a:ea typeface="MuseoModerno" pitchFamily="34" charset="-122"/>
              </a:rPr>
              <a:t>Autonomia</a:t>
            </a:r>
            <a:endParaRPr lang="en-US" sz="28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11" name="Text 6"/>
          <p:cNvSpPr/>
          <p:nvPr/>
        </p:nvSpPr>
        <p:spPr>
          <a:xfrm>
            <a:off x="5697766" y="4459911"/>
            <a:ext cx="3704356" cy="1243055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ctr">
              <a:lnSpc>
                <a:spcPts val="2783"/>
              </a:lnSpc>
              <a:buNone/>
            </a:pPr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Incentivar a </a:t>
            </a:r>
            <a:r>
              <a:rPr lang="en-US" sz="2400" dirty="0" err="1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autonomia</a:t>
            </a:r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</a:t>
            </a:r>
            <a:endParaRPr lang="en-US" sz="2400" dirty="0" smtClean="0">
              <a:solidFill>
                <a:schemeClr val="bg1"/>
              </a:solidFill>
              <a:latin typeface="Arial" panose="020B0604020202020204" pitchFamily="34" charset="0"/>
              <a:ea typeface="Source Sans Pro" pitchFamily="34" charset="-122"/>
              <a:cs typeface="Arial" panose="020B0604020202020204" pitchFamily="34" charset="0"/>
            </a:endParaRPr>
          </a:p>
          <a:p>
            <a:pPr marL="0" indent="0" algn="ctr">
              <a:lnSpc>
                <a:spcPts val="2783"/>
              </a:lnSpc>
              <a:buNone/>
            </a:pPr>
            <a:r>
              <a:rPr lang="en-US" sz="2400" dirty="0" smtClean="0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e </a:t>
            </a:r>
            <a:r>
              <a:rPr lang="en-US" sz="2400" dirty="0" err="1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promover</a:t>
            </a:r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o </a:t>
            </a:r>
            <a:r>
              <a:rPr lang="en-US" sz="2400" dirty="0" err="1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protagonismo</a:t>
            </a:r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</a:t>
            </a:r>
          </a:p>
          <a:p>
            <a:pPr marL="0" indent="0" algn="ctr">
              <a:lnSpc>
                <a:spcPts val="2783"/>
              </a:lnSpc>
              <a:buNone/>
            </a:pPr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dos </a:t>
            </a:r>
            <a:r>
              <a:rPr lang="en-US" sz="2400" dirty="0" err="1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membros</a:t>
            </a:r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com </a:t>
            </a:r>
            <a:endParaRPr lang="en-US" sz="2400" dirty="0" smtClean="0">
              <a:solidFill>
                <a:schemeClr val="bg1"/>
              </a:solidFill>
              <a:latin typeface="Arial" panose="020B0604020202020204" pitchFamily="34" charset="0"/>
              <a:ea typeface="Source Sans Pro" pitchFamily="34" charset="-122"/>
              <a:cs typeface="Arial" panose="020B0604020202020204" pitchFamily="34" charset="0"/>
            </a:endParaRPr>
          </a:p>
          <a:p>
            <a:pPr marL="0" indent="0" algn="ctr">
              <a:lnSpc>
                <a:spcPts val="2783"/>
              </a:lnSpc>
              <a:buNone/>
            </a:pPr>
            <a:r>
              <a:rPr lang="en-US" sz="2400" dirty="0" err="1" smtClean="0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deficiência</a:t>
            </a:r>
            <a:r>
              <a:rPr lang="en-US" sz="2400" dirty="0" smtClean="0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ou</a:t>
            </a:r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outra</a:t>
            </a:r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</a:t>
            </a:r>
            <a:endParaRPr lang="en-US" sz="2400" dirty="0" smtClean="0">
              <a:solidFill>
                <a:schemeClr val="bg1"/>
              </a:solidFill>
              <a:latin typeface="Arial" panose="020B0604020202020204" pitchFamily="34" charset="0"/>
              <a:ea typeface="Source Sans Pro" pitchFamily="34" charset="-122"/>
              <a:cs typeface="Arial" panose="020B0604020202020204" pitchFamily="34" charset="0"/>
            </a:endParaRPr>
          </a:p>
          <a:p>
            <a:pPr marL="0" indent="0" algn="ctr">
              <a:lnSpc>
                <a:spcPts val="2783"/>
              </a:lnSpc>
              <a:buNone/>
            </a:pPr>
            <a:r>
              <a:rPr lang="en-US" sz="2400" dirty="0" err="1" smtClean="0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condição</a:t>
            </a:r>
            <a:r>
              <a:rPr lang="en-US" sz="2400" dirty="0" smtClean="0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específica</a:t>
            </a:r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.</a:t>
            </a:r>
            <a:endParaRPr lang="en-US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 7"/>
          <p:cNvSpPr/>
          <p:nvPr/>
        </p:nvSpPr>
        <p:spPr>
          <a:xfrm>
            <a:off x="9902589" y="4062581"/>
            <a:ext cx="4395730" cy="345043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ctr">
              <a:lnSpc>
                <a:spcPts val="2718"/>
              </a:lnSpc>
              <a:buNone/>
            </a:pPr>
            <a:r>
              <a:rPr lang="en-US" sz="2800" dirty="0">
                <a:solidFill>
                  <a:schemeClr val="bg1"/>
                </a:solidFill>
                <a:latin typeface="Impact" panose="020B0806030902050204" pitchFamily="34" charset="0"/>
                <a:ea typeface="MuseoModerno" pitchFamily="34" charset="-122"/>
                <a:cs typeface="MuseoModerno" pitchFamily="34" charset="-120"/>
              </a:rPr>
              <a:t>Colaboração</a:t>
            </a:r>
            <a:endParaRPr lang="en-US" sz="28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14" name="Text 8"/>
          <p:cNvSpPr/>
          <p:nvPr/>
        </p:nvSpPr>
        <p:spPr>
          <a:xfrm>
            <a:off x="10333822" y="4562938"/>
            <a:ext cx="3719359" cy="353378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ctr">
              <a:lnSpc>
                <a:spcPts val="2783"/>
              </a:lnSpc>
              <a:buNone/>
            </a:pPr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Promover o </a:t>
            </a:r>
            <a:r>
              <a:rPr lang="en-US" sz="2400" dirty="0" err="1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trabalho</a:t>
            </a:r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</a:t>
            </a:r>
            <a:endParaRPr lang="en-US" sz="2400" dirty="0" smtClean="0">
              <a:solidFill>
                <a:schemeClr val="bg1"/>
              </a:solidFill>
              <a:latin typeface="Arial" panose="020B0604020202020204" pitchFamily="34" charset="0"/>
              <a:ea typeface="Source Sans Pro" pitchFamily="34" charset="-122"/>
              <a:cs typeface="Arial" panose="020B0604020202020204" pitchFamily="34" charset="0"/>
            </a:endParaRPr>
          </a:p>
          <a:p>
            <a:pPr marL="0" indent="0" algn="ctr">
              <a:lnSpc>
                <a:spcPts val="2783"/>
              </a:lnSpc>
              <a:buNone/>
            </a:pPr>
            <a:r>
              <a:rPr lang="en-US" sz="2400" dirty="0" err="1" smtClean="0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em</a:t>
            </a:r>
            <a:r>
              <a:rPr lang="en-US" sz="2400" dirty="0" smtClean="0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</a:t>
            </a:r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equipe e a troca de </a:t>
            </a:r>
          </a:p>
          <a:p>
            <a:pPr marL="0" indent="0" algn="ctr">
              <a:lnSpc>
                <a:spcPts val="2783"/>
              </a:lnSpc>
              <a:buNone/>
            </a:pPr>
            <a:r>
              <a:rPr lang="en-US" sz="2400" dirty="0" err="1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experiências</a:t>
            </a:r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.</a:t>
            </a:r>
            <a:endParaRPr lang="en-US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Retângulo com Único Canto Aparado 14"/>
          <p:cNvSpPr/>
          <p:nvPr/>
        </p:nvSpPr>
        <p:spPr>
          <a:xfrm flipV="1">
            <a:off x="0" y="292449"/>
            <a:ext cx="2974554" cy="474157"/>
          </a:xfrm>
          <a:prstGeom prst="snip1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6" name="Google Shape;33;p2">
            <a:extLst>
              <a:ext uri="{FF2B5EF4-FFF2-40B4-BE49-F238E27FC236}">
                <a16:creationId xmlns:a16="http://schemas.microsoft.com/office/drawing/2014/main" id="{0F24BEE8-330A-4603-AAE0-B84E3DD7AFA9}"/>
              </a:ext>
            </a:extLst>
          </p:cNvPr>
          <p:cNvSpPr txBox="1"/>
          <p:nvPr/>
        </p:nvSpPr>
        <p:spPr>
          <a:xfrm>
            <a:off x="0" y="340513"/>
            <a:ext cx="2974554" cy="4000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dirty="0" smtClean="0">
                <a:solidFill>
                  <a:schemeClr val="bg1"/>
                </a:solidFill>
                <a:latin typeface="Montserrat" panose="00000500000000000000" pitchFamily="50" charset="0"/>
                <a:ea typeface="MuseoModerno"/>
                <a:cs typeface="MuseoModerno"/>
                <a:sym typeface="MuseoModerno"/>
              </a:rPr>
              <a:t>MÓDULO 4</a:t>
            </a:r>
            <a:endParaRPr lang="en-US" sz="2000" b="1" dirty="0">
              <a:solidFill>
                <a:schemeClr val="bg1"/>
              </a:solidFill>
              <a:latin typeface="Montserrat" panose="00000500000000000000" pitchFamily="50" charset="0"/>
              <a:ea typeface="MuseoModerno"/>
              <a:cs typeface="MuseoModerno"/>
              <a:sym typeface="MuseoModerno"/>
            </a:endParaRPr>
          </a:p>
        </p:txBody>
      </p:sp>
      <p:sp>
        <p:nvSpPr>
          <p:cNvPr id="17" name="Google Shape;30;p2"/>
          <p:cNvSpPr/>
          <p:nvPr/>
        </p:nvSpPr>
        <p:spPr>
          <a:xfrm>
            <a:off x="864037" y="1260228"/>
            <a:ext cx="6924888" cy="1543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124E73"/>
              </a:buClr>
              <a:buSzPts val="4860"/>
              <a:buFont typeface="MuseoModerno"/>
              <a:buNone/>
            </a:pPr>
            <a:r>
              <a:rPr lang="pt-BR" sz="4860" dirty="0" smtClean="0">
                <a:solidFill>
                  <a:schemeClr val="accent1">
                    <a:lumMod val="50000"/>
                  </a:schemeClr>
                </a:solidFill>
                <a:latin typeface="Impact" panose="020B0806030902050204" pitchFamily="34" charset="0"/>
                <a:ea typeface="MuseoModerno"/>
                <a:cs typeface="MuseoModerno"/>
                <a:sym typeface="MuseoModerno"/>
              </a:rPr>
              <a:t>ENVOLVIMENTO DOS</a:t>
            </a:r>
          </a:p>
          <a:p>
            <a:pPr marL="0" marR="0" lvl="0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124E73"/>
              </a:buClr>
              <a:buSzPts val="4860"/>
              <a:buFont typeface="MuseoModerno"/>
              <a:buNone/>
            </a:pPr>
            <a:r>
              <a:rPr lang="pt-BR" sz="4860" dirty="0" smtClean="0">
                <a:solidFill>
                  <a:schemeClr val="accent1">
                    <a:lumMod val="50000"/>
                  </a:schemeClr>
                </a:solidFill>
                <a:latin typeface="Impact" panose="020B0806030902050204" pitchFamily="34" charset="0"/>
                <a:ea typeface="Calibri"/>
                <a:cs typeface="Calibri"/>
                <a:sym typeface="MuseoModerno"/>
              </a:rPr>
              <a:t>MEMBROS DO MINISTÉRIO</a:t>
            </a:r>
            <a:endParaRPr lang="pt-BR" sz="4860" dirty="0">
              <a:solidFill>
                <a:schemeClr val="accent1">
                  <a:lumMod val="50000"/>
                </a:schemeClr>
              </a:solidFill>
              <a:latin typeface="Impact" panose="020B0806030902050204" pitchFamily="34" charset="0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4630400" cy="8234649"/>
          </a:xfrm>
          <a:prstGeom prst="rect">
            <a:avLst/>
          </a:prstGeom>
        </p:spPr>
      </p:pic>
      <p:sp>
        <p:nvSpPr>
          <p:cNvPr id="13" name="Retângulo Arredondado 12"/>
          <p:cNvSpPr/>
          <p:nvPr/>
        </p:nvSpPr>
        <p:spPr>
          <a:xfrm>
            <a:off x="1865885" y="3216299"/>
            <a:ext cx="7332904" cy="736336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8" name="Retângulo Arredondado 17"/>
          <p:cNvSpPr/>
          <p:nvPr/>
        </p:nvSpPr>
        <p:spPr>
          <a:xfrm>
            <a:off x="1839613" y="5220180"/>
            <a:ext cx="7359176" cy="983973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9" name="Retângulo Arredondado 18"/>
          <p:cNvSpPr/>
          <p:nvPr/>
        </p:nvSpPr>
        <p:spPr>
          <a:xfrm>
            <a:off x="1839613" y="4070815"/>
            <a:ext cx="7332904" cy="989307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0" name="Retângulo Arredondado 19"/>
          <p:cNvSpPr/>
          <p:nvPr/>
        </p:nvSpPr>
        <p:spPr>
          <a:xfrm>
            <a:off x="1865885" y="6375578"/>
            <a:ext cx="7332904" cy="736336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8" name="Text 5"/>
          <p:cNvSpPr/>
          <p:nvPr/>
        </p:nvSpPr>
        <p:spPr>
          <a:xfrm>
            <a:off x="2047486" y="3359581"/>
            <a:ext cx="6891814" cy="395049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>
              <a:lnSpc>
                <a:spcPts val="3110"/>
              </a:lnSpc>
            </a:pPr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Comunidades </a:t>
            </a:r>
            <a:r>
              <a:rPr lang="en-US" sz="2400" dirty="0" err="1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mais</a:t>
            </a:r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acessíveis</a:t>
            </a:r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e acolhedoras</a:t>
            </a:r>
            <a:endParaRPr lang="en-US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 7"/>
          <p:cNvSpPr/>
          <p:nvPr/>
        </p:nvSpPr>
        <p:spPr>
          <a:xfrm>
            <a:off x="2047486" y="4134922"/>
            <a:ext cx="6891814" cy="395049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>
              <a:lnSpc>
                <a:spcPts val="3110"/>
              </a:lnSpc>
            </a:pPr>
            <a:r>
              <a:rPr lang="en-US" sz="2400" dirty="0" err="1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Maior</a:t>
            </a:r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assimilação</a:t>
            </a:r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das </a:t>
            </a:r>
            <a:r>
              <a:rPr lang="en-US" sz="2400" dirty="0" err="1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realidades</a:t>
            </a:r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e </a:t>
            </a:r>
            <a:r>
              <a:rPr lang="en-US" sz="2400" dirty="0" err="1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aceitação</a:t>
            </a:r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da </a:t>
            </a:r>
          </a:p>
          <a:p>
            <a:pPr>
              <a:lnSpc>
                <a:spcPts val="3110"/>
              </a:lnSpc>
            </a:pPr>
            <a:r>
              <a:rPr lang="en-US" sz="2400" dirty="0" err="1" smtClean="0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necessidade</a:t>
            </a:r>
            <a:r>
              <a:rPr lang="en-US" sz="2400" dirty="0" smtClean="0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</a:t>
            </a:r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de </a:t>
            </a:r>
            <a:r>
              <a:rPr lang="en-US" sz="2400" dirty="0" err="1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mudanças</a:t>
            </a:r>
            <a:endParaRPr lang="en-US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Shape 8"/>
          <p:cNvSpPr/>
          <p:nvPr/>
        </p:nvSpPr>
        <p:spPr>
          <a:xfrm>
            <a:off x="1813342" y="4685705"/>
            <a:ext cx="7385447" cy="706517"/>
          </a:xfrm>
          <a:prstGeom prst="rect">
            <a:avLst/>
          </a:prstGeom>
          <a:solidFill>
            <a:srgbClr val="FFFFFF">
              <a:alpha val="4000"/>
            </a:srgbClr>
          </a:solidFill>
          <a:ln/>
        </p:spPr>
      </p:sp>
      <p:sp>
        <p:nvSpPr>
          <p:cNvPr id="12" name="Text 9"/>
          <p:cNvSpPr/>
          <p:nvPr/>
        </p:nvSpPr>
        <p:spPr>
          <a:xfrm>
            <a:off x="2047486" y="5295369"/>
            <a:ext cx="6891814" cy="239911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>
              <a:lnSpc>
                <a:spcPts val="3110"/>
              </a:lnSpc>
            </a:pPr>
            <a:r>
              <a:rPr lang="en-US" sz="2400" dirty="0" err="1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Membros</a:t>
            </a:r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da </a:t>
            </a:r>
            <a:r>
              <a:rPr lang="en-US" sz="2400" dirty="0" err="1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igreja</a:t>
            </a:r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local e </a:t>
            </a:r>
            <a:r>
              <a:rPr lang="en-US" sz="2400" dirty="0" err="1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líderes</a:t>
            </a:r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do MAP </a:t>
            </a:r>
            <a:endParaRPr lang="en-US" sz="2400" dirty="0" smtClean="0">
              <a:solidFill>
                <a:schemeClr val="bg1"/>
              </a:solidFill>
              <a:latin typeface="Arial" panose="020B0604020202020204" pitchFamily="34" charset="0"/>
              <a:ea typeface="Source Sans Pro" pitchFamily="34" charset="-122"/>
              <a:cs typeface="Arial" panose="020B0604020202020204" pitchFamily="34" charset="0"/>
            </a:endParaRPr>
          </a:p>
          <a:p>
            <a:pPr>
              <a:lnSpc>
                <a:spcPts val="3110"/>
              </a:lnSpc>
            </a:pPr>
            <a:r>
              <a:rPr lang="en-US" sz="2400" dirty="0" err="1" smtClean="0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capacitados</a:t>
            </a:r>
            <a:r>
              <a:rPr lang="en-US" sz="2400" dirty="0" smtClean="0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e </a:t>
            </a:r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engajados</a:t>
            </a:r>
            <a:endParaRPr lang="en-US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 11"/>
          <p:cNvSpPr/>
          <p:nvPr/>
        </p:nvSpPr>
        <p:spPr>
          <a:xfrm>
            <a:off x="2047486" y="6493758"/>
            <a:ext cx="6891814" cy="395049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>
              <a:lnSpc>
                <a:spcPts val="3110"/>
              </a:lnSpc>
            </a:pPr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Impacto positivo na </a:t>
            </a:r>
            <a:r>
              <a:rPr lang="en-US" sz="2400" dirty="0" err="1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vida</a:t>
            </a:r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dos </a:t>
            </a:r>
            <a:r>
              <a:rPr lang="en-US" sz="2400" dirty="0" err="1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membros</a:t>
            </a:r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da </a:t>
            </a:r>
            <a:r>
              <a:rPr lang="en-US" sz="2400" dirty="0" err="1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igreja</a:t>
            </a:r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</a:t>
            </a:r>
            <a:endParaRPr lang="en-US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Retângulo com Único Canto Aparado 14"/>
          <p:cNvSpPr/>
          <p:nvPr/>
        </p:nvSpPr>
        <p:spPr>
          <a:xfrm flipV="1">
            <a:off x="0" y="292449"/>
            <a:ext cx="2974554" cy="474157"/>
          </a:xfrm>
          <a:prstGeom prst="snip1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6" name="Google Shape;33;p2">
            <a:extLst>
              <a:ext uri="{FF2B5EF4-FFF2-40B4-BE49-F238E27FC236}">
                <a16:creationId xmlns:a16="http://schemas.microsoft.com/office/drawing/2014/main" id="{0F24BEE8-330A-4603-AAE0-B84E3DD7AFA9}"/>
              </a:ext>
            </a:extLst>
          </p:cNvPr>
          <p:cNvSpPr txBox="1"/>
          <p:nvPr/>
        </p:nvSpPr>
        <p:spPr>
          <a:xfrm>
            <a:off x="0" y="340513"/>
            <a:ext cx="2974554" cy="4000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dirty="0" smtClean="0">
                <a:solidFill>
                  <a:schemeClr val="bg1"/>
                </a:solidFill>
                <a:latin typeface="Montserrat" panose="00000500000000000000" pitchFamily="50" charset="0"/>
                <a:ea typeface="MuseoModerno"/>
                <a:cs typeface="MuseoModerno"/>
                <a:sym typeface="MuseoModerno"/>
              </a:rPr>
              <a:t>MÓDULO 4</a:t>
            </a:r>
            <a:endParaRPr lang="en-US" sz="2000" b="1" dirty="0">
              <a:solidFill>
                <a:schemeClr val="bg1"/>
              </a:solidFill>
              <a:latin typeface="Montserrat" panose="00000500000000000000" pitchFamily="50" charset="0"/>
              <a:ea typeface="MuseoModerno"/>
              <a:cs typeface="MuseoModerno"/>
              <a:sym typeface="MuseoModerno"/>
            </a:endParaRPr>
          </a:p>
        </p:txBody>
      </p:sp>
      <p:sp>
        <p:nvSpPr>
          <p:cNvPr id="17" name="Google Shape;30;p2"/>
          <p:cNvSpPr/>
          <p:nvPr/>
        </p:nvSpPr>
        <p:spPr>
          <a:xfrm>
            <a:off x="1798102" y="1260228"/>
            <a:ext cx="6924888" cy="1543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124E73"/>
              </a:buClr>
              <a:buSzPts val="4860"/>
              <a:buFont typeface="MuseoModerno"/>
              <a:buNone/>
            </a:pPr>
            <a:r>
              <a:rPr lang="pt-BR" sz="4860" dirty="0" smtClean="0">
                <a:solidFill>
                  <a:schemeClr val="bg1"/>
                </a:solidFill>
                <a:latin typeface="Impact" panose="020B0806030902050204" pitchFamily="34" charset="0"/>
                <a:ea typeface="Calibri"/>
                <a:cs typeface="Calibri"/>
                <a:sym typeface="MuseoModerno"/>
              </a:rPr>
              <a:t>RESULTADOS </a:t>
            </a:r>
          </a:p>
          <a:p>
            <a:pPr marL="0" marR="0" lvl="0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124E73"/>
              </a:buClr>
              <a:buSzPts val="4860"/>
              <a:buFont typeface="MuseoModerno"/>
              <a:buNone/>
            </a:pPr>
            <a:r>
              <a:rPr lang="pt-BR" sz="4860" dirty="0" smtClean="0">
                <a:solidFill>
                  <a:schemeClr val="bg1"/>
                </a:solidFill>
                <a:latin typeface="Impact" panose="020B0806030902050204" pitchFamily="34" charset="0"/>
                <a:ea typeface="Calibri"/>
                <a:cs typeface="Calibri"/>
                <a:sym typeface="MuseoModerno"/>
              </a:rPr>
              <a:t>ESPERADOS</a:t>
            </a:r>
            <a:endParaRPr lang="pt-BR" sz="4860" dirty="0">
              <a:solidFill>
                <a:schemeClr val="bg1"/>
              </a:solidFill>
              <a:latin typeface="Impact" panose="020B0806030902050204" pitchFamily="34" charset="0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</TotalTime>
  <Words>289</Words>
  <Application>Microsoft Office PowerPoint</Application>
  <PresentationFormat>Personalizar</PresentationFormat>
  <Paragraphs>81</Paragraphs>
  <Slides>7</Slides>
  <Notes>7</Notes>
  <HiddenSlides>0</HiddenSlides>
  <MMClips>0</MMClips>
  <ScaleCrop>false</ScaleCrop>
  <HeadingPairs>
    <vt:vector size="6" baseType="variant">
      <vt:variant>
        <vt:lpstr>Fontes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7</vt:i4>
      </vt:variant>
    </vt:vector>
  </HeadingPairs>
  <TitlesOfParts>
    <vt:vector size="14" baseType="lpstr">
      <vt:lpstr>MuseoModerno</vt:lpstr>
      <vt:lpstr>Arial</vt:lpstr>
      <vt:lpstr>Calibri</vt:lpstr>
      <vt:lpstr>Impact</vt:lpstr>
      <vt:lpstr>Montserrat</vt:lpstr>
      <vt:lpstr>Source Sans Pro</vt:lpstr>
      <vt:lpstr>Office Theme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Sidney</cp:lastModifiedBy>
  <cp:revision>17</cp:revision>
  <dcterms:created xsi:type="dcterms:W3CDTF">2024-07-24T19:54:07Z</dcterms:created>
  <dcterms:modified xsi:type="dcterms:W3CDTF">2025-02-21T02:45:00Z</dcterms:modified>
</cp:coreProperties>
</file>