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73" r:id="rId2"/>
    <p:sldId id="270" r:id="rId3"/>
    <p:sldId id="257" r:id="rId4"/>
    <p:sldId id="258" r:id="rId5"/>
    <p:sldId id="266" r:id="rId6"/>
    <p:sldId id="271" r:id="rId7"/>
    <p:sldId id="259" r:id="rId8"/>
    <p:sldId id="268" r:id="rId9"/>
    <p:sldId id="260" r:id="rId10"/>
    <p:sldId id="261" r:id="rId11"/>
    <p:sldId id="262" r:id="rId12"/>
    <p:sldId id="263" r:id="rId13"/>
  </p:sldIdLst>
  <p:sldSz cx="14630400" cy="8229600"/>
  <p:notesSz cx="8229600" cy="146304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2">
          <p15:clr>
            <a:srgbClr val="A4A3A4"/>
          </p15:clr>
        </p15:guide>
        <p15:guide id="2" pos="460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97" d="100"/>
          <a:sy n="97" d="100"/>
        </p:scale>
        <p:origin x="330" y="78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565525" cy="731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4660900" y="0"/>
            <a:ext cx="3567113" cy="731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79CADC-9267-4832-B2B1-B310CB23C349}" type="datetimeFigureOut">
              <a:rPr lang="pt-BR" smtClean="0"/>
              <a:t>20/02/2025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13896975"/>
            <a:ext cx="3565525" cy="730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DA90E1-05FC-4833-A001-0CDDD35BEF9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4447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007851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" name="Google Shape;24;p2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2:notes"/>
          <p:cNvSpPr txBox="1">
            <a:spLocks noGrp="1"/>
          </p:cNvSpPr>
          <p:nvPr>
            <p:ph type="sldNum" idx="12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953322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5208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1092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6467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">
  <p:cSld name="1_DEFAULT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9054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4" name="Retângulo Arredondado 3"/>
          <p:cNvSpPr/>
          <p:nvPr/>
        </p:nvSpPr>
        <p:spPr>
          <a:xfrm>
            <a:off x="5055477" y="6442841"/>
            <a:ext cx="4508938" cy="598712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5171768" y="6450393"/>
            <a:ext cx="426720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3</a:t>
            </a:r>
            <a:endParaRPr lang="en-US" sz="32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5253966" y="7157228"/>
            <a:ext cx="41119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1400" b="1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MICHAEL ISAAC RUIZ FIGUEROA</a:t>
            </a:r>
            <a:endParaRPr lang="pt-BR" sz="1400" b="1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457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4"/>
          <p:cNvSpPr/>
          <p:nvPr/>
        </p:nvSpPr>
        <p:spPr>
          <a:xfrm>
            <a:off x="841296" y="3199441"/>
            <a:ext cx="2337197" cy="2920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300"/>
              </a:lnSpc>
              <a:buNone/>
            </a:pPr>
            <a:r>
              <a:rPr lang="en-US" sz="2800" dirty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Visão Estratégica</a:t>
            </a:r>
            <a:endParaRPr lang="en-US" sz="28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841296" y="3548572"/>
            <a:ext cx="7461409" cy="29908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356"/>
              </a:lnSpc>
              <a:buNone/>
            </a:pP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Definir a direção e os objetivos de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longo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prazo</a:t>
            </a:r>
            <a:endParaRPr lang="en-US" sz="2400" dirty="0" smtClean="0">
              <a:solidFill>
                <a:srgbClr val="2B4150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pPr marL="0" indent="0">
              <a:lnSpc>
                <a:spcPts val="2356"/>
              </a:lnSpc>
              <a:buNone/>
            </a:pPr>
            <a:r>
              <a:rPr lang="en-US" sz="2400" dirty="0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para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os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ministérios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7"/>
          <p:cNvSpPr/>
          <p:nvPr/>
        </p:nvSpPr>
        <p:spPr>
          <a:xfrm>
            <a:off x="841296" y="4463528"/>
            <a:ext cx="2337197" cy="2920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300"/>
              </a:lnSpc>
              <a:buNone/>
            </a:pPr>
            <a:r>
              <a:rPr lang="en-US" sz="2800" dirty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Gestão de Equipes</a:t>
            </a:r>
            <a:endParaRPr lang="en-US" sz="28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11" name="Text 8"/>
          <p:cNvSpPr/>
          <p:nvPr/>
        </p:nvSpPr>
        <p:spPr>
          <a:xfrm>
            <a:off x="841296" y="4812659"/>
            <a:ext cx="7461409" cy="29908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356"/>
              </a:lnSpc>
              <a:buNone/>
            </a:pPr>
            <a:r>
              <a:rPr lang="en-US" sz="23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Liderar e motivar as equipes de voluntários e colaboradores.</a:t>
            </a:r>
            <a:endParaRPr lang="en-US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841296" y="5518291"/>
            <a:ext cx="2413635" cy="2920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300"/>
              </a:lnSpc>
              <a:buNone/>
            </a:pPr>
            <a:r>
              <a:rPr lang="en-US" sz="2800" dirty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Alocação de Recursos</a:t>
            </a:r>
            <a:endParaRPr lang="en-US" sz="28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14" name="Text 11"/>
          <p:cNvSpPr/>
          <p:nvPr/>
        </p:nvSpPr>
        <p:spPr>
          <a:xfrm>
            <a:off x="841296" y="5867423"/>
            <a:ext cx="7461409" cy="29908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356"/>
              </a:lnSpc>
              <a:buNone/>
            </a:pP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Garantir a disponibilidade de recursos financeiros, </a:t>
            </a:r>
            <a:endParaRPr lang="en-US" sz="2400" dirty="0" smtClean="0">
              <a:solidFill>
                <a:srgbClr val="2B4150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pPr marL="0" indent="0">
              <a:lnSpc>
                <a:spcPts val="2356"/>
              </a:lnSpc>
              <a:buNone/>
            </a:pPr>
            <a:r>
              <a:rPr lang="en-US" sz="2400" dirty="0" err="1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humanos</a:t>
            </a:r>
            <a:r>
              <a:rPr lang="en-US" sz="2400" dirty="0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e 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materiais.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13"/>
          <p:cNvSpPr/>
          <p:nvPr/>
        </p:nvSpPr>
        <p:spPr>
          <a:xfrm>
            <a:off x="841296" y="6837463"/>
            <a:ext cx="3169325" cy="2920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300"/>
              </a:lnSpc>
              <a:buNone/>
            </a:pPr>
            <a:r>
              <a:rPr lang="en-US" sz="2800" dirty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Monitoramento e Avaliação</a:t>
            </a:r>
            <a:endParaRPr lang="en-US" sz="28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17" name="Text 14"/>
          <p:cNvSpPr/>
          <p:nvPr/>
        </p:nvSpPr>
        <p:spPr>
          <a:xfrm>
            <a:off x="841296" y="7164560"/>
            <a:ext cx="7461409" cy="29908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356"/>
              </a:lnSpc>
              <a:buNone/>
            </a:pP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Acompanhar o desempenho e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implementar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endParaRPr lang="en-US" sz="2400" dirty="0" smtClean="0">
              <a:solidFill>
                <a:srgbClr val="2B4150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pPr marL="0" indent="0">
              <a:lnSpc>
                <a:spcPts val="2356"/>
              </a:lnSpc>
              <a:buNone/>
            </a:pPr>
            <a:r>
              <a:rPr lang="en-US" sz="2400" dirty="0" err="1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melhorias</a:t>
            </a:r>
            <a:r>
              <a:rPr lang="en-US" sz="2400" dirty="0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contínuas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tângulo com Único Canto Aparado 17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3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21" name="Google Shape;30;p2"/>
          <p:cNvSpPr/>
          <p:nvPr/>
        </p:nvSpPr>
        <p:spPr>
          <a:xfrm>
            <a:off x="864038" y="1260228"/>
            <a:ext cx="8202844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PAPÉIS E RESPONSABILIDADES</a:t>
            </a: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DOS LÍDERES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tângulo Arredondado 24"/>
          <p:cNvSpPr/>
          <p:nvPr/>
        </p:nvSpPr>
        <p:spPr>
          <a:xfrm>
            <a:off x="11185595" y="3679633"/>
            <a:ext cx="3005761" cy="3922006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" name="Retângulo Arredondado 20"/>
          <p:cNvSpPr/>
          <p:nvPr/>
        </p:nvSpPr>
        <p:spPr>
          <a:xfrm>
            <a:off x="616945" y="3679633"/>
            <a:ext cx="3005761" cy="3922006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Retângulo Arredondado 21"/>
          <p:cNvSpPr/>
          <p:nvPr/>
        </p:nvSpPr>
        <p:spPr>
          <a:xfrm>
            <a:off x="4095273" y="3679633"/>
            <a:ext cx="3005761" cy="3922006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Retângulo Arredondado 22"/>
          <p:cNvSpPr/>
          <p:nvPr/>
        </p:nvSpPr>
        <p:spPr>
          <a:xfrm>
            <a:off x="7665840" y="3679633"/>
            <a:ext cx="3005761" cy="3922006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Text 3"/>
          <p:cNvSpPr/>
          <p:nvPr/>
        </p:nvSpPr>
        <p:spPr>
          <a:xfrm>
            <a:off x="754892" y="3940854"/>
            <a:ext cx="2729865" cy="68056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ts val="2680"/>
              </a:lnSpc>
              <a:buNone/>
            </a:pPr>
            <a:r>
              <a:rPr lang="en-US" sz="2800" dirty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Campanhas de Conscientização</a:t>
            </a:r>
            <a:endParaRPr 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" name="Text 4"/>
          <p:cNvSpPr/>
          <p:nvPr/>
        </p:nvSpPr>
        <p:spPr>
          <a:xfrm>
            <a:off x="754892" y="4907206"/>
            <a:ext cx="2729865" cy="10458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ts val="2744"/>
              </a:lnSpc>
              <a:buNone/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Promover eventos, palestras e materiais informativos sobre os ministérios.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5"/>
          <p:cNvSpPr/>
          <p:nvPr/>
        </p:nvSpPr>
        <p:spPr>
          <a:xfrm>
            <a:off x="4207574" y="3953139"/>
            <a:ext cx="2729865" cy="68056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ts val="2680"/>
              </a:lnSpc>
              <a:buNone/>
            </a:pPr>
            <a:r>
              <a:rPr lang="en-US" sz="2800" dirty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Presença nas Mídias Sociais</a:t>
            </a:r>
            <a:endParaRPr 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1" name="Text 6"/>
          <p:cNvSpPr/>
          <p:nvPr/>
        </p:nvSpPr>
        <p:spPr>
          <a:xfrm>
            <a:off x="4233220" y="4907206"/>
            <a:ext cx="2729865" cy="10458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ts val="2744"/>
              </a:lnSpc>
              <a:buNone/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Utilizar canais online para divulgar atividades e engajar a comunidade.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7"/>
          <p:cNvSpPr/>
          <p:nvPr/>
        </p:nvSpPr>
        <p:spPr>
          <a:xfrm>
            <a:off x="7803787" y="3953139"/>
            <a:ext cx="2729865" cy="68056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ts val="2680"/>
              </a:lnSpc>
              <a:buNone/>
            </a:pPr>
            <a:r>
              <a:rPr lang="en-US" sz="2800" dirty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Recrutamento de Voluntários</a:t>
            </a:r>
            <a:endParaRPr 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4" name="Text 8"/>
          <p:cNvSpPr/>
          <p:nvPr/>
        </p:nvSpPr>
        <p:spPr>
          <a:xfrm>
            <a:off x="7825821" y="4907206"/>
            <a:ext cx="2729865" cy="10458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ts val="2744"/>
              </a:lnSpc>
              <a:buNone/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Incentivar a participação e o envolvimento de membros da igreja.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9"/>
          <p:cNvSpPr/>
          <p:nvPr/>
        </p:nvSpPr>
        <p:spPr>
          <a:xfrm>
            <a:off x="11323542" y="3940854"/>
            <a:ext cx="2729865" cy="68056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ts val="2680"/>
              </a:lnSpc>
              <a:buNone/>
            </a:pPr>
            <a:r>
              <a:rPr lang="en-US" sz="2800" dirty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Parcerias Estratégicas</a:t>
            </a:r>
            <a:endParaRPr 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7" name="Text 10"/>
          <p:cNvSpPr/>
          <p:nvPr/>
        </p:nvSpPr>
        <p:spPr>
          <a:xfrm>
            <a:off x="11323542" y="4882636"/>
            <a:ext cx="2729865" cy="10458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ts val="2744"/>
              </a:lnSpc>
              <a:buNone/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Estabelecer colaborações com outras organizações e instituições.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tângulo com Único Canto Aparado 17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3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20" name="Google Shape;30;p2"/>
          <p:cNvSpPr/>
          <p:nvPr/>
        </p:nvSpPr>
        <p:spPr>
          <a:xfrm>
            <a:off x="864037" y="1260228"/>
            <a:ext cx="8423181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ESTRATÉGIAS DE COMUNICAÇÃO</a:t>
            </a: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E ENGAJAMENTO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tângulo 45"/>
          <p:cNvSpPr/>
          <p:nvPr/>
        </p:nvSpPr>
        <p:spPr>
          <a:xfrm>
            <a:off x="1130655" y="4372385"/>
            <a:ext cx="2752672" cy="994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7" name="Retângulo 46"/>
          <p:cNvSpPr/>
          <p:nvPr/>
        </p:nvSpPr>
        <p:spPr>
          <a:xfrm>
            <a:off x="4215501" y="4372385"/>
            <a:ext cx="2752672" cy="994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8" name="Retângulo 47"/>
          <p:cNvSpPr/>
          <p:nvPr/>
        </p:nvSpPr>
        <p:spPr>
          <a:xfrm>
            <a:off x="7265921" y="4414893"/>
            <a:ext cx="2752672" cy="994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9" name="Retângulo 48"/>
          <p:cNvSpPr/>
          <p:nvPr/>
        </p:nvSpPr>
        <p:spPr>
          <a:xfrm>
            <a:off x="10350766" y="4414893"/>
            <a:ext cx="3849975" cy="994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0" name="Retângulo 49"/>
          <p:cNvSpPr/>
          <p:nvPr/>
        </p:nvSpPr>
        <p:spPr>
          <a:xfrm>
            <a:off x="1141672" y="5528862"/>
            <a:ext cx="2752672" cy="9944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1" name="Retângulo 50"/>
          <p:cNvSpPr/>
          <p:nvPr/>
        </p:nvSpPr>
        <p:spPr>
          <a:xfrm>
            <a:off x="4226518" y="5528862"/>
            <a:ext cx="2752672" cy="9944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2" name="Retângulo 51"/>
          <p:cNvSpPr/>
          <p:nvPr/>
        </p:nvSpPr>
        <p:spPr>
          <a:xfrm>
            <a:off x="7276938" y="5571370"/>
            <a:ext cx="2752672" cy="9944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3" name="Retângulo 52"/>
          <p:cNvSpPr/>
          <p:nvPr/>
        </p:nvSpPr>
        <p:spPr>
          <a:xfrm>
            <a:off x="10361783" y="5571370"/>
            <a:ext cx="3838957" cy="9944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4" name="Retângulo 53"/>
          <p:cNvSpPr/>
          <p:nvPr/>
        </p:nvSpPr>
        <p:spPr>
          <a:xfrm>
            <a:off x="1141672" y="6692767"/>
            <a:ext cx="2752672" cy="994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5" name="Retângulo 54"/>
          <p:cNvSpPr/>
          <p:nvPr/>
        </p:nvSpPr>
        <p:spPr>
          <a:xfrm>
            <a:off x="4226518" y="6692767"/>
            <a:ext cx="2752672" cy="994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6" name="Retângulo 55"/>
          <p:cNvSpPr/>
          <p:nvPr/>
        </p:nvSpPr>
        <p:spPr>
          <a:xfrm>
            <a:off x="7276938" y="6735275"/>
            <a:ext cx="2752672" cy="994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7" name="Retângulo 56"/>
          <p:cNvSpPr/>
          <p:nvPr/>
        </p:nvSpPr>
        <p:spPr>
          <a:xfrm>
            <a:off x="10361784" y="6735275"/>
            <a:ext cx="3838956" cy="994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Retângulo 17"/>
          <p:cNvSpPr/>
          <p:nvPr/>
        </p:nvSpPr>
        <p:spPr>
          <a:xfrm>
            <a:off x="1125266" y="3206001"/>
            <a:ext cx="2752672" cy="9944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3" name="Retângulo 42"/>
          <p:cNvSpPr/>
          <p:nvPr/>
        </p:nvSpPr>
        <p:spPr>
          <a:xfrm>
            <a:off x="4210112" y="3206001"/>
            <a:ext cx="2752672" cy="9944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4" name="Retângulo 43"/>
          <p:cNvSpPr/>
          <p:nvPr/>
        </p:nvSpPr>
        <p:spPr>
          <a:xfrm>
            <a:off x="7260532" y="3248509"/>
            <a:ext cx="2752672" cy="9944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5" name="Retângulo 44"/>
          <p:cNvSpPr/>
          <p:nvPr/>
        </p:nvSpPr>
        <p:spPr>
          <a:xfrm>
            <a:off x="10345378" y="3248509"/>
            <a:ext cx="3855364" cy="9944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9" name="Retângulo Arredondado 38"/>
          <p:cNvSpPr/>
          <p:nvPr/>
        </p:nvSpPr>
        <p:spPr>
          <a:xfrm>
            <a:off x="1125016" y="2509847"/>
            <a:ext cx="2752922" cy="623742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0" name="Retângulo Arredondado 39"/>
          <p:cNvSpPr/>
          <p:nvPr/>
        </p:nvSpPr>
        <p:spPr>
          <a:xfrm>
            <a:off x="4213177" y="2509847"/>
            <a:ext cx="2752922" cy="623742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1" name="Retângulo Arredondado 40"/>
          <p:cNvSpPr/>
          <p:nvPr/>
        </p:nvSpPr>
        <p:spPr>
          <a:xfrm>
            <a:off x="7260532" y="2509847"/>
            <a:ext cx="2752922" cy="623742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2" name="Retângulo Arredondado 41"/>
          <p:cNvSpPr/>
          <p:nvPr/>
        </p:nvSpPr>
        <p:spPr>
          <a:xfrm>
            <a:off x="10350516" y="2509505"/>
            <a:ext cx="3850225" cy="623742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Shape 4"/>
          <p:cNvSpPr/>
          <p:nvPr/>
        </p:nvSpPr>
        <p:spPr>
          <a:xfrm>
            <a:off x="921312" y="2511158"/>
            <a:ext cx="7705368" cy="584240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8" name="Text 5"/>
          <p:cNvSpPr/>
          <p:nvPr/>
        </p:nvSpPr>
        <p:spPr>
          <a:xfrm>
            <a:off x="1334589" y="2640698"/>
            <a:ext cx="2158127" cy="3251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560"/>
              </a:lnSpc>
              <a:buNone/>
            </a:pPr>
            <a:r>
              <a:rPr lang="en-US" sz="2400" dirty="0" err="1">
                <a:solidFill>
                  <a:schemeClr val="bg1"/>
                </a:solidFill>
                <a:latin typeface="Impact" panose="020B0806030902050204" pitchFamily="34" charset="0"/>
                <a:ea typeface="Source Sans Pro" pitchFamily="34" charset="-122"/>
                <a:cs typeface="Arial" panose="020B0604020202020204" pitchFamily="34" charset="0"/>
              </a:rPr>
              <a:t>Objetivos</a:t>
            </a:r>
            <a:endParaRPr lang="en-US" sz="24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4578443" y="2640698"/>
            <a:ext cx="2154317" cy="3251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560"/>
              </a:lnSpc>
              <a:buNone/>
            </a:pPr>
            <a:r>
              <a:rPr lang="en-US" sz="2400" dirty="0">
                <a:solidFill>
                  <a:schemeClr val="bg1"/>
                </a:solidFill>
                <a:latin typeface="Impact" panose="020B0806030902050204" pitchFamily="34" charset="0"/>
                <a:ea typeface="Source Sans Pro" pitchFamily="34" charset="-122"/>
                <a:cs typeface="Arial" panose="020B0604020202020204" pitchFamily="34" charset="0"/>
              </a:rPr>
              <a:t>Como</a:t>
            </a:r>
            <a:r>
              <a:rPr lang="en-US" sz="2400" b="1" dirty="0">
                <a:solidFill>
                  <a:schemeClr val="bg1"/>
                </a:solidFill>
                <a:latin typeface="Impact" panose="020B0806030902050204" pitchFamily="34" charset="0"/>
                <a:ea typeface="Source Sans Pro" pitchFamily="34" charset="-122"/>
                <a:cs typeface="Arial" panose="020B0604020202020204" pitchFamily="34" charset="0"/>
              </a:rPr>
              <a:t>?</a:t>
            </a:r>
            <a:endParaRPr lang="en-US" sz="2400" b="1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7"/>
          <p:cNvSpPr/>
          <p:nvPr/>
        </p:nvSpPr>
        <p:spPr>
          <a:xfrm>
            <a:off x="7451782" y="2640698"/>
            <a:ext cx="2158127" cy="3251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560"/>
              </a:lnSpc>
              <a:buNone/>
            </a:pPr>
            <a:r>
              <a:rPr lang="en-US" sz="2400" dirty="0" err="1">
                <a:solidFill>
                  <a:schemeClr val="bg1"/>
                </a:solidFill>
                <a:latin typeface="Impact" panose="020B0806030902050204" pitchFamily="34" charset="0"/>
                <a:ea typeface="Source Sans Pro" pitchFamily="34" charset="-122"/>
                <a:cs typeface="Arial" panose="020B0604020202020204" pitchFamily="34" charset="0"/>
              </a:rPr>
              <a:t>Quando</a:t>
            </a:r>
            <a:r>
              <a:rPr lang="en-US" sz="2400" dirty="0">
                <a:solidFill>
                  <a:schemeClr val="bg1"/>
                </a:solidFill>
                <a:latin typeface="Impact" panose="020B0806030902050204" pitchFamily="34" charset="0"/>
                <a:ea typeface="Source Sans Pro" pitchFamily="34" charset="-122"/>
                <a:cs typeface="Arial" panose="020B0604020202020204" pitchFamily="34" charset="0"/>
              </a:rPr>
              <a:t>?</a:t>
            </a:r>
            <a:endParaRPr lang="en-US" sz="24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9"/>
          <p:cNvSpPr/>
          <p:nvPr/>
        </p:nvSpPr>
        <p:spPr>
          <a:xfrm>
            <a:off x="1202385" y="3313074"/>
            <a:ext cx="2705358" cy="97547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560"/>
              </a:lnSpc>
              <a:buNone/>
            </a:pPr>
            <a:r>
              <a:rPr lang="en-US" sz="2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Capacitação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em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Língua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de </a:t>
            </a:r>
            <a:r>
              <a:rPr lang="en-US" sz="2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Sinais</a:t>
            </a:r>
            <a:endParaRPr lang="en-US" sz="22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4358105" y="3313074"/>
            <a:ext cx="2154317" cy="3251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560"/>
              </a:lnSpc>
              <a:buNone/>
            </a:pP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Oficinas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11"/>
          <p:cNvSpPr/>
          <p:nvPr/>
        </p:nvSpPr>
        <p:spPr>
          <a:xfrm>
            <a:off x="7451781" y="3313074"/>
            <a:ext cx="2158127" cy="3251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560"/>
              </a:lnSpc>
              <a:buNone/>
            </a:pP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Data/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período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Shape 12"/>
          <p:cNvSpPr/>
          <p:nvPr/>
        </p:nvSpPr>
        <p:spPr>
          <a:xfrm>
            <a:off x="886181" y="4329957"/>
            <a:ext cx="7812532" cy="909399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16" name="Text 13"/>
          <p:cNvSpPr/>
          <p:nvPr/>
        </p:nvSpPr>
        <p:spPr>
          <a:xfrm>
            <a:off x="1202385" y="4459497"/>
            <a:ext cx="2860867" cy="65031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560"/>
              </a:lnSpc>
              <a:buNone/>
            </a:pPr>
            <a:r>
              <a:rPr lang="en-US" sz="2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Acessibilidade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na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entrada da </a:t>
            </a:r>
            <a:r>
              <a:rPr lang="en-US" sz="2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igreja</a:t>
            </a:r>
            <a:endParaRPr lang="en-US" sz="22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 14"/>
          <p:cNvSpPr/>
          <p:nvPr/>
        </p:nvSpPr>
        <p:spPr>
          <a:xfrm>
            <a:off x="4395426" y="4459497"/>
            <a:ext cx="2154317" cy="3251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560"/>
              </a:lnSpc>
              <a:buNone/>
            </a:pP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Reformas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 17"/>
          <p:cNvSpPr/>
          <p:nvPr/>
        </p:nvSpPr>
        <p:spPr>
          <a:xfrm>
            <a:off x="1202385" y="5667474"/>
            <a:ext cx="2158127" cy="97547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560"/>
              </a:lnSpc>
              <a:buNone/>
            </a:pPr>
            <a:r>
              <a:rPr lang="en-US" sz="2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Capacitação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 </a:t>
            </a:r>
            <a:r>
              <a:rPr lang="en-US" sz="2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recepção</a:t>
            </a:r>
            <a:endParaRPr lang="en-US" sz="22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18"/>
          <p:cNvSpPr/>
          <p:nvPr/>
        </p:nvSpPr>
        <p:spPr>
          <a:xfrm>
            <a:off x="4395425" y="5667474"/>
            <a:ext cx="2154317" cy="65031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560"/>
              </a:lnSpc>
              <a:buNone/>
            </a:pP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Palestra e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oficina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prática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Shape 20"/>
          <p:cNvSpPr/>
          <p:nvPr/>
        </p:nvSpPr>
        <p:spPr>
          <a:xfrm>
            <a:off x="921312" y="6473915"/>
            <a:ext cx="7705368" cy="909399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24" name="Text 21"/>
          <p:cNvSpPr/>
          <p:nvPr/>
        </p:nvSpPr>
        <p:spPr>
          <a:xfrm>
            <a:off x="1202385" y="6823795"/>
            <a:ext cx="2752671" cy="65031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560"/>
              </a:lnSpc>
              <a:buNone/>
            </a:pPr>
            <a:r>
              <a:rPr lang="en-US" sz="2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Capacitação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da </a:t>
            </a:r>
            <a:r>
              <a:rPr lang="en-US" sz="2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liderança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da </a:t>
            </a:r>
            <a:r>
              <a:rPr lang="en-US" sz="2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igreja</a:t>
            </a:r>
            <a:endParaRPr lang="en-US" sz="22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 7">
            <a:extLst>
              <a:ext uri="{FF2B5EF4-FFF2-40B4-BE49-F238E27FC236}">
                <a16:creationId xmlns:a16="http://schemas.microsoft.com/office/drawing/2014/main" id="{49C6CB0A-7856-4A31-AF3A-00FA9C49484C}"/>
              </a:ext>
            </a:extLst>
          </p:cNvPr>
          <p:cNvSpPr/>
          <p:nvPr/>
        </p:nvSpPr>
        <p:spPr>
          <a:xfrm>
            <a:off x="10647915" y="2645017"/>
            <a:ext cx="2158127" cy="3251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560"/>
              </a:lnSpc>
              <a:buNone/>
            </a:pPr>
            <a:r>
              <a:rPr lang="en-US" sz="2400" dirty="0" err="1">
                <a:solidFill>
                  <a:schemeClr val="bg1"/>
                </a:solidFill>
                <a:latin typeface="Impact" panose="020B0806030902050204" pitchFamily="34" charset="0"/>
                <a:ea typeface="Source Sans Pro" pitchFamily="34" charset="-122"/>
                <a:cs typeface="Arial" panose="020B0604020202020204" pitchFamily="34" charset="0"/>
              </a:rPr>
              <a:t>Quem</a:t>
            </a:r>
            <a:r>
              <a:rPr lang="en-US" sz="2400" b="1" dirty="0">
                <a:solidFill>
                  <a:schemeClr val="bg1"/>
                </a:solidFill>
                <a:latin typeface="Impact" panose="020B0806030902050204" pitchFamily="34" charset="0"/>
                <a:ea typeface="Source Sans Pro" pitchFamily="34" charset="-122"/>
                <a:cs typeface="Arial" panose="020B0604020202020204" pitchFamily="34" charset="0"/>
              </a:rPr>
              <a:t>?</a:t>
            </a:r>
            <a:endParaRPr lang="en-US" sz="2400" b="1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 11">
            <a:extLst>
              <a:ext uri="{FF2B5EF4-FFF2-40B4-BE49-F238E27FC236}">
                <a16:creationId xmlns:a16="http://schemas.microsoft.com/office/drawing/2014/main" id="{D6360251-901D-4177-B289-A46CCE7CA2BF}"/>
              </a:ext>
            </a:extLst>
          </p:cNvPr>
          <p:cNvSpPr/>
          <p:nvPr/>
        </p:nvSpPr>
        <p:spPr>
          <a:xfrm>
            <a:off x="10463426" y="3294137"/>
            <a:ext cx="2640013" cy="3251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560"/>
              </a:lnSpc>
              <a:buNone/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Ministério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dos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Surdos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ts val="2560"/>
              </a:lnSpc>
              <a:buNone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 MAP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local</a:t>
            </a:r>
          </a:p>
        </p:txBody>
      </p:sp>
      <p:sp>
        <p:nvSpPr>
          <p:cNvPr id="29" name="Text 11">
            <a:extLst>
              <a:ext uri="{FF2B5EF4-FFF2-40B4-BE49-F238E27FC236}">
                <a16:creationId xmlns:a16="http://schemas.microsoft.com/office/drawing/2014/main" id="{1D6B98E8-B88B-4615-80F2-2BB66E3D1E75}"/>
              </a:ext>
            </a:extLst>
          </p:cNvPr>
          <p:cNvSpPr/>
          <p:nvPr/>
        </p:nvSpPr>
        <p:spPr>
          <a:xfrm>
            <a:off x="7451782" y="4478331"/>
            <a:ext cx="2158127" cy="3251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560"/>
              </a:lnSpc>
              <a:buNone/>
            </a:pP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Data/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período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 11">
            <a:extLst>
              <a:ext uri="{FF2B5EF4-FFF2-40B4-BE49-F238E27FC236}">
                <a16:creationId xmlns:a16="http://schemas.microsoft.com/office/drawing/2014/main" id="{5FB9F55F-78ED-4595-BDD9-C6C2CB66619B}"/>
              </a:ext>
            </a:extLst>
          </p:cNvPr>
          <p:cNvSpPr/>
          <p:nvPr/>
        </p:nvSpPr>
        <p:spPr>
          <a:xfrm>
            <a:off x="7451782" y="5695398"/>
            <a:ext cx="2158127" cy="3251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560"/>
              </a:lnSpc>
              <a:buNone/>
            </a:pP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Data/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período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 10">
            <a:extLst>
              <a:ext uri="{FF2B5EF4-FFF2-40B4-BE49-F238E27FC236}">
                <a16:creationId xmlns:a16="http://schemas.microsoft.com/office/drawing/2014/main" id="{F9A8BF58-1D42-41C0-B0C5-E21DEC3F04CD}"/>
              </a:ext>
            </a:extLst>
          </p:cNvPr>
          <p:cNvSpPr/>
          <p:nvPr/>
        </p:nvSpPr>
        <p:spPr>
          <a:xfrm>
            <a:off x="4395426" y="6826354"/>
            <a:ext cx="2154317" cy="3251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560"/>
              </a:lnSpc>
              <a:buNone/>
            </a:pP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Oficinas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 11">
            <a:extLst>
              <a:ext uri="{FF2B5EF4-FFF2-40B4-BE49-F238E27FC236}">
                <a16:creationId xmlns:a16="http://schemas.microsoft.com/office/drawing/2014/main" id="{AB88270F-50C6-413B-BE44-C1719734747D}"/>
              </a:ext>
            </a:extLst>
          </p:cNvPr>
          <p:cNvSpPr/>
          <p:nvPr/>
        </p:nvSpPr>
        <p:spPr>
          <a:xfrm>
            <a:off x="7451782" y="6842933"/>
            <a:ext cx="2158127" cy="3251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560"/>
              </a:lnSpc>
              <a:buNone/>
            </a:pP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Data/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período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 11">
            <a:extLst>
              <a:ext uri="{FF2B5EF4-FFF2-40B4-BE49-F238E27FC236}">
                <a16:creationId xmlns:a16="http://schemas.microsoft.com/office/drawing/2014/main" id="{EB607E41-7C36-476B-856C-AB0A12A9DF76}"/>
              </a:ext>
            </a:extLst>
          </p:cNvPr>
          <p:cNvSpPr/>
          <p:nvPr/>
        </p:nvSpPr>
        <p:spPr>
          <a:xfrm>
            <a:off x="10505985" y="4466721"/>
            <a:ext cx="2158127" cy="3251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560"/>
              </a:lnSpc>
              <a:buNone/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Comissão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construção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lnSpc>
                <a:spcPts val="2560"/>
              </a:lnSpc>
              <a:buNone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 MAP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local</a:t>
            </a:r>
          </a:p>
        </p:txBody>
      </p:sp>
      <p:sp>
        <p:nvSpPr>
          <p:cNvPr id="34" name="Text 11">
            <a:extLst>
              <a:ext uri="{FF2B5EF4-FFF2-40B4-BE49-F238E27FC236}">
                <a16:creationId xmlns:a16="http://schemas.microsoft.com/office/drawing/2014/main" id="{3D38FC29-14F2-4E23-ACF9-3133B341319E}"/>
              </a:ext>
            </a:extLst>
          </p:cNvPr>
          <p:cNvSpPr/>
          <p:nvPr/>
        </p:nvSpPr>
        <p:spPr>
          <a:xfrm>
            <a:off x="10537773" y="5731119"/>
            <a:ext cx="2158127" cy="3251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560"/>
              </a:lnSpc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MAP local</a:t>
            </a:r>
          </a:p>
        </p:txBody>
      </p:sp>
      <p:sp>
        <p:nvSpPr>
          <p:cNvPr id="35" name="Text 11">
            <a:extLst>
              <a:ext uri="{FF2B5EF4-FFF2-40B4-BE49-F238E27FC236}">
                <a16:creationId xmlns:a16="http://schemas.microsoft.com/office/drawing/2014/main" id="{0DF175EA-4E68-4E98-8918-CFF4142A445D}"/>
              </a:ext>
            </a:extLst>
          </p:cNvPr>
          <p:cNvSpPr/>
          <p:nvPr/>
        </p:nvSpPr>
        <p:spPr>
          <a:xfrm>
            <a:off x="10537773" y="6839653"/>
            <a:ext cx="2158127" cy="32516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560"/>
              </a:lnSpc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MAP Campo e </a:t>
            </a:r>
          </a:p>
          <a:p>
            <a:pPr marL="0" indent="0">
              <a:lnSpc>
                <a:spcPts val="2560"/>
              </a:lnSpc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MAP local</a:t>
            </a:r>
          </a:p>
        </p:txBody>
      </p:sp>
      <p:sp>
        <p:nvSpPr>
          <p:cNvPr id="36" name="Retângulo com Único Canto Aparado 35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7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3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38" name="Google Shape;30;p2"/>
          <p:cNvSpPr/>
          <p:nvPr/>
        </p:nvSpPr>
        <p:spPr>
          <a:xfrm>
            <a:off x="864038" y="1260228"/>
            <a:ext cx="8888438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CONCLUSÃO E PRÓXIMOS PASSOS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com Único Canto Aparado 1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" name="Google Shape;30;p2"/>
          <p:cNvSpPr/>
          <p:nvPr/>
        </p:nvSpPr>
        <p:spPr>
          <a:xfrm>
            <a:off x="864037" y="1260228"/>
            <a:ext cx="7415927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DESENHO UNIVERSAL NO</a:t>
            </a: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Calibri"/>
                <a:cs typeface="Calibri"/>
                <a:sym typeface="MuseoModerno"/>
              </a:rPr>
              <a:t>MINISTÉRIO ADVENTISTA</a:t>
            </a: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Calibri"/>
                <a:cs typeface="Calibri"/>
                <a:sym typeface="MuseoModerno"/>
              </a:rPr>
              <a:t>DAS POSSIBILIDADES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2"/>
          <p:cNvSpPr/>
          <p:nvPr/>
        </p:nvSpPr>
        <p:spPr>
          <a:xfrm>
            <a:off x="864037" y="6395442"/>
            <a:ext cx="394930" cy="394930"/>
          </a:xfrm>
          <a:prstGeom prst="roundRect">
            <a:avLst>
              <a:gd name="adj" fmla="val 23151155"/>
            </a:avLst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3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8" name="Text 3"/>
          <p:cNvSpPr/>
          <p:nvPr/>
        </p:nvSpPr>
        <p:spPr>
          <a:xfrm>
            <a:off x="864037" y="4114800"/>
            <a:ext cx="8874562" cy="116109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Importância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do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Desenho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Univesal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na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Igreja</a:t>
            </a:r>
            <a:endParaRPr lang="en-US" sz="2400" dirty="0">
              <a:solidFill>
                <a:srgbClr val="2B4150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Acessibilidade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nas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edificações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da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igreja</a:t>
            </a:r>
            <a:endParaRPr lang="en-US" sz="2400" dirty="0">
              <a:solidFill>
                <a:srgbClr val="2B4150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Projeto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IDE+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Projeto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organizacional</a:t>
            </a:r>
            <a:endParaRPr lang="en-US" sz="2400" dirty="0">
              <a:solidFill>
                <a:srgbClr val="2B4150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Envolver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e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conscientizar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a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igreja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sobre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esse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importante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trabalho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2588" y="0"/>
            <a:ext cx="5537812" cy="830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143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ângulo Arredondado 13"/>
          <p:cNvSpPr/>
          <p:nvPr/>
        </p:nvSpPr>
        <p:spPr>
          <a:xfrm>
            <a:off x="616945" y="3679633"/>
            <a:ext cx="4395730" cy="3922006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Retângulo Arredondado 14"/>
          <p:cNvSpPr/>
          <p:nvPr/>
        </p:nvSpPr>
        <p:spPr>
          <a:xfrm>
            <a:off x="5259767" y="3679633"/>
            <a:ext cx="4395730" cy="3922006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Retângulo Arredondado 15"/>
          <p:cNvSpPr/>
          <p:nvPr/>
        </p:nvSpPr>
        <p:spPr>
          <a:xfrm>
            <a:off x="9902589" y="3679633"/>
            <a:ext cx="4395730" cy="3922006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Text 3"/>
          <p:cNvSpPr/>
          <p:nvPr/>
        </p:nvSpPr>
        <p:spPr>
          <a:xfrm>
            <a:off x="1249628" y="3977402"/>
            <a:ext cx="3086100" cy="38576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038"/>
              </a:lnSpc>
              <a:buNone/>
            </a:pPr>
            <a:r>
              <a:rPr lang="en-US" sz="2430" dirty="0" smtClean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MISSÃO</a:t>
            </a:r>
            <a:endParaRPr lang="en-US" sz="243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6" name="Text 4"/>
          <p:cNvSpPr/>
          <p:nvPr/>
        </p:nvSpPr>
        <p:spPr>
          <a:xfrm>
            <a:off x="864037" y="4521673"/>
            <a:ext cx="3898821" cy="11851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ts val="3110"/>
              </a:lnSpc>
              <a:buNone/>
            </a:pP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Através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do MAP a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igreja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pode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alcançar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a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muitas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pessoas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olhando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para as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diferenças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como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possibilidades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5"/>
          <p:cNvSpPr/>
          <p:nvPr/>
        </p:nvSpPr>
        <p:spPr>
          <a:xfrm>
            <a:off x="5885077" y="3977402"/>
            <a:ext cx="3086100" cy="38576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038"/>
              </a:lnSpc>
              <a:buNone/>
            </a:pPr>
            <a:r>
              <a:rPr lang="en-US" sz="2430" dirty="0" smtClean="0">
                <a:solidFill>
                  <a:schemeClr val="bg1"/>
                </a:solidFill>
                <a:latin typeface="Impact" panose="020B0806030902050204" pitchFamily="34" charset="0"/>
              </a:rPr>
              <a:t>BARREIRAS ARQUITETÔNICAS</a:t>
            </a:r>
            <a:endParaRPr lang="en-US" sz="243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" name="Text 6"/>
          <p:cNvSpPr/>
          <p:nvPr/>
        </p:nvSpPr>
        <p:spPr>
          <a:xfrm>
            <a:off x="5372695" y="4521673"/>
            <a:ext cx="4112828" cy="158019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ts val="3110"/>
              </a:lnSpc>
              <a:buNone/>
            </a:pP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Físicas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: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relacionados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às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edificações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</a:p>
          <a:p>
            <a:pPr marL="0" indent="0" algn="ctr">
              <a:lnSpc>
                <a:spcPts val="3110"/>
              </a:lnSpc>
              <a:buNone/>
            </a:pP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Padrões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: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seguem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estereótiopos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definidos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e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não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incluem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as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diferenças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 </a:t>
            </a:r>
          </a:p>
          <a:p>
            <a:pPr marL="0" indent="0" algn="ctr">
              <a:lnSpc>
                <a:spcPts val="3110"/>
              </a:lnSpc>
              <a:buNone/>
            </a:pP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Desenho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Universal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como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resposta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à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padronização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7"/>
          <p:cNvSpPr/>
          <p:nvPr/>
        </p:nvSpPr>
        <p:spPr>
          <a:xfrm>
            <a:off x="10557403" y="3977402"/>
            <a:ext cx="3086100" cy="38576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038"/>
              </a:lnSpc>
              <a:buNone/>
            </a:pPr>
            <a:r>
              <a:rPr lang="en-US" sz="2430" dirty="0" smtClean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DESENHO UNIVERSAL</a:t>
            </a:r>
            <a:endParaRPr lang="en-US" sz="243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0" name="Text 8"/>
          <p:cNvSpPr/>
          <p:nvPr/>
        </p:nvSpPr>
        <p:spPr>
          <a:xfrm>
            <a:off x="10151043" y="4521673"/>
            <a:ext cx="3898821" cy="158019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ts val="3110"/>
              </a:lnSpc>
              <a:buNone/>
            </a:pP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Projetar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utensílios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serviços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e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espaços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para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todos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pensando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em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todas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as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possibilidades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 </a:t>
            </a:r>
          </a:p>
          <a:p>
            <a:pPr marL="0" indent="0" algn="ctr">
              <a:lnSpc>
                <a:spcPts val="3110"/>
              </a:lnSpc>
              <a:buNone/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igreja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como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um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lugar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de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adoração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que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esteja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ao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alcance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de 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todos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tângulo com Único Canto Aparado 10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3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13" name="Google Shape;30;p2"/>
          <p:cNvSpPr/>
          <p:nvPr/>
        </p:nvSpPr>
        <p:spPr>
          <a:xfrm>
            <a:off x="864037" y="1260228"/>
            <a:ext cx="9693366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DESENHO UNIVERSAL NA IASD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3"/>
          <p:cNvSpPr/>
          <p:nvPr/>
        </p:nvSpPr>
        <p:spPr>
          <a:xfrm>
            <a:off x="864037" y="2621485"/>
            <a:ext cx="732115" cy="732115"/>
          </a:xfrm>
          <a:prstGeom prst="roundRect">
            <a:avLst>
              <a:gd name="adj" fmla="val 8001"/>
            </a:avLst>
          </a:prstGeom>
          <a:solidFill>
            <a:srgbClr val="0070C0"/>
          </a:solidFill>
          <a:ln/>
        </p:spPr>
      </p:sp>
      <p:sp>
        <p:nvSpPr>
          <p:cNvPr id="7" name="Text 4"/>
          <p:cNvSpPr/>
          <p:nvPr/>
        </p:nvSpPr>
        <p:spPr>
          <a:xfrm>
            <a:off x="871778" y="2853955"/>
            <a:ext cx="724373" cy="33051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03"/>
              </a:lnSpc>
              <a:buNone/>
            </a:pPr>
            <a:r>
              <a:rPr lang="en-US" sz="2603" dirty="0">
                <a:solidFill>
                  <a:schemeClr val="bg1"/>
                </a:solidFill>
                <a:latin typeface="Impact" panose="020B0806030902050204" pitchFamily="34" charset="0"/>
              </a:rPr>
              <a:t>I</a:t>
            </a:r>
          </a:p>
        </p:txBody>
      </p:sp>
      <p:sp>
        <p:nvSpPr>
          <p:cNvPr id="8" name="Text 5"/>
          <p:cNvSpPr/>
          <p:nvPr/>
        </p:nvSpPr>
        <p:spPr>
          <a:xfrm>
            <a:off x="2355179" y="3441859"/>
            <a:ext cx="2754511" cy="34432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11"/>
              </a:lnSpc>
              <a:buNone/>
            </a:pPr>
            <a:endParaRPr lang="en-US" sz="2169" dirty="0"/>
          </a:p>
        </p:txBody>
      </p:sp>
      <p:sp>
        <p:nvSpPr>
          <p:cNvPr id="9" name="Text 6"/>
          <p:cNvSpPr/>
          <p:nvPr/>
        </p:nvSpPr>
        <p:spPr>
          <a:xfrm>
            <a:off x="1797847" y="2533891"/>
            <a:ext cx="6059210" cy="7050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76"/>
              </a:lnSpc>
              <a:buNone/>
            </a:pP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Intérprete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de Libras e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iluminação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adequada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para o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auditório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hape 7"/>
          <p:cNvSpPr/>
          <p:nvPr/>
        </p:nvSpPr>
        <p:spPr>
          <a:xfrm>
            <a:off x="871778" y="3786188"/>
            <a:ext cx="724374" cy="724374"/>
          </a:xfrm>
          <a:prstGeom prst="roundRect">
            <a:avLst>
              <a:gd name="adj" fmla="val 8001"/>
            </a:avLst>
          </a:prstGeom>
          <a:solidFill>
            <a:srgbClr val="0070C0"/>
          </a:solidFill>
          <a:ln/>
        </p:spPr>
        <p:txBody>
          <a:bodyPr/>
          <a:lstStyle/>
          <a:p>
            <a:endParaRPr lang="pt-BR" dirty="0"/>
          </a:p>
        </p:txBody>
      </p:sp>
      <p:sp>
        <p:nvSpPr>
          <p:cNvPr id="11" name="Text 8"/>
          <p:cNvSpPr/>
          <p:nvPr/>
        </p:nvSpPr>
        <p:spPr>
          <a:xfrm>
            <a:off x="864037" y="3959055"/>
            <a:ext cx="732115" cy="35412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03"/>
              </a:lnSpc>
              <a:buNone/>
            </a:pPr>
            <a:r>
              <a:rPr lang="en-US" sz="2603" dirty="0">
                <a:solidFill>
                  <a:schemeClr val="bg1"/>
                </a:solidFill>
                <a:latin typeface="Impact" panose="020B0806030902050204" pitchFamily="34" charset="0"/>
              </a:rPr>
              <a:t>D</a:t>
            </a:r>
          </a:p>
        </p:txBody>
      </p:sp>
      <p:sp>
        <p:nvSpPr>
          <p:cNvPr id="12" name="Text 9"/>
          <p:cNvSpPr/>
          <p:nvPr/>
        </p:nvSpPr>
        <p:spPr>
          <a:xfrm>
            <a:off x="2355179" y="5284232"/>
            <a:ext cx="2754511" cy="34432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11"/>
              </a:lnSpc>
              <a:buNone/>
            </a:pPr>
            <a:endParaRPr lang="en-US" sz="2169" dirty="0"/>
          </a:p>
        </p:txBody>
      </p:sp>
      <p:sp>
        <p:nvSpPr>
          <p:cNvPr id="13" name="Text 10"/>
          <p:cNvSpPr/>
          <p:nvPr/>
        </p:nvSpPr>
        <p:spPr>
          <a:xfrm>
            <a:off x="1797847" y="3660956"/>
            <a:ext cx="6795310" cy="7050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76"/>
              </a:lnSpc>
              <a:buNone/>
            </a:pP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Declives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e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rampas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adequadas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vagas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exclusivas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internas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(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auditório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) e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externas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(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estacionamento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),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conforme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recomenda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a lei. 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Shape 11"/>
          <p:cNvSpPr/>
          <p:nvPr/>
        </p:nvSpPr>
        <p:spPr>
          <a:xfrm>
            <a:off x="895352" y="5160882"/>
            <a:ext cx="700799" cy="700799"/>
          </a:xfrm>
          <a:prstGeom prst="roundRect">
            <a:avLst>
              <a:gd name="adj" fmla="val 8001"/>
            </a:avLst>
          </a:prstGeom>
          <a:solidFill>
            <a:srgbClr val="0070C0"/>
          </a:solidFill>
          <a:ln/>
        </p:spPr>
      </p:sp>
      <p:sp>
        <p:nvSpPr>
          <p:cNvPr id="15" name="Text 12"/>
          <p:cNvSpPr/>
          <p:nvPr/>
        </p:nvSpPr>
        <p:spPr>
          <a:xfrm>
            <a:off x="895352" y="5346022"/>
            <a:ext cx="700799" cy="33051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03"/>
              </a:lnSpc>
              <a:buNone/>
            </a:pPr>
            <a:r>
              <a:rPr lang="en-US" sz="2603" dirty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</a:rPr>
              <a:t>E</a:t>
            </a:r>
            <a:endParaRPr lang="en-US" sz="2603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7" name="Text 14"/>
          <p:cNvSpPr/>
          <p:nvPr/>
        </p:nvSpPr>
        <p:spPr>
          <a:xfrm>
            <a:off x="1797847" y="5056920"/>
            <a:ext cx="6059210" cy="7050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76"/>
              </a:lnSpc>
              <a:buNone/>
            </a:pP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Elementos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táteis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(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piso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podo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tátil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placas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de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identificação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e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sinalização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em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braile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letras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ampliadas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e/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ou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em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relevo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com cores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contrastantes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etc.)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Shape 11">
            <a:extLst>
              <a:ext uri="{FF2B5EF4-FFF2-40B4-BE49-F238E27FC236}">
                <a16:creationId xmlns:a16="http://schemas.microsoft.com/office/drawing/2014/main" id="{22300887-5709-420C-A5B8-22575A83FBDA}"/>
              </a:ext>
            </a:extLst>
          </p:cNvPr>
          <p:cNvSpPr/>
          <p:nvPr/>
        </p:nvSpPr>
        <p:spPr>
          <a:xfrm>
            <a:off x="895352" y="6871097"/>
            <a:ext cx="700799" cy="700799"/>
          </a:xfrm>
          <a:prstGeom prst="roundRect">
            <a:avLst>
              <a:gd name="adj" fmla="val 8001"/>
            </a:avLst>
          </a:prstGeom>
          <a:solidFill>
            <a:srgbClr val="0070C0"/>
          </a:solidFill>
          <a:ln/>
        </p:spPr>
      </p:sp>
      <p:sp>
        <p:nvSpPr>
          <p:cNvPr id="19" name="Text 12">
            <a:extLst>
              <a:ext uri="{FF2B5EF4-FFF2-40B4-BE49-F238E27FC236}">
                <a16:creationId xmlns:a16="http://schemas.microsoft.com/office/drawing/2014/main" id="{478218DC-12CE-4B08-B3F7-25C9FC4E33BD}"/>
              </a:ext>
            </a:extLst>
          </p:cNvPr>
          <p:cNvSpPr/>
          <p:nvPr/>
        </p:nvSpPr>
        <p:spPr>
          <a:xfrm>
            <a:off x="895352" y="7131996"/>
            <a:ext cx="700799" cy="33051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03"/>
              </a:lnSpc>
              <a:buNone/>
            </a:pPr>
            <a:r>
              <a:rPr lang="en-US" sz="4000" dirty="0">
                <a:solidFill>
                  <a:schemeClr val="bg1"/>
                </a:solidFill>
                <a:latin typeface="Impact" panose="020B0806030902050204" pitchFamily="34" charset="0"/>
              </a:rPr>
              <a:t>+</a:t>
            </a:r>
          </a:p>
        </p:txBody>
      </p:sp>
      <p:sp>
        <p:nvSpPr>
          <p:cNvPr id="21" name="Text 14">
            <a:extLst>
              <a:ext uri="{FF2B5EF4-FFF2-40B4-BE49-F238E27FC236}">
                <a16:creationId xmlns:a16="http://schemas.microsoft.com/office/drawing/2014/main" id="{78374A40-E409-42D6-86DC-B7359EB19B17}"/>
              </a:ext>
            </a:extLst>
          </p:cNvPr>
          <p:cNvSpPr/>
          <p:nvPr/>
        </p:nvSpPr>
        <p:spPr>
          <a:xfrm>
            <a:off x="1793140" y="6843310"/>
            <a:ext cx="6059210" cy="107323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76"/>
              </a:lnSpc>
              <a:buNone/>
            </a:pP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Sanitários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Acessíveis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e a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essencial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“Sala da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Calma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”.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tângulo com Único Canto Aparado 19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3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23" name="Google Shape;30;p2"/>
          <p:cNvSpPr/>
          <p:nvPr/>
        </p:nvSpPr>
        <p:spPr>
          <a:xfrm>
            <a:off x="864038" y="1260228"/>
            <a:ext cx="4104570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PROJETO IDE+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16" name="Imagem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6" name="Shape 3"/>
          <p:cNvSpPr/>
          <p:nvPr/>
        </p:nvSpPr>
        <p:spPr>
          <a:xfrm>
            <a:off x="5943571" y="3572469"/>
            <a:ext cx="495776" cy="495776"/>
          </a:xfrm>
          <a:prstGeom prst="roundRect">
            <a:avLst>
              <a:gd name="adj" fmla="val 8001"/>
            </a:avLst>
          </a:prstGeom>
          <a:solidFill>
            <a:srgbClr val="0070C0"/>
          </a:solidFill>
          <a:ln/>
        </p:spPr>
      </p:sp>
      <p:sp>
        <p:nvSpPr>
          <p:cNvPr id="7" name="Text 4"/>
          <p:cNvSpPr/>
          <p:nvPr/>
        </p:nvSpPr>
        <p:spPr>
          <a:xfrm>
            <a:off x="6113950" y="3655099"/>
            <a:ext cx="155019" cy="33051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03"/>
              </a:lnSpc>
              <a:buNone/>
            </a:pPr>
            <a:r>
              <a:rPr lang="en-US" sz="2603" dirty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1</a:t>
            </a:r>
            <a:endParaRPr lang="en-US" sz="2603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6609727" y="3542263"/>
            <a:ext cx="2754511" cy="34432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11"/>
              </a:lnSpc>
              <a:buNone/>
            </a:pPr>
            <a:r>
              <a:rPr lang="en-US" sz="2800" dirty="0" err="1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Definir</a:t>
            </a:r>
            <a:endParaRPr lang="en-US" sz="28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6609727" y="3952649"/>
            <a:ext cx="6059210" cy="7050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76"/>
              </a:lnSpc>
              <a:buNone/>
            </a:pP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</a:t>
            </a:r>
            <a:r>
              <a:rPr lang="en-US" sz="2400" dirty="0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missão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e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os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objetivos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de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cada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ministério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hape 7"/>
          <p:cNvSpPr/>
          <p:nvPr/>
        </p:nvSpPr>
        <p:spPr>
          <a:xfrm>
            <a:off x="5943571" y="4861236"/>
            <a:ext cx="495776" cy="495776"/>
          </a:xfrm>
          <a:prstGeom prst="roundRect">
            <a:avLst>
              <a:gd name="adj" fmla="val 8001"/>
            </a:avLst>
          </a:prstGeom>
          <a:solidFill>
            <a:srgbClr val="0070C0"/>
          </a:solidFill>
          <a:ln/>
        </p:spPr>
      </p:sp>
      <p:sp>
        <p:nvSpPr>
          <p:cNvPr id="11" name="Text 8"/>
          <p:cNvSpPr/>
          <p:nvPr/>
        </p:nvSpPr>
        <p:spPr>
          <a:xfrm>
            <a:off x="6099543" y="4943865"/>
            <a:ext cx="183713" cy="33051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03"/>
              </a:lnSpc>
              <a:buNone/>
            </a:pPr>
            <a:r>
              <a:rPr lang="en-US" sz="2603" dirty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2</a:t>
            </a:r>
            <a:endParaRPr lang="en-US" sz="2603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2" name="Text 9"/>
          <p:cNvSpPr/>
          <p:nvPr/>
        </p:nvSpPr>
        <p:spPr>
          <a:xfrm>
            <a:off x="6609727" y="4831029"/>
            <a:ext cx="2754511" cy="34432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11"/>
              </a:lnSpc>
              <a:buNone/>
            </a:pPr>
            <a:r>
              <a:rPr lang="en-US" sz="2800" dirty="0" err="1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</a:rPr>
              <a:t>Montar</a:t>
            </a:r>
            <a:endParaRPr lang="en-US" sz="28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6609726" y="5219381"/>
            <a:ext cx="6466821" cy="7050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76"/>
              </a:lnSpc>
              <a:buNone/>
            </a:pPr>
            <a:r>
              <a:rPr lang="en-US" sz="2400" dirty="0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Uma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equipe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com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papéis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e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responsabilidades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definidos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para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cada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membro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Shape 11"/>
          <p:cNvSpPr/>
          <p:nvPr/>
        </p:nvSpPr>
        <p:spPr>
          <a:xfrm>
            <a:off x="5943571" y="6408492"/>
            <a:ext cx="495776" cy="495776"/>
          </a:xfrm>
          <a:prstGeom prst="roundRect">
            <a:avLst>
              <a:gd name="adj" fmla="val 8001"/>
            </a:avLst>
          </a:prstGeom>
          <a:solidFill>
            <a:srgbClr val="0070C0"/>
          </a:solidFill>
          <a:ln/>
        </p:spPr>
      </p:sp>
      <p:sp>
        <p:nvSpPr>
          <p:cNvPr id="15" name="Text 12"/>
          <p:cNvSpPr/>
          <p:nvPr/>
        </p:nvSpPr>
        <p:spPr>
          <a:xfrm>
            <a:off x="6098591" y="6491121"/>
            <a:ext cx="185738" cy="33051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03"/>
              </a:lnSpc>
              <a:buNone/>
            </a:pPr>
            <a:r>
              <a:rPr lang="en-US" sz="2603" dirty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3</a:t>
            </a:r>
            <a:endParaRPr lang="en-US" sz="2603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6" name="Text 13"/>
          <p:cNvSpPr/>
          <p:nvPr/>
        </p:nvSpPr>
        <p:spPr>
          <a:xfrm>
            <a:off x="6609727" y="6378285"/>
            <a:ext cx="2754511" cy="34432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11"/>
              </a:lnSpc>
              <a:buNone/>
            </a:pPr>
            <a:r>
              <a:rPr lang="en-US" sz="2800" dirty="0" err="1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Identificar</a:t>
            </a:r>
            <a:r>
              <a:rPr lang="en-US" sz="2800" dirty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e </a:t>
            </a:r>
            <a:r>
              <a:rPr lang="en-US" sz="2800" dirty="0" err="1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alocar</a:t>
            </a:r>
            <a:endParaRPr lang="en-US" sz="28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17" name="Text 14"/>
          <p:cNvSpPr/>
          <p:nvPr/>
        </p:nvSpPr>
        <p:spPr>
          <a:xfrm>
            <a:off x="6609727" y="6755620"/>
            <a:ext cx="6466820" cy="7050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76"/>
              </a:lnSpc>
              <a:buNone/>
            </a:pPr>
            <a:r>
              <a:rPr lang="en-US" sz="2400" dirty="0" err="1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Os</a:t>
            </a:r>
            <a:r>
              <a:rPr lang="en-US" sz="2400" dirty="0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recursos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humanos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financeiros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e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materiais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necessários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para o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funcionamento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do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ministério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tângulo com Único Canto Aparado 17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3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20" name="Google Shape;30;p2"/>
          <p:cNvSpPr/>
          <p:nvPr/>
        </p:nvSpPr>
        <p:spPr>
          <a:xfrm>
            <a:off x="5832626" y="1260228"/>
            <a:ext cx="9381175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PROJETO ORGANIZACIONAL</a:t>
            </a: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(7 ÁREAS DO MAP)</a:t>
            </a:r>
          </a:p>
        </p:txBody>
      </p:sp>
    </p:spTree>
    <p:extLst>
      <p:ext uri="{BB962C8B-B14F-4D97-AF65-F5344CB8AC3E}">
        <p14:creationId xmlns:p14="http://schemas.microsoft.com/office/powerpoint/2010/main" val="3365992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6" name="Shape 3"/>
          <p:cNvSpPr/>
          <p:nvPr/>
        </p:nvSpPr>
        <p:spPr>
          <a:xfrm>
            <a:off x="5916352" y="3572469"/>
            <a:ext cx="463457" cy="495776"/>
          </a:xfrm>
          <a:prstGeom prst="roundRect">
            <a:avLst>
              <a:gd name="adj" fmla="val 8001"/>
            </a:avLst>
          </a:prstGeom>
          <a:solidFill>
            <a:srgbClr val="0070C0"/>
          </a:solidFill>
          <a:ln/>
        </p:spPr>
      </p:sp>
      <p:sp>
        <p:nvSpPr>
          <p:cNvPr id="7" name="Text 4"/>
          <p:cNvSpPr/>
          <p:nvPr/>
        </p:nvSpPr>
        <p:spPr>
          <a:xfrm>
            <a:off x="5916353" y="3655099"/>
            <a:ext cx="463457" cy="33051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03"/>
              </a:lnSpc>
              <a:buNone/>
            </a:pPr>
            <a:r>
              <a:rPr lang="en-US" sz="2603" dirty="0" smtClean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4</a:t>
            </a:r>
            <a:endParaRPr lang="en-US" sz="2603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6582509" y="3542263"/>
            <a:ext cx="2574948" cy="34432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11"/>
              </a:lnSpc>
              <a:buNone/>
            </a:pPr>
            <a:r>
              <a:rPr lang="en-US" sz="2800" dirty="0" err="1" smtClean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Analisar</a:t>
            </a:r>
            <a:endParaRPr lang="en-US" sz="28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6582508" y="3952649"/>
            <a:ext cx="5664217" cy="7050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776"/>
              </a:lnSpc>
            </a:pP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situação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atual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dos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ministérios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identificando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desafios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e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oportunidades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hape 7"/>
          <p:cNvSpPr/>
          <p:nvPr/>
        </p:nvSpPr>
        <p:spPr>
          <a:xfrm>
            <a:off x="5916352" y="5037508"/>
            <a:ext cx="463457" cy="495776"/>
          </a:xfrm>
          <a:prstGeom prst="roundRect">
            <a:avLst>
              <a:gd name="adj" fmla="val 8001"/>
            </a:avLst>
          </a:prstGeom>
          <a:solidFill>
            <a:srgbClr val="0070C0"/>
          </a:solidFill>
          <a:ln/>
        </p:spPr>
      </p:sp>
      <p:sp>
        <p:nvSpPr>
          <p:cNvPr id="11" name="Text 8"/>
          <p:cNvSpPr/>
          <p:nvPr/>
        </p:nvSpPr>
        <p:spPr>
          <a:xfrm>
            <a:off x="6072324" y="5120137"/>
            <a:ext cx="171737" cy="33051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03"/>
              </a:lnSpc>
              <a:buNone/>
            </a:pPr>
            <a:r>
              <a:rPr lang="en-US" sz="2603" dirty="0" smtClean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5</a:t>
            </a:r>
            <a:endParaRPr lang="en-US" sz="2603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2" name="Text 9"/>
          <p:cNvSpPr/>
          <p:nvPr/>
        </p:nvSpPr>
        <p:spPr>
          <a:xfrm>
            <a:off x="6582509" y="5007301"/>
            <a:ext cx="2574948" cy="34432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11"/>
              </a:lnSpc>
              <a:buNone/>
            </a:pPr>
            <a:r>
              <a:rPr lang="en-US" sz="2800" dirty="0" err="1" smtClean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</a:rPr>
              <a:t>Desenvolver</a:t>
            </a:r>
            <a:endParaRPr lang="en-US" sz="28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6582508" y="5395653"/>
            <a:ext cx="6045256" cy="7050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776"/>
              </a:lnSpc>
            </a:pP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um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plano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detalhado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de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ação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para o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ministério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, com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metas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e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prazos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claros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Shape 11"/>
          <p:cNvSpPr/>
          <p:nvPr/>
        </p:nvSpPr>
        <p:spPr>
          <a:xfrm>
            <a:off x="5916352" y="6463577"/>
            <a:ext cx="463457" cy="495776"/>
          </a:xfrm>
          <a:prstGeom prst="roundRect">
            <a:avLst>
              <a:gd name="adj" fmla="val 8001"/>
            </a:avLst>
          </a:prstGeom>
          <a:solidFill>
            <a:srgbClr val="0070C0"/>
          </a:solidFill>
          <a:ln/>
        </p:spPr>
      </p:sp>
      <p:sp>
        <p:nvSpPr>
          <p:cNvPr id="15" name="Text 12"/>
          <p:cNvSpPr/>
          <p:nvPr/>
        </p:nvSpPr>
        <p:spPr>
          <a:xfrm>
            <a:off x="6071372" y="6546206"/>
            <a:ext cx="173630" cy="33051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03"/>
              </a:lnSpc>
              <a:buNone/>
            </a:pPr>
            <a:r>
              <a:rPr lang="en-US" sz="2603" dirty="0" smtClean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6</a:t>
            </a:r>
            <a:endParaRPr lang="en-US" sz="2603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6" name="Text 13"/>
          <p:cNvSpPr/>
          <p:nvPr/>
        </p:nvSpPr>
        <p:spPr>
          <a:xfrm>
            <a:off x="6582509" y="6433370"/>
            <a:ext cx="2574948" cy="34432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11"/>
              </a:lnSpc>
              <a:buNone/>
            </a:pPr>
            <a:r>
              <a:rPr lang="en-US" sz="2800" dirty="0" err="1" smtClean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Colocar</a:t>
            </a:r>
            <a:r>
              <a:rPr lang="en-US" sz="2800" dirty="0" smtClean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em</a:t>
            </a:r>
            <a:r>
              <a:rPr lang="en-US" sz="2800" dirty="0" smtClean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Prática</a:t>
            </a:r>
            <a:endParaRPr lang="en-US" sz="28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17" name="Text 14"/>
          <p:cNvSpPr/>
          <p:nvPr/>
        </p:nvSpPr>
        <p:spPr>
          <a:xfrm>
            <a:off x="6582508" y="6810705"/>
            <a:ext cx="6045255" cy="7050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776"/>
              </a:lnSpc>
            </a:pP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o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plano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de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ação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acompanhando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e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ajustando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quando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necessário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tângulo com Único Canto Aparado 17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3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20" name="Google Shape;30;p2"/>
          <p:cNvSpPr/>
          <p:nvPr/>
        </p:nvSpPr>
        <p:spPr>
          <a:xfrm>
            <a:off x="5805408" y="1260228"/>
            <a:ext cx="9587653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PROJETO ORGANIZACIONAL</a:t>
            </a: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(7 ÁREAS DO MAP)</a:t>
            </a:r>
          </a:p>
        </p:txBody>
      </p:sp>
    </p:spTree>
    <p:extLst>
      <p:ext uri="{BB962C8B-B14F-4D97-AF65-F5344CB8AC3E}">
        <p14:creationId xmlns:p14="http://schemas.microsoft.com/office/powerpoint/2010/main" val="291200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3"/>
          <p:cNvSpPr/>
          <p:nvPr/>
        </p:nvSpPr>
        <p:spPr>
          <a:xfrm>
            <a:off x="1757276" y="3539737"/>
            <a:ext cx="2761298" cy="34504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18"/>
              </a:lnSpc>
              <a:buNone/>
            </a:pPr>
            <a:r>
              <a:rPr lang="en-US" sz="2800" b="1" dirty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</a:rPr>
              <a:t>Ore!</a:t>
            </a:r>
            <a:endParaRPr lang="en-US" sz="2800" b="1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8" name="Text 4"/>
          <p:cNvSpPr/>
          <p:nvPr/>
        </p:nvSpPr>
        <p:spPr>
          <a:xfrm>
            <a:off x="1757276" y="3918143"/>
            <a:ext cx="6161961" cy="35337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83"/>
              </a:lnSpc>
              <a:buNone/>
            </a:pP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Peça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pelo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desenvolvimento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das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ações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na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sua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igreja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</a:p>
          <a:p>
            <a:pPr marL="0" indent="0" algn="l">
              <a:lnSpc>
                <a:spcPts val="2783"/>
              </a:lnSpc>
              <a:buNone/>
            </a:pP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através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de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metas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claras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e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mensuráveis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5"/>
          <p:cNvSpPr/>
          <p:nvPr/>
        </p:nvSpPr>
        <p:spPr>
          <a:xfrm>
            <a:off x="1757276" y="5102705"/>
            <a:ext cx="3805357" cy="34504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18"/>
              </a:lnSpc>
              <a:buNone/>
            </a:pPr>
            <a:r>
              <a:rPr lang="en-US" sz="2800" b="1" dirty="0" err="1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Fale</a:t>
            </a:r>
            <a:r>
              <a:rPr lang="en-US" sz="2800" b="1" dirty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com o pastor</a:t>
            </a:r>
            <a:endParaRPr lang="en-US" sz="2800" b="1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11" name="Text 6"/>
          <p:cNvSpPr/>
          <p:nvPr/>
        </p:nvSpPr>
        <p:spPr>
          <a:xfrm>
            <a:off x="1757276" y="5481112"/>
            <a:ext cx="6161961" cy="35337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83"/>
              </a:lnSpc>
              <a:buNone/>
            </a:pP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Converse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sobre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o MAP com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seu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pastor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distrital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, </a:t>
            </a:r>
          </a:p>
          <a:p>
            <a:pPr marL="0" indent="0" algn="l">
              <a:lnSpc>
                <a:spcPts val="2783"/>
              </a:lnSpc>
              <a:buNone/>
            </a:pP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peça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para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votar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um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líder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na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comissão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da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igreja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7"/>
          <p:cNvSpPr/>
          <p:nvPr/>
        </p:nvSpPr>
        <p:spPr>
          <a:xfrm>
            <a:off x="1757276" y="6710251"/>
            <a:ext cx="3129796" cy="34504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18"/>
              </a:lnSpc>
              <a:buNone/>
            </a:pPr>
            <a:r>
              <a:rPr lang="en-US" sz="2800" b="1" dirty="0" err="1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</a:rPr>
              <a:t>Fale</a:t>
            </a:r>
            <a:r>
              <a:rPr lang="en-US" sz="2800" b="1" dirty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</a:rPr>
              <a:t> com a </a:t>
            </a:r>
            <a:r>
              <a:rPr lang="en-US" sz="2800" b="1" dirty="0" err="1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</a:rPr>
              <a:t>igreja</a:t>
            </a:r>
            <a:endParaRPr lang="en-US" sz="2800" b="1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14" name="Text 8"/>
          <p:cNvSpPr/>
          <p:nvPr/>
        </p:nvSpPr>
        <p:spPr>
          <a:xfrm>
            <a:off x="1757276" y="7099675"/>
            <a:ext cx="6161961" cy="70675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83"/>
              </a:lnSpc>
              <a:buNone/>
            </a:pP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Informe,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eduque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e sensibilize a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igreja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sobre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os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ministérios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que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compõem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o MAP. 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tângulo com Único Canto Aparado 14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3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18" name="Google Shape;30;p2"/>
          <p:cNvSpPr/>
          <p:nvPr/>
        </p:nvSpPr>
        <p:spPr>
          <a:xfrm>
            <a:off x="864038" y="1260228"/>
            <a:ext cx="6814720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IMPLEMENTAÇÃO</a:t>
            </a: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DAS ETAPAS DE AÇÃO</a:t>
            </a:r>
          </a:p>
        </p:txBody>
      </p:sp>
      <p:sp>
        <p:nvSpPr>
          <p:cNvPr id="19" name="Shape 3"/>
          <p:cNvSpPr/>
          <p:nvPr/>
        </p:nvSpPr>
        <p:spPr>
          <a:xfrm>
            <a:off x="974982" y="3572469"/>
            <a:ext cx="495776" cy="495776"/>
          </a:xfrm>
          <a:prstGeom prst="roundRect">
            <a:avLst>
              <a:gd name="adj" fmla="val 8001"/>
            </a:avLst>
          </a:prstGeom>
          <a:solidFill>
            <a:srgbClr val="0070C0"/>
          </a:solidFill>
          <a:ln/>
        </p:spPr>
      </p:sp>
      <p:sp>
        <p:nvSpPr>
          <p:cNvPr id="20" name="Text 4"/>
          <p:cNvSpPr/>
          <p:nvPr/>
        </p:nvSpPr>
        <p:spPr>
          <a:xfrm>
            <a:off x="1145361" y="3655099"/>
            <a:ext cx="155019" cy="33051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03"/>
              </a:lnSpc>
              <a:buNone/>
            </a:pPr>
            <a:r>
              <a:rPr lang="en-US" sz="2603" dirty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1</a:t>
            </a:r>
            <a:endParaRPr lang="en-US" sz="2603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1" name="Shape 7"/>
          <p:cNvSpPr/>
          <p:nvPr/>
        </p:nvSpPr>
        <p:spPr>
          <a:xfrm>
            <a:off x="974982" y="5133048"/>
            <a:ext cx="495776" cy="495776"/>
          </a:xfrm>
          <a:prstGeom prst="roundRect">
            <a:avLst>
              <a:gd name="adj" fmla="val 8001"/>
            </a:avLst>
          </a:prstGeom>
          <a:solidFill>
            <a:srgbClr val="0070C0"/>
          </a:solidFill>
          <a:ln/>
        </p:spPr>
      </p:sp>
      <p:sp>
        <p:nvSpPr>
          <p:cNvPr id="22" name="Text 8"/>
          <p:cNvSpPr/>
          <p:nvPr/>
        </p:nvSpPr>
        <p:spPr>
          <a:xfrm>
            <a:off x="1130954" y="5215677"/>
            <a:ext cx="183713" cy="33051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03"/>
              </a:lnSpc>
              <a:buNone/>
            </a:pPr>
            <a:r>
              <a:rPr lang="en-US" sz="2603" dirty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2</a:t>
            </a:r>
            <a:endParaRPr lang="en-US" sz="2603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3" name="Shape 11"/>
          <p:cNvSpPr/>
          <p:nvPr/>
        </p:nvSpPr>
        <p:spPr>
          <a:xfrm>
            <a:off x="974982" y="6727982"/>
            <a:ext cx="495776" cy="495776"/>
          </a:xfrm>
          <a:prstGeom prst="roundRect">
            <a:avLst>
              <a:gd name="adj" fmla="val 8001"/>
            </a:avLst>
          </a:prstGeom>
          <a:solidFill>
            <a:srgbClr val="0070C0"/>
          </a:solidFill>
          <a:ln/>
        </p:spPr>
      </p:sp>
      <p:sp>
        <p:nvSpPr>
          <p:cNvPr id="24" name="Text 12"/>
          <p:cNvSpPr/>
          <p:nvPr/>
        </p:nvSpPr>
        <p:spPr>
          <a:xfrm>
            <a:off x="1130002" y="6810611"/>
            <a:ext cx="185738" cy="33051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03"/>
              </a:lnSpc>
              <a:buNone/>
            </a:pPr>
            <a:r>
              <a:rPr lang="en-US" sz="2603" dirty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3</a:t>
            </a:r>
            <a:endParaRPr lang="en-US" sz="2603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26" name="Imagem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0103" y="0"/>
            <a:ext cx="5486400" cy="822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3"/>
          <p:cNvSpPr/>
          <p:nvPr/>
        </p:nvSpPr>
        <p:spPr>
          <a:xfrm>
            <a:off x="1641137" y="3337387"/>
            <a:ext cx="2761298" cy="34504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18"/>
              </a:lnSpc>
              <a:buNone/>
            </a:pPr>
            <a:r>
              <a:rPr lang="en-US" sz="2800" b="1" dirty="0" err="1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</a:rPr>
              <a:t>Convoque</a:t>
            </a:r>
            <a:r>
              <a:rPr lang="en-US" sz="2800" b="1" dirty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</a:rPr>
              <a:t>!</a:t>
            </a:r>
            <a:endParaRPr lang="en-US" sz="2800" b="1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8" name="Text 4"/>
          <p:cNvSpPr/>
          <p:nvPr/>
        </p:nvSpPr>
        <p:spPr>
          <a:xfrm>
            <a:off x="1641136" y="3704776"/>
            <a:ext cx="7833369" cy="35337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83"/>
              </a:lnSpc>
              <a:buNone/>
            </a:pP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Forme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equipes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de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trabalho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com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os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membros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interessados</a:t>
            </a:r>
            <a:r>
              <a:rPr lang="en-US" sz="2400" dirty="0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</a:p>
          <a:p>
            <a:pPr marL="0" indent="0" algn="l">
              <a:lnSpc>
                <a:spcPts val="2783"/>
              </a:lnSpc>
              <a:buNone/>
            </a:pPr>
            <a:r>
              <a:rPr lang="en-US" sz="2400" dirty="0" err="1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em</a:t>
            </a:r>
            <a:r>
              <a:rPr lang="en-US" sz="2400" dirty="0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colaborar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com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cada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um dos </a:t>
            </a:r>
            <a:r>
              <a:rPr lang="en-US" sz="2400" dirty="0" err="1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ministérios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5"/>
          <p:cNvSpPr/>
          <p:nvPr/>
        </p:nvSpPr>
        <p:spPr>
          <a:xfrm>
            <a:off x="1641137" y="4708332"/>
            <a:ext cx="3805357" cy="34504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18"/>
              </a:lnSpc>
              <a:buNone/>
            </a:pPr>
            <a:r>
              <a:rPr lang="en-US" sz="2800" b="1" dirty="0" err="1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</a:rPr>
              <a:t>Identifique</a:t>
            </a:r>
            <a:r>
              <a:rPr lang="en-US" sz="2800" b="1" dirty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</a:rPr>
              <a:t> as </a:t>
            </a:r>
            <a:r>
              <a:rPr lang="en-US" sz="2800" b="1" dirty="0" err="1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</a:rPr>
              <a:t>necessidades</a:t>
            </a:r>
            <a:endParaRPr lang="en-US" sz="2800" b="1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11" name="Text 6"/>
          <p:cNvSpPr/>
          <p:nvPr/>
        </p:nvSpPr>
        <p:spPr>
          <a:xfrm>
            <a:off x="1641137" y="5075722"/>
            <a:ext cx="7833369" cy="35337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83"/>
              </a:lnSpc>
              <a:buNone/>
            </a:pP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Faça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pesquisas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simples para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identificar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as </a:t>
            </a:r>
            <a:r>
              <a:rPr lang="en-US" sz="2400" dirty="0" err="1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necessidades</a:t>
            </a:r>
            <a:r>
              <a:rPr lang="en-US" sz="2400" dirty="0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</a:p>
          <a:p>
            <a:pPr marL="0" indent="0" algn="l">
              <a:lnSpc>
                <a:spcPts val="2783"/>
              </a:lnSpc>
              <a:buNone/>
            </a:pPr>
            <a:r>
              <a:rPr lang="en-US" sz="2400" dirty="0" err="1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específicas</a:t>
            </a:r>
            <a:r>
              <a:rPr lang="en-US" sz="2400" dirty="0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entre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os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membros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da </a:t>
            </a:r>
            <a:r>
              <a:rPr lang="en-US" sz="2400" dirty="0" err="1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igreja</a:t>
            </a:r>
            <a:r>
              <a:rPr lang="en-US" sz="2400" dirty="0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suas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famílias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, </a:t>
            </a:r>
            <a:endParaRPr lang="en-US" sz="2400" dirty="0" smtClean="0">
              <a:solidFill>
                <a:srgbClr val="2B4150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pPr marL="0" indent="0" algn="l">
              <a:lnSpc>
                <a:spcPts val="2783"/>
              </a:lnSpc>
              <a:buNone/>
            </a:pPr>
            <a:r>
              <a:rPr lang="en-US" sz="2400" dirty="0" err="1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depois</a:t>
            </a:r>
            <a:r>
              <a:rPr lang="en-US" sz="2400" dirty="0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estenda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à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comunidade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7"/>
          <p:cNvSpPr/>
          <p:nvPr/>
        </p:nvSpPr>
        <p:spPr>
          <a:xfrm>
            <a:off x="1625778" y="6419512"/>
            <a:ext cx="3129796" cy="34504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18"/>
              </a:lnSpc>
              <a:buNone/>
            </a:pPr>
            <a:r>
              <a:rPr lang="en-US" sz="2800" b="1" dirty="0" err="1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</a:rPr>
              <a:t>Elabore</a:t>
            </a:r>
            <a:r>
              <a:rPr lang="en-US" sz="2800" b="1" dirty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</a:rPr>
              <a:t> um </a:t>
            </a:r>
            <a:r>
              <a:rPr lang="en-US" sz="2800" b="1" dirty="0" err="1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</a:rPr>
              <a:t>plano</a:t>
            </a:r>
            <a:r>
              <a:rPr lang="en-US" sz="2800" b="1" dirty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</a:rPr>
              <a:t> de </a:t>
            </a:r>
            <a:r>
              <a:rPr lang="en-US" sz="2800" b="1" dirty="0" err="1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</a:rPr>
              <a:t>ação</a:t>
            </a:r>
            <a:endParaRPr lang="en-US" sz="2800" b="1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14" name="Text 8"/>
          <p:cNvSpPr/>
          <p:nvPr/>
        </p:nvSpPr>
        <p:spPr>
          <a:xfrm>
            <a:off x="1625778" y="6819953"/>
            <a:ext cx="7650424" cy="70675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83"/>
              </a:lnSpc>
              <a:buNone/>
            </a:pP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monitore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o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andamento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das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ações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peça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a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devolutiva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das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pessoas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envolvidas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e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faça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ajustes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sempre que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necessário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tângulo com Único Canto Aparado 14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3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17" name="Google Shape;30;p2"/>
          <p:cNvSpPr/>
          <p:nvPr/>
        </p:nvSpPr>
        <p:spPr>
          <a:xfrm>
            <a:off x="864038" y="1260228"/>
            <a:ext cx="6814720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IMPLEMENTAÇÃO</a:t>
            </a: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DAS ETAPAS DE AÇÃO</a:t>
            </a:r>
          </a:p>
        </p:txBody>
      </p:sp>
      <p:sp>
        <p:nvSpPr>
          <p:cNvPr id="18" name="Shape 3"/>
          <p:cNvSpPr/>
          <p:nvPr/>
        </p:nvSpPr>
        <p:spPr>
          <a:xfrm>
            <a:off x="974982" y="3396197"/>
            <a:ext cx="495776" cy="495776"/>
          </a:xfrm>
          <a:prstGeom prst="roundRect">
            <a:avLst>
              <a:gd name="adj" fmla="val 8001"/>
            </a:avLst>
          </a:prstGeom>
          <a:solidFill>
            <a:srgbClr val="0070C0"/>
          </a:solidFill>
          <a:ln/>
        </p:spPr>
      </p:sp>
      <p:sp>
        <p:nvSpPr>
          <p:cNvPr id="19" name="Text 4"/>
          <p:cNvSpPr/>
          <p:nvPr/>
        </p:nvSpPr>
        <p:spPr>
          <a:xfrm>
            <a:off x="1145361" y="3478827"/>
            <a:ext cx="155019" cy="33051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03"/>
              </a:lnSpc>
              <a:buNone/>
            </a:pPr>
            <a:r>
              <a:rPr lang="en-US" sz="2603" dirty="0" smtClean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4</a:t>
            </a:r>
            <a:endParaRPr lang="en-US" sz="2603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0" name="Shape 7"/>
          <p:cNvSpPr/>
          <p:nvPr/>
        </p:nvSpPr>
        <p:spPr>
          <a:xfrm>
            <a:off x="974982" y="4729025"/>
            <a:ext cx="495776" cy="495776"/>
          </a:xfrm>
          <a:prstGeom prst="roundRect">
            <a:avLst>
              <a:gd name="adj" fmla="val 8001"/>
            </a:avLst>
          </a:prstGeom>
          <a:solidFill>
            <a:srgbClr val="0070C0"/>
          </a:solidFill>
          <a:ln/>
        </p:spPr>
      </p:sp>
      <p:sp>
        <p:nvSpPr>
          <p:cNvPr id="21" name="Text 8"/>
          <p:cNvSpPr/>
          <p:nvPr/>
        </p:nvSpPr>
        <p:spPr>
          <a:xfrm>
            <a:off x="1130954" y="4811654"/>
            <a:ext cx="183713" cy="33051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03"/>
              </a:lnSpc>
              <a:buNone/>
            </a:pPr>
            <a:r>
              <a:rPr lang="en-US" sz="2603" dirty="0" smtClean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5</a:t>
            </a:r>
            <a:endParaRPr lang="en-US" sz="2603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2" name="Shape 11"/>
          <p:cNvSpPr/>
          <p:nvPr/>
        </p:nvSpPr>
        <p:spPr>
          <a:xfrm>
            <a:off x="974982" y="6419512"/>
            <a:ext cx="495776" cy="495776"/>
          </a:xfrm>
          <a:prstGeom prst="roundRect">
            <a:avLst>
              <a:gd name="adj" fmla="val 8001"/>
            </a:avLst>
          </a:prstGeom>
          <a:solidFill>
            <a:srgbClr val="0070C0"/>
          </a:solidFill>
          <a:ln/>
        </p:spPr>
      </p:sp>
      <p:sp>
        <p:nvSpPr>
          <p:cNvPr id="23" name="Text 12"/>
          <p:cNvSpPr/>
          <p:nvPr/>
        </p:nvSpPr>
        <p:spPr>
          <a:xfrm>
            <a:off x="1130002" y="6502141"/>
            <a:ext cx="185738" cy="33051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603"/>
              </a:lnSpc>
              <a:buNone/>
            </a:pPr>
            <a:r>
              <a:rPr lang="en-US" sz="2603" dirty="0" smtClean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6</a:t>
            </a:r>
            <a:endParaRPr lang="en-US" sz="2603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24" name="Imagem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3147" y="0"/>
            <a:ext cx="5486400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7261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5"/>
          <p:cNvSpPr/>
          <p:nvPr/>
        </p:nvSpPr>
        <p:spPr>
          <a:xfrm>
            <a:off x="6089453" y="3337630"/>
            <a:ext cx="2352080" cy="29408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315"/>
              </a:lnSpc>
              <a:buNone/>
            </a:pPr>
            <a:r>
              <a:rPr lang="en-US" sz="2800" dirty="0" err="1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Oficinas</a:t>
            </a:r>
            <a:r>
              <a:rPr lang="en-US" sz="2800" dirty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técnicas</a:t>
            </a:r>
            <a:r>
              <a:rPr lang="en-US" sz="2800" dirty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e palestras </a:t>
            </a:r>
            <a:r>
              <a:rPr lang="en-US" sz="2800" dirty="0" err="1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educativas</a:t>
            </a:r>
            <a:endParaRPr lang="en-US" sz="28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6089453" y="3744586"/>
            <a:ext cx="7215545" cy="30099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371"/>
              </a:lnSpc>
              <a:buNone/>
            </a:pP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Abordar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as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necessidades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e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potenciais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do MAP.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Promover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</a:p>
          <a:p>
            <a:pPr marL="0" indent="0">
              <a:lnSpc>
                <a:spcPts val="2371"/>
              </a:lnSpc>
              <a:buNone/>
            </a:pP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interação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entre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pessoas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com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diferentes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características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</a:p>
          <a:p>
            <a:pPr marL="0" indent="0">
              <a:lnSpc>
                <a:spcPts val="2371"/>
              </a:lnSpc>
              <a:buNone/>
            </a:pP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dentro das 7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áreas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do MAP.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9"/>
          <p:cNvSpPr/>
          <p:nvPr/>
        </p:nvSpPr>
        <p:spPr>
          <a:xfrm>
            <a:off x="6000964" y="5069439"/>
            <a:ext cx="3399115" cy="29408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315"/>
              </a:lnSpc>
              <a:buNone/>
            </a:pPr>
            <a:r>
              <a:rPr lang="en-US" sz="2800" dirty="0" err="1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Recursos</a:t>
            </a:r>
            <a:r>
              <a:rPr lang="en-US" sz="2800" dirty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educativos</a:t>
            </a:r>
            <a:endParaRPr lang="en-US" sz="28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6000964" y="5476394"/>
            <a:ext cx="7215545" cy="30099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371"/>
              </a:lnSpc>
              <a:buNone/>
            </a:pP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Disponibilizar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materiais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acessíveis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em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texto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, video,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áudio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</a:p>
          <a:p>
            <a:pPr marL="0" indent="0">
              <a:lnSpc>
                <a:spcPts val="2371"/>
              </a:lnSpc>
              <a:buNone/>
            </a:pP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entre outros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formatos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a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fim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de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promover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a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comunicação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</a:p>
          <a:p>
            <a:pPr marL="0" indent="0">
              <a:lnSpc>
                <a:spcPts val="2371"/>
              </a:lnSpc>
              <a:buNone/>
            </a:pP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e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participação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sem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barreiras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13"/>
          <p:cNvSpPr/>
          <p:nvPr/>
        </p:nvSpPr>
        <p:spPr>
          <a:xfrm>
            <a:off x="6089453" y="6399674"/>
            <a:ext cx="2891195" cy="29408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315"/>
              </a:lnSpc>
              <a:buNone/>
            </a:pPr>
            <a:endParaRPr lang="en-US" sz="1852" dirty="0"/>
          </a:p>
        </p:txBody>
      </p:sp>
      <p:sp>
        <p:nvSpPr>
          <p:cNvPr id="17" name="Text 14"/>
          <p:cNvSpPr/>
          <p:nvPr/>
        </p:nvSpPr>
        <p:spPr>
          <a:xfrm>
            <a:off x="6089453" y="7181207"/>
            <a:ext cx="7215545" cy="30099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371"/>
              </a:lnSpc>
              <a:buNone/>
            </a:pP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Reconhecer e valorizar os esforços e </a:t>
            </a:r>
            <a:r>
              <a:rPr lang="en-US" sz="2400" dirty="0" err="1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resultados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endParaRPr lang="en-US" sz="2400" dirty="0" smtClean="0">
              <a:solidFill>
                <a:srgbClr val="2B4150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pPr marL="0" indent="0">
              <a:lnSpc>
                <a:spcPts val="2371"/>
              </a:lnSpc>
              <a:buNone/>
            </a:pPr>
            <a:r>
              <a:rPr lang="en-US" sz="2400" dirty="0" err="1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alcançados</a:t>
            </a:r>
            <a:r>
              <a:rPr lang="en-US" sz="2400" dirty="0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pelos</a:t>
            </a:r>
            <a:r>
              <a:rPr lang="en-US" sz="2400" dirty="0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 </a:t>
            </a:r>
            <a:r>
              <a:rPr lang="en-US" sz="2400" dirty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ministérios.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 9">
            <a:extLst>
              <a:ext uri="{FF2B5EF4-FFF2-40B4-BE49-F238E27FC236}">
                <a16:creationId xmlns:a16="http://schemas.microsoft.com/office/drawing/2014/main" id="{08495AE9-C3E2-4B9B-AEF1-050D70AB3442}"/>
              </a:ext>
            </a:extLst>
          </p:cNvPr>
          <p:cNvSpPr/>
          <p:nvPr/>
        </p:nvSpPr>
        <p:spPr>
          <a:xfrm>
            <a:off x="6089453" y="6830687"/>
            <a:ext cx="3399115" cy="29408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315"/>
              </a:lnSpc>
              <a:buNone/>
            </a:pPr>
            <a:r>
              <a:rPr lang="en-US" sz="2800" dirty="0" err="1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Testemunhos</a:t>
            </a:r>
            <a:r>
              <a:rPr lang="en-US" sz="2800" dirty="0">
                <a:solidFill>
                  <a:srgbClr val="0070C0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</a:t>
            </a:r>
            <a:endParaRPr lang="en-US" sz="2800" dirty="0">
              <a:solidFill>
                <a:srgbClr val="0070C0"/>
              </a:solidFill>
              <a:latin typeface="Impact" panose="020B0806030902050204" pitchFamily="34" charset="0"/>
            </a:endParaRPr>
          </a:p>
        </p:txBody>
      </p:sp>
      <p:sp>
        <p:nvSpPr>
          <p:cNvPr id="19" name="Retângulo com Único Canto Aparado 18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3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21" name="Google Shape;30;p2"/>
          <p:cNvSpPr/>
          <p:nvPr/>
        </p:nvSpPr>
        <p:spPr>
          <a:xfrm>
            <a:off x="6089453" y="1260228"/>
            <a:ext cx="7621428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SENSIBILIZAÇÃO E </a:t>
            </a: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EDUCAÇÃO DA IGREJA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610</TotalTime>
  <Words>714</Words>
  <Application>Microsoft Office PowerPoint</Application>
  <PresentationFormat>Personalizar</PresentationFormat>
  <Paragraphs>160</Paragraphs>
  <Slides>12</Slides>
  <Notes>12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12</vt:i4>
      </vt:variant>
    </vt:vector>
  </HeadingPairs>
  <TitlesOfParts>
    <vt:vector size="19" baseType="lpstr">
      <vt:lpstr>MuseoModerno</vt:lpstr>
      <vt:lpstr>Arial</vt:lpstr>
      <vt:lpstr>Calibri</vt:lpstr>
      <vt:lpstr>Impact</vt:lpstr>
      <vt:lpstr>Montserrat</vt:lpstr>
      <vt:lpstr>Source Sans Pro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Sidney</cp:lastModifiedBy>
  <cp:revision>28</cp:revision>
  <dcterms:created xsi:type="dcterms:W3CDTF">2024-07-24T21:02:55Z</dcterms:created>
  <dcterms:modified xsi:type="dcterms:W3CDTF">2025-02-21T02:43:10Z</dcterms:modified>
</cp:coreProperties>
</file>