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73" r:id="rId2"/>
    <p:sldId id="270" r:id="rId3"/>
    <p:sldId id="257" r:id="rId4"/>
    <p:sldId id="258" r:id="rId5"/>
    <p:sldId id="266" r:id="rId6"/>
    <p:sldId id="271" r:id="rId7"/>
    <p:sldId id="259" r:id="rId8"/>
    <p:sldId id="268" r:id="rId9"/>
    <p:sldId id="260" r:id="rId10"/>
    <p:sldId id="261" r:id="rId11"/>
    <p:sldId id="262" r:id="rId12"/>
    <p:sldId id="263" r:id="rId13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7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9CADC-9267-4832-B2B1-B310CB23C349}" type="datetimeFigureOut">
              <a:rPr lang="pt-BR" smtClean="0"/>
              <a:t>21/02/2025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A90E1-05FC-4833-A001-0CDDD35BEF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444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0785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5332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520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109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46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1_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05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171768" y="6450393"/>
            <a:ext cx="42672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253966" y="7157228"/>
            <a:ext cx="4111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 ISAAC RUIZ FIGUEROA</a:t>
            </a:r>
            <a:endParaRPr lang="pt-BR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4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4"/>
          <p:cNvSpPr/>
          <p:nvPr/>
        </p:nvSpPr>
        <p:spPr>
          <a:xfrm>
            <a:off x="841296" y="3199441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00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Visión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Estratégica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841296" y="3548572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56"/>
              </a:lnSpc>
            </a:pPr>
            <a:r>
              <a:rPr lang="es-ES" sz="22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Definir la dirección y los objetivos a largo plazo para los </a:t>
            </a:r>
          </a:p>
          <a:p>
            <a:pPr>
              <a:lnSpc>
                <a:spcPts val="2356"/>
              </a:lnSpc>
            </a:pPr>
            <a:r>
              <a:rPr lang="es-ES" sz="22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ministerios.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841296" y="4463528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00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Gestión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de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Equipos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841296" y="4812659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56"/>
              </a:lnSpc>
            </a:pPr>
            <a:r>
              <a:rPr lang="es-ES" sz="22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Liderar y motivar a los equipos de voluntarios y colaboradores.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41296" y="5518291"/>
            <a:ext cx="2413635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00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Asignación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de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Recursos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841296" y="5867423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56"/>
              </a:lnSpc>
            </a:pPr>
            <a:r>
              <a:rPr lang="es-ES" sz="22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Garantizar la disponibilidad de recursos financieros, humanos</a:t>
            </a:r>
          </a:p>
          <a:p>
            <a:pPr>
              <a:lnSpc>
                <a:spcPts val="235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materiales.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841296" y="6837463"/>
            <a:ext cx="3169325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00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Monitoreo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y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Evaluación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841296" y="7164560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56"/>
              </a:lnSpc>
            </a:pPr>
            <a:r>
              <a:rPr lang="es-ES" sz="22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Supervisar el desempeño e implementar mejoras continuas</a:t>
            </a:r>
            <a:r>
              <a:rPr lang="en-US" sz="22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1" name="Google Shape;30;p2"/>
          <p:cNvSpPr/>
          <p:nvPr/>
        </p:nvSpPr>
        <p:spPr>
          <a:xfrm>
            <a:off x="864038" y="1260228"/>
            <a:ext cx="820284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ROLES Y RESPONSABILIDADES </a:t>
            </a:r>
            <a:endParaRPr lang="es-ES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DE </a:t>
            </a: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LOS LÍDERES </a:t>
            </a:r>
            <a:endParaRPr lang="pt-BR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Arredondado 24"/>
          <p:cNvSpPr/>
          <p:nvPr/>
        </p:nvSpPr>
        <p:spPr>
          <a:xfrm>
            <a:off x="11185595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Arredondado 20"/>
          <p:cNvSpPr/>
          <p:nvPr/>
        </p:nvSpPr>
        <p:spPr>
          <a:xfrm>
            <a:off x="616945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Arredondado 21"/>
          <p:cNvSpPr/>
          <p:nvPr/>
        </p:nvSpPr>
        <p:spPr>
          <a:xfrm>
            <a:off x="4095273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Arredondado 22"/>
          <p:cNvSpPr/>
          <p:nvPr/>
        </p:nvSpPr>
        <p:spPr>
          <a:xfrm>
            <a:off x="7665840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Text 3"/>
          <p:cNvSpPr/>
          <p:nvPr/>
        </p:nvSpPr>
        <p:spPr>
          <a:xfrm>
            <a:off x="754892" y="3940854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680"/>
              </a:lnSpc>
            </a:pPr>
            <a:r>
              <a:rPr lang="en-US" sz="2800" dirty="0" err="1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Campañas</a:t>
            </a: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Concienciación</a:t>
            </a: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54892" y="490720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744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eventos, charlas y materiales informativos sobre los ministerios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4207574" y="3953139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680"/>
              </a:lnSpc>
            </a:pPr>
            <a:r>
              <a:rPr lang="es-E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Presencia en las Redes Sociales 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4233220" y="490720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744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Utilizar canales en línea para difundir actividades y comprometer a la comunidad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7803787" y="3953139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680"/>
              </a:lnSpc>
            </a:pPr>
            <a:r>
              <a:rPr lang="en-US" sz="2800" dirty="0" err="1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Recrutamiento</a:t>
            </a: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de </a:t>
            </a:r>
            <a:r>
              <a:rPr lang="en-US" sz="2800" dirty="0" err="1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Voluntarios</a:t>
            </a: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7825821" y="490720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744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Fomentar la participación y el compromiso de los miembros de la iglesia.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9"/>
          <p:cNvSpPr/>
          <p:nvPr/>
        </p:nvSpPr>
        <p:spPr>
          <a:xfrm>
            <a:off x="11323542" y="3940854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680"/>
              </a:lnSpc>
            </a:pPr>
            <a:r>
              <a:rPr lang="en-US" sz="2800" dirty="0" err="1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Alianzas</a:t>
            </a: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Estratégicas</a:t>
            </a: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11323542" y="488263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744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Establecer colaboraciones con otras organizaciones e instituciones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842318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ESTRATÉGIAS DE COMUNICACIÓN Y COMPROMISO </a:t>
            </a:r>
            <a:endParaRPr lang="pt-BR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ângulo 45"/>
          <p:cNvSpPr/>
          <p:nvPr/>
        </p:nvSpPr>
        <p:spPr>
          <a:xfrm>
            <a:off x="1130655" y="4372385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Retângulo 46"/>
          <p:cNvSpPr/>
          <p:nvPr/>
        </p:nvSpPr>
        <p:spPr>
          <a:xfrm>
            <a:off x="4215501" y="4372385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Retângulo 47"/>
          <p:cNvSpPr/>
          <p:nvPr/>
        </p:nvSpPr>
        <p:spPr>
          <a:xfrm>
            <a:off x="7265921" y="4414893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48"/>
          <p:cNvSpPr/>
          <p:nvPr/>
        </p:nvSpPr>
        <p:spPr>
          <a:xfrm>
            <a:off x="10350766" y="4414893"/>
            <a:ext cx="3849975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Retângulo 49"/>
          <p:cNvSpPr/>
          <p:nvPr/>
        </p:nvSpPr>
        <p:spPr>
          <a:xfrm>
            <a:off x="1141672" y="5528862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Retângulo 50"/>
          <p:cNvSpPr/>
          <p:nvPr/>
        </p:nvSpPr>
        <p:spPr>
          <a:xfrm>
            <a:off x="4226518" y="5528862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Retângulo 51"/>
          <p:cNvSpPr/>
          <p:nvPr/>
        </p:nvSpPr>
        <p:spPr>
          <a:xfrm>
            <a:off x="7276938" y="5571370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Retângulo 52"/>
          <p:cNvSpPr/>
          <p:nvPr/>
        </p:nvSpPr>
        <p:spPr>
          <a:xfrm>
            <a:off x="10361783" y="5571370"/>
            <a:ext cx="3838957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Retângulo 53"/>
          <p:cNvSpPr/>
          <p:nvPr/>
        </p:nvSpPr>
        <p:spPr>
          <a:xfrm>
            <a:off x="1141672" y="6692767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Retângulo 54"/>
          <p:cNvSpPr/>
          <p:nvPr/>
        </p:nvSpPr>
        <p:spPr>
          <a:xfrm>
            <a:off x="4226518" y="6692767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Retângulo 55"/>
          <p:cNvSpPr/>
          <p:nvPr/>
        </p:nvSpPr>
        <p:spPr>
          <a:xfrm>
            <a:off x="7276938" y="6735275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Retângulo 56"/>
          <p:cNvSpPr/>
          <p:nvPr/>
        </p:nvSpPr>
        <p:spPr>
          <a:xfrm>
            <a:off x="10361784" y="6735275"/>
            <a:ext cx="3838956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1125266" y="3206001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Retângulo 42"/>
          <p:cNvSpPr/>
          <p:nvPr/>
        </p:nvSpPr>
        <p:spPr>
          <a:xfrm>
            <a:off x="4210112" y="3206001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Retângulo 43"/>
          <p:cNvSpPr/>
          <p:nvPr/>
        </p:nvSpPr>
        <p:spPr>
          <a:xfrm>
            <a:off x="7260532" y="3248509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Retângulo 44"/>
          <p:cNvSpPr/>
          <p:nvPr/>
        </p:nvSpPr>
        <p:spPr>
          <a:xfrm>
            <a:off x="10345378" y="3248509"/>
            <a:ext cx="3855364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tângulo Arredondado 38"/>
          <p:cNvSpPr/>
          <p:nvPr/>
        </p:nvSpPr>
        <p:spPr>
          <a:xfrm>
            <a:off x="1125016" y="2509847"/>
            <a:ext cx="2752922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tângulo Arredondado 39"/>
          <p:cNvSpPr/>
          <p:nvPr/>
        </p:nvSpPr>
        <p:spPr>
          <a:xfrm>
            <a:off x="4213177" y="2509847"/>
            <a:ext cx="2752922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tângulo Arredondado 40"/>
          <p:cNvSpPr/>
          <p:nvPr/>
        </p:nvSpPr>
        <p:spPr>
          <a:xfrm>
            <a:off x="7260532" y="2509847"/>
            <a:ext cx="2752922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tângulo Arredondado 41"/>
          <p:cNvSpPr/>
          <p:nvPr/>
        </p:nvSpPr>
        <p:spPr>
          <a:xfrm>
            <a:off x="10350516" y="2509505"/>
            <a:ext cx="3850225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hape 4"/>
          <p:cNvSpPr/>
          <p:nvPr/>
        </p:nvSpPr>
        <p:spPr>
          <a:xfrm>
            <a:off x="921312" y="2511158"/>
            <a:ext cx="7705368" cy="58424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1334589" y="2640698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Objetivos</a:t>
            </a:r>
            <a:endParaRPr lang="en-US" sz="24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4578443" y="2640698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solidFill>
                  <a:schemeClr val="bg1"/>
                </a:solidFill>
                <a:latin typeface="Impact" panose="020B0806030902050204" pitchFamily="34" charset="0"/>
              </a:rPr>
              <a:t>¿</a:t>
            </a:r>
            <a:r>
              <a:rPr lang="pt-BR" sz="2400" dirty="0" err="1">
                <a:solidFill>
                  <a:schemeClr val="bg1"/>
                </a:solidFill>
                <a:latin typeface="Impact" panose="020B0806030902050204" pitchFamily="34" charset="0"/>
              </a:rPr>
              <a:t>Cómo</a:t>
            </a:r>
            <a:r>
              <a:rPr lang="pt-BR" sz="2400" dirty="0">
                <a:solidFill>
                  <a:schemeClr val="bg1"/>
                </a:solidFill>
                <a:latin typeface="Impact" panose="020B0806030902050204" pitchFamily="34" charset="0"/>
              </a:rPr>
              <a:t>?</a:t>
            </a:r>
          </a:p>
        </p:txBody>
      </p:sp>
      <p:sp>
        <p:nvSpPr>
          <p:cNvPr id="10" name="Text 7"/>
          <p:cNvSpPr/>
          <p:nvPr/>
        </p:nvSpPr>
        <p:spPr>
          <a:xfrm>
            <a:off x="7451782" y="2640698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solidFill>
                  <a:schemeClr val="bg1"/>
                </a:solidFill>
                <a:latin typeface="Impact" panose="020B0806030902050204" pitchFamily="34" charset="0"/>
              </a:rPr>
              <a:t>¿</a:t>
            </a:r>
            <a:r>
              <a:rPr lang="pt-BR" sz="2400" dirty="0" err="1">
                <a:solidFill>
                  <a:schemeClr val="bg1"/>
                </a:solidFill>
                <a:latin typeface="Impact" panose="020B0806030902050204" pitchFamily="34" charset="0"/>
              </a:rPr>
              <a:t>Cuándo</a:t>
            </a:r>
            <a:r>
              <a:rPr lang="pt-BR" sz="2400" dirty="0">
                <a:solidFill>
                  <a:schemeClr val="bg1"/>
                </a:solidFill>
                <a:latin typeface="Impact" panose="020B0806030902050204" pitchFamily="34" charset="0"/>
              </a:rPr>
              <a:t>?</a:t>
            </a:r>
          </a:p>
        </p:txBody>
      </p:sp>
      <p:sp>
        <p:nvSpPr>
          <p:cNvPr id="12" name="Text 9"/>
          <p:cNvSpPr/>
          <p:nvPr/>
        </p:nvSpPr>
        <p:spPr>
          <a:xfrm>
            <a:off x="1202385" y="3313074"/>
            <a:ext cx="2705358" cy="9754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Capacitación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Lengua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Señas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4358105" y="3313074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Talleres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451781" y="3313074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Fecha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/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886181" y="4329957"/>
            <a:ext cx="7812532" cy="90939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6" name="Text 13"/>
          <p:cNvSpPr/>
          <p:nvPr/>
        </p:nvSpPr>
        <p:spPr>
          <a:xfrm>
            <a:off x="1202385" y="4459497"/>
            <a:ext cx="2860867" cy="650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Accesibilidad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la entrada de la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4395426" y="4459497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Reformas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1202385" y="5667474"/>
            <a:ext cx="2158127" cy="9754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Capacitación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recepción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4395425" y="5667474"/>
            <a:ext cx="2154317" cy="650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Charlas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y </a:t>
            </a:r>
            <a:r>
              <a:rPr lang="en-US" sz="20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taller </a:t>
            </a:r>
            <a:r>
              <a:rPr lang="en-US" sz="20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práctico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20"/>
          <p:cNvSpPr/>
          <p:nvPr/>
        </p:nvSpPr>
        <p:spPr>
          <a:xfrm>
            <a:off x="921312" y="6473915"/>
            <a:ext cx="7705368" cy="90939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4" name="Text 21"/>
          <p:cNvSpPr/>
          <p:nvPr/>
        </p:nvSpPr>
        <p:spPr>
          <a:xfrm>
            <a:off x="1202385" y="6823795"/>
            <a:ext cx="2752671" cy="650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Capacitación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los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líderes</a:t>
            </a:r>
            <a:r>
              <a:rPr lang="en-US" sz="20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la </a:t>
            </a: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7">
            <a:extLst>
              <a:ext uri="{FF2B5EF4-FFF2-40B4-BE49-F238E27FC236}">
                <a16:creationId xmlns:a16="http://schemas.microsoft.com/office/drawing/2014/main" id="{49C6CB0A-7856-4A31-AF3A-00FA9C49484C}"/>
              </a:ext>
            </a:extLst>
          </p:cNvPr>
          <p:cNvSpPr/>
          <p:nvPr/>
        </p:nvSpPr>
        <p:spPr>
          <a:xfrm>
            <a:off x="10647915" y="2645017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solidFill>
                  <a:schemeClr val="bg1"/>
                </a:solidFill>
                <a:latin typeface="Impact" panose="020B0806030902050204" pitchFamily="34" charset="0"/>
              </a:rPr>
              <a:t>¿</a:t>
            </a:r>
            <a:r>
              <a:rPr lang="pt-BR" sz="2400" dirty="0" err="1">
                <a:solidFill>
                  <a:schemeClr val="bg1"/>
                </a:solidFill>
                <a:latin typeface="Impact" panose="020B0806030902050204" pitchFamily="34" charset="0"/>
              </a:rPr>
              <a:t>Quién</a:t>
            </a:r>
            <a:r>
              <a:rPr lang="pt-BR" sz="2400" dirty="0">
                <a:solidFill>
                  <a:schemeClr val="bg1"/>
                </a:solidFill>
                <a:latin typeface="Impact" panose="020B0806030902050204" pitchFamily="34" charset="0"/>
              </a:rPr>
              <a:t>?</a:t>
            </a:r>
          </a:p>
        </p:txBody>
      </p:sp>
      <p:sp>
        <p:nvSpPr>
          <p:cNvPr id="28" name="Text 11">
            <a:extLst>
              <a:ext uri="{FF2B5EF4-FFF2-40B4-BE49-F238E27FC236}">
                <a16:creationId xmlns:a16="http://schemas.microsoft.com/office/drawing/2014/main" id="{D6360251-901D-4177-B289-A46CCE7CA2BF}"/>
              </a:ext>
            </a:extLst>
          </p:cNvPr>
          <p:cNvSpPr/>
          <p:nvPr/>
        </p:nvSpPr>
        <p:spPr>
          <a:xfrm>
            <a:off x="10463426" y="3294137"/>
            <a:ext cx="4069490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Ministerio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Sordos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</a:p>
          <a:p>
            <a:pPr>
              <a:lnSpc>
                <a:spcPts val="256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MAP local</a:t>
            </a:r>
          </a:p>
        </p:txBody>
      </p:sp>
      <p:sp>
        <p:nvSpPr>
          <p:cNvPr id="29" name="Text 11">
            <a:extLst>
              <a:ext uri="{FF2B5EF4-FFF2-40B4-BE49-F238E27FC236}">
                <a16:creationId xmlns:a16="http://schemas.microsoft.com/office/drawing/2014/main" id="{1D6B98E8-B88B-4615-80F2-2BB66E3D1E75}"/>
              </a:ext>
            </a:extLst>
          </p:cNvPr>
          <p:cNvSpPr/>
          <p:nvPr/>
        </p:nvSpPr>
        <p:spPr>
          <a:xfrm>
            <a:off x="7451782" y="4478331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Fecha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/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1">
            <a:extLst>
              <a:ext uri="{FF2B5EF4-FFF2-40B4-BE49-F238E27FC236}">
                <a16:creationId xmlns:a16="http://schemas.microsoft.com/office/drawing/2014/main" id="{5FB9F55F-78ED-4595-BDD9-C6C2CB66619B}"/>
              </a:ext>
            </a:extLst>
          </p:cNvPr>
          <p:cNvSpPr/>
          <p:nvPr/>
        </p:nvSpPr>
        <p:spPr>
          <a:xfrm>
            <a:off x="7451782" y="5695398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Fecha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/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F9A8BF58-1D42-41C0-B0C5-E21DEC3F04CD}"/>
              </a:ext>
            </a:extLst>
          </p:cNvPr>
          <p:cNvSpPr/>
          <p:nvPr/>
        </p:nvSpPr>
        <p:spPr>
          <a:xfrm>
            <a:off x="4395426" y="6826354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Talleres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1">
            <a:extLst>
              <a:ext uri="{FF2B5EF4-FFF2-40B4-BE49-F238E27FC236}">
                <a16:creationId xmlns:a16="http://schemas.microsoft.com/office/drawing/2014/main" id="{AB88270F-50C6-413B-BE44-C1719734747D}"/>
              </a:ext>
            </a:extLst>
          </p:cNvPr>
          <p:cNvSpPr/>
          <p:nvPr/>
        </p:nvSpPr>
        <p:spPr>
          <a:xfrm>
            <a:off x="7451782" y="6842933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Fecha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/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1">
            <a:extLst>
              <a:ext uri="{FF2B5EF4-FFF2-40B4-BE49-F238E27FC236}">
                <a16:creationId xmlns:a16="http://schemas.microsoft.com/office/drawing/2014/main" id="{EB607E41-7C36-476B-856C-AB0A12A9DF76}"/>
              </a:ext>
            </a:extLst>
          </p:cNvPr>
          <p:cNvSpPr/>
          <p:nvPr/>
        </p:nvSpPr>
        <p:spPr>
          <a:xfrm>
            <a:off x="10505985" y="4466721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Junta de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Construcción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  <a:p>
            <a:pPr>
              <a:lnSpc>
                <a:spcPts val="256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MAP local</a:t>
            </a:r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3D38FC29-14F2-4E23-ACF9-3133B341319E}"/>
              </a:ext>
            </a:extLst>
          </p:cNvPr>
          <p:cNvSpPr/>
          <p:nvPr/>
        </p:nvSpPr>
        <p:spPr>
          <a:xfrm>
            <a:off x="10537773" y="5731119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MAP local</a:t>
            </a:r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0DF175EA-4E68-4E98-8918-CFF4142A445D}"/>
              </a:ext>
            </a:extLst>
          </p:cNvPr>
          <p:cNvSpPr/>
          <p:nvPr/>
        </p:nvSpPr>
        <p:spPr>
          <a:xfrm>
            <a:off x="10537773" y="6839653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MAP del Campo</a:t>
            </a:r>
          </a:p>
          <a:p>
            <a:pPr>
              <a:lnSpc>
                <a:spcPts val="256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 MAP local</a:t>
            </a:r>
          </a:p>
        </p:txBody>
      </p:sp>
      <p:sp>
        <p:nvSpPr>
          <p:cNvPr id="36" name="Retângulo com Único Canto Aparado 35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38" name="Google Shape;30;p2"/>
          <p:cNvSpPr/>
          <p:nvPr/>
        </p:nvSpPr>
        <p:spPr>
          <a:xfrm>
            <a:off x="864038" y="1260228"/>
            <a:ext cx="888843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BR" sz="4800" dirty="0" smtClean="0">
                <a:solidFill>
                  <a:srgbClr val="002060"/>
                </a:solidFill>
                <a:latin typeface="Impact" panose="020B0806030902050204" pitchFamily="34" charset="0"/>
              </a:rPr>
              <a:t>CONCLUSIÓN</a:t>
            </a:r>
            <a:r>
              <a:rPr lang="pt-BR" sz="4800" dirty="0">
                <a:solidFill>
                  <a:srgbClr val="002060"/>
                </a:solidFill>
                <a:latin typeface="Impact" panose="020B0806030902050204" pitchFamily="34" charset="0"/>
              </a:rPr>
              <a:t> Y PRÓXIMOS PASOS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DISEÑO UNIVERSAL EN EL MINISTERIO ADVENTISTA DE LAS POSIBILIDADES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864037" y="6395442"/>
            <a:ext cx="394930" cy="394930"/>
          </a:xfrm>
          <a:prstGeom prst="roundRect">
            <a:avLst>
              <a:gd name="adj" fmla="val 2315115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8" name="Text 3"/>
          <p:cNvSpPr/>
          <p:nvPr/>
        </p:nvSpPr>
        <p:spPr>
          <a:xfrm>
            <a:off x="864037" y="4114800"/>
            <a:ext cx="8874562" cy="11610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Importancia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del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Diseño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Univesal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Accesibilidad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las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edificaciones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la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Proyecto ID+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Proyecto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organizacional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Involucrar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sensibilizar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la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sobre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importante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trabajo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588" y="0"/>
            <a:ext cx="5537812" cy="830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4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Arredondado 13"/>
          <p:cNvSpPr/>
          <p:nvPr/>
        </p:nvSpPr>
        <p:spPr>
          <a:xfrm>
            <a:off x="616945" y="3322924"/>
            <a:ext cx="4395730" cy="435118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Arredondado 14"/>
          <p:cNvSpPr/>
          <p:nvPr/>
        </p:nvSpPr>
        <p:spPr>
          <a:xfrm>
            <a:off x="5259767" y="3322924"/>
            <a:ext cx="4395730" cy="435118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Arredondado 15"/>
          <p:cNvSpPr/>
          <p:nvPr/>
        </p:nvSpPr>
        <p:spPr>
          <a:xfrm>
            <a:off x="9902589" y="3322924"/>
            <a:ext cx="4395730" cy="435118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1249628" y="3620693"/>
            <a:ext cx="3086100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MISIÓN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864037" y="4164964"/>
            <a:ext cx="3898821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través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del MAP, la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puede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alcanzar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muchas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personas,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viendo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diferencias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posibilidades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885077" y="3620693"/>
            <a:ext cx="3086100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</a:rPr>
              <a:t>BARRERAS ARQUITECTÓNICAS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5259767" y="4164964"/>
            <a:ext cx="4395730" cy="15801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Físicas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relacionadas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con las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edificaciones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ts val="3110"/>
              </a:lnSpc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Estándares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siguen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estereotipos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definidos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y no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incluyen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diferencias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 </a:t>
            </a:r>
          </a:p>
          <a:p>
            <a:pPr algn="ctr">
              <a:lnSpc>
                <a:spcPts val="3110"/>
              </a:lnSpc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Diseño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Universal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respuesta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la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estandarización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557403" y="3620693"/>
            <a:ext cx="3086100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DISEÑO UNIVERSAL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0151043" y="4164964"/>
            <a:ext cx="3898821" cy="15801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Diseñar utensilios, servicios y espacios para todos, teniendo en cuenta todas las posibilidades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 </a:t>
            </a:r>
          </a:p>
          <a:p>
            <a:pPr algn="ctr">
              <a:lnSpc>
                <a:spcPts val="311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iglesia como un lugar de adoración accesible para todos.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ângulo com Único Canto Aparado 1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3" name="Google Shape;30;p2"/>
          <p:cNvSpPr/>
          <p:nvPr/>
        </p:nvSpPr>
        <p:spPr>
          <a:xfrm>
            <a:off x="864037" y="1260228"/>
            <a:ext cx="9693366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DISEÑO UNIVERSAL EN </a:t>
            </a: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 IASD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/>
          <p:cNvSpPr/>
          <p:nvPr/>
        </p:nvSpPr>
        <p:spPr>
          <a:xfrm>
            <a:off x="864037" y="2621485"/>
            <a:ext cx="732115" cy="732115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7" name="Text 4"/>
          <p:cNvSpPr/>
          <p:nvPr/>
        </p:nvSpPr>
        <p:spPr>
          <a:xfrm>
            <a:off x="871778" y="2853955"/>
            <a:ext cx="72437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</a:rPr>
              <a:t>I</a:t>
            </a:r>
          </a:p>
        </p:txBody>
      </p:sp>
      <p:sp>
        <p:nvSpPr>
          <p:cNvPr id="8" name="Text 5"/>
          <p:cNvSpPr/>
          <p:nvPr/>
        </p:nvSpPr>
        <p:spPr>
          <a:xfrm>
            <a:off x="2355179" y="3441859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endParaRPr lang="en-US" sz="2169" dirty="0"/>
          </a:p>
        </p:txBody>
      </p:sp>
      <p:sp>
        <p:nvSpPr>
          <p:cNvPr id="9" name="Text 6"/>
          <p:cNvSpPr/>
          <p:nvPr/>
        </p:nvSpPr>
        <p:spPr>
          <a:xfrm>
            <a:off x="1797847" y="2533891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Intérprete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Lengua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Señas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una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iluminación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adecuada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el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auditorio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ts val="2776"/>
              </a:lnSpc>
              <a:buNone/>
            </a:pP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871778" y="3786188"/>
            <a:ext cx="724374" cy="724374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  <p:txBody>
          <a:bodyPr/>
          <a:lstStyle/>
          <a:p>
            <a:endParaRPr lang="pt-BR" dirty="0"/>
          </a:p>
        </p:txBody>
      </p:sp>
      <p:sp>
        <p:nvSpPr>
          <p:cNvPr id="11" name="Text 8"/>
          <p:cNvSpPr/>
          <p:nvPr/>
        </p:nvSpPr>
        <p:spPr>
          <a:xfrm>
            <a:off x="864037" y="3959055"/>
            <a:ext cx="732115" cy="3541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</a:rPr>
              <a:t>D</a:t>
            </a:r>
          </a:p>
        </p:txBody>
      </p:sp>
      <p:sp>
        <p:nvSpPr>
          <p:cNvPr id="12" name="Text 9"/>
          <p:cNvSpPr/>
          <p:nvPr/>
        </p:nvSpPr>
        <p:spPr>
          <a:xfrm>
            <a:off x="2355179" y="5284232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endParaRPr lang="en-US" sz="2169" dirty="0"/>
          </a:p>
        </p:txBody>
      </p:sp>
      <p:sp>
        <p:nvSpPr>
          <p:cNvPr id="13" name="Text 10"/>
          <p:cNvSpPr/>
          <p:nvPr/>
        </p:nvSpPr>
        <p:spPr>
          <a:xfrm>
            <a:off x="1797847" y="3660956"/>
            <a:ext cx="67953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Declives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rampas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adecuadas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espacios exclusivos internos (auditorio) y externos (estacionamiento), conforme lo establece la ley.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895352" y="5346022"/>
            <a:ext cx="70079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</a:rPr>
              <a:t>E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Shape 11">
            <a:extLst>
              <a:ext uri="{FF2B5EF4-FFF2-40B4-BE49-F238E27FC236}">
                <a16:creationId xmlns:a16="http://schemas.microsoft.com/office/drawing/2014/main" id="{22300887-5709-420C-A5B8-22575A83FBDA}"/>
              </a:ext>
            </a:extLst>
          </p:cNvPr>
          <p:cNvSpPr/>
          <p:nvPr/>
        </p:nvSpPr>
        <p:spPr>
          <a:xfrm>
            <a:off x="895352" y="5143804"/>
            <a:ext cx="700799" cy="700799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9" name="Text 12">
            <a:extLst>
              <a:ext uri="{FF2B5EF4-FFF2-40B4-BE49-F238E27FC236}">
                <a16:creationId xmlns:a16="http://schemas.microsoft.com/office/drawing/2014/main" id="{478218DC-12CE-4B08-B3F7-25C9FC4E33BD}"/>
              </a:ext>
            </a:extLst>
          </p:cNvPr>
          <p:cNvSpPr/>
          <p:nvPr/>
        </p:nvSpPr>
        <p:spPr>
          <a:xfrm>
            <a:off x="895352" y="5404703"/>
            <a:ext cx="70079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4000" dirty="0">
                <a:solidFill>
                  <a:schemeClr val="bg1"/>
                </a:solidFill>
                <a:latin typeface="Impact" panose="020B0806030902050204" pitchFamily="34" charset="0"/>
              </a:rPr>
              <a:t>+</a:t>
            </a:r>
          </a:p>
        </p:txBody>
      </p:sp>
      <p:sp>
        <p:nvSpPr>
          <p:cNvPr id="21" name="Text 14">
            <a:extLst>
              <a:ext uri="{FF2B5EF4-FFF2-40B4-BE49-F238E27FC236}">
                <a16:creationId xmlns:a16="http://schemas.microsoft.com/office/drawing/2014/main" id="{78374A40-E409-42D6-86DC-B7359EB19B17}"/>
              </a:ext>
            </a:extLst>
          </p:cNvPr>
          <p:cNvSpPr/>
          <p:nvPr/>
        </p:nvSpPr>
        <p:spPr>
          <a:xfrm>
            <a:off x="1793140" y="5116017"/>
            <a:ext cx="6059210" cy="10732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Baños accesibles, la "Sala de la Calma" y elementos táctiles (piso </a:t>
            </a:r>
            <a:r>
              <a:rPr lang="es-E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podotáctil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placas de identificación y señalización en braille, letras ampliadas y/o en relieve con colores contrastantes, etc.).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tângulo com Único Canto Aparado 1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3" name="Google Shape;30;p2"/>
          <p:cNvSpPr/>
          <p:nvPr/>
        </p:nvSpPr>
        <p:spPr>
          <a:xfrm>
            <a:off x="864038" y="1260228"/>
            <a:ext cx="4104570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PROYECTO ID+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943571" y="3572469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7" name="Text 4"/>
          <p:cNvSpPr/>
          <p:nvPr/>
        </p:nvSpPr>
        <p:spPr>
          <a:xfrm>
            <a:off x="6113950" y="3655099"/>
            <a:ext cx="15501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609727" y="3542263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Definir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609727" y="3952649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misión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objetivos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ministerio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5943571" y="4861236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1" name="Text 8"/>
          <p:cNvSpPr/>
          <p:nvPr/>
        </p:nvSpPr>
        <p:spPr>
          <a:xfrm>
            <a:off x="6099543" y="4943865"/>
            <a:ext cx="18371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609727" y="4831029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Formar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609726" y="5219381"/>
            <a:ext cx="6466821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un equipo con roles y responsabilidades definidos para cada miembro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5943571" y="6408492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5" name="Text 12"/>
          <p:cNvSpPr/>
          <p:nvPr/>
        </p:nvSpPr>
        <p:spPr>
          <a:xfrm>
            <a:off x="6098591" y="6491121"/>
            <a:ext cx="185738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609727" y="6378285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Identificar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e </a:t>
            </a: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asignar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6609727" y="6755620"/>
            <a:ext cx="646682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los recursos humanos, financieros y materiales necesarios para el funcionamiento del ministerio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5832626" y="1260228"/>
            <a:ext cx="93811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PROYECTO ORGANIZACIONAL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(7 ÁREAS DEL MAP)</a:t>
            </a:r>
          </a:p>
        </p:txBody>
      </p:sp>
    </p:spTree>
    <p:extLst>
      <p:ext uri="{BB962C8B-B14F-4D97-AF65-F5344CB8AC3E}">
        <p14:creationId xmlns:p14="http://schemas.microsoft.com/office/powerpoint/2010/main" val="33659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916352" y="3572469"/>
            <a:ext cx="463457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7" name="Text 4"/>
          <p:cNvSpPr/>
          <p:nvPr/>
        </p:nvSpPr>
        <p:spPr>
          <a:xfrm>
            <a:off x="5916353" y="3655099"/>
            <a:ext cx="463457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4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582509" y="3542263"/>
            <a:ext cx="2574948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Analizar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582508" y="3952649"/>
            <a:ext cx="5664217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la situación actual de los ministerios, identificando desafíos y oportunidades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5916352" y="5037508"/>
            <a:ext cx="463457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1" name="Text 8"/>
          <p:cNvSpPr/>
          <p:nvPr/>
        </p:nvSpPr>
        <p:spPr>
          <a:xfrm>
            <a:off x="6072324" y="5120137"/>
            <a:ext cx="171737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5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582509" y="5007301"/>
            <a:ext cx="2574948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11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Desarrollar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582508" y="5395653"/>
            <a:ext cx="6045256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un plan de acción detallado para el ministerio, con metas y plazos claros.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5916352" y="6463577"/>
            <a:ext cx="463457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5" name="Text 12"/>
          <p:cNvSpPr/>
          <p:nvPr/>
        </p:nvSpPr>
        <p:spPr>
          <a:xfrm>
            <a:off x="6071372" y="6546206"/>
            <a:ext cx="173630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6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582509" y="6433370"/>
            <a:ext cx="2574948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Implementar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6582508" y="6810705"/>
            <a:ext cx="6045255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el plan de acción, monitoreando y ajustando cuando sea necesario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5805408" y="1260228"/>
            <a:ext cx="958765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PROYECTO </a:t>
            </a: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ORGANIZACIONAL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(7 ÁREAS DEL MAP)</a:t>
            </a:r>
          </a:p>
        </p:txBody>
      </p:sp>
    </p:spTree>
    <p:extLst>
      <p:ext uri="{BB962C8B-B14F-4D97-AF65-F5344CB8AC3E}">
        <p14:creationId xmlns:p14="http://schemas.microsoft.com/office/powerpoint/2010/main" val="29120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3"/>
          <p:cNvSpPr/>
          <p:nvPr/>
        </p:nvSpPr>
        <p:spPr>
          <a:xfrm>
            <a:off x="1757276" y="3539737"/>
            <a:ext cx="2761298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Ore!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757276" y="3918143"/>
            <a:ext cx="6161961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Solicite el desarrollo de acciones en su iglesia </a:t>
            </a:r>
          </a:p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través de metas claras y medibles.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757276" y="5102705"/>
            <a:ext cx="3805357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18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Hable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con el pastor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757276" y="5481112"/>
            <a:ext cx="6161961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Hable sobre el MAP con su pastor distrital, pida </a:t>
            </a:r>
          </a:p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que se elija un líder en la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junta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iglesia.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1757276" y="6710251"/>
            <a:ext cx="3129796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18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Hable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con la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iglesia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757276" y="7099675"/>
            <a:ext cx="6161961" cy="70675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Informe, eduque y sensibilice a la iglesia sobre los ministerios que conforman el MAP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8" name="Google Shape;30;p2"/>
          <p:cNvSpPr/>
          <p:nvPr/>
        </p:nvSpPr>
        <p:spPr>
          <a:xfrm>
            <a:off x="864038" y="1260228"/>
            <a:ext cx="6814720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IMPLEMENTACIÓN DE LAS ETAPAS DE ACCIÓN </a:t>
            </a:r>
            <a:endParaRPr lang="pt-BR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9" name="Shape 3"/>
          <p:cNvSpPr/>
          <p:nvPr/>
        </p:nvSpPr>
        <p:spPr>
          <a:xfrm>
            <a:off x="974982" y="3572469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0" name="Text 4"/>
          <p:cNvSpPr/>
          <p:nvPr/>
        </p:nvSpPr>
        <p:spPr>
          <a:xfrm>
            <a:off x="1145361" y="3655099"/>
            <a:ext cx="15501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Shape 7"/>
          <p:cNvSpPr/>
          <p:nvPr/>
        </p:nvSpPr>
        <p:spPr>
          <a:xfrm>
            <a:off x="974982" y="5133048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2" name="Text 8"/>
          <p:cNvSpPr/>
          <p:nvPr/>
        </p:nvSpPr>
        <p:spPr>
          <a:xfrm>
            <a:off x="1130954" y="5215677"/>
            <a:ext cx="18371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Shape 11"/>
          <p:cNvSpPr/>
          <p:nvPr/>
        </p:nvSpPr>
        <p:spPr>
          <a:xfrm>
            <a:off x="974982" y="6727982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4" name="Text 12"/>
          <p:cNvSpPr/>
          <p:nvPr/>
        </p:nvSpPr>
        <p:spPr>
          <a:xfrm>
            <a:off x="1130002" y="6810611"/>
            <a:ext cx="185738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103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3"/>
          <p:cNvSpPr/>
          <p:nvPr/>
        </p:nvSpPr>
        <p:spPr>
          <a:xfrm>
            <a:off x="1641137" y="3337387"/>
            <a:ext cx="2761298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Convoque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!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641136" y="3704776"/>
            <a:ext cx="10265942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Forme equipos de trabajo con los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miembros interesados </a:t>
            </a:r>
          </a:p>
          <a:p>
            <a:pPr>
              <a:lnSpc>
                <a:spcPts val="2783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colaborar con cada uno de los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ministerios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641137" y="4708332"/>
            <a:ext cx="3805357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18"/>
              </a:lnSpc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Identifique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las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necesidades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641137" y="5075722"/>
            <a:ext cx="7833369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Realice encuestas simples para identificar las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necesidades </a:t>
            </a:r>
          </a:p>
          <a:p>
            <a:pPr>
              <a:lnSpc>
                <a:spcPts val="2783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específicas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entre los miembros de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la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iglesia y sus familias,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783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luego extiéndalas a la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comunidad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1625778" y="6419512"/>
            <a:ext cx="3129796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718"/>
              </a:lnSpc>
            </a:pPr>
            <a:r>
              <a:rPr lang="es-E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Elabore un plan de acción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625778" y="6819953"/>
            <a:ext cx="7650424" cy="70675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8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Monitoree el progreso de las acciones, solicite retroalimentación de las personas involucradas y realice ajustes siempre que sea necesario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864038" y="1260228"/>
            <a:ext cx="6814720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IMPLEMENTACIÓN DE LAS ETAPAS DE ACCIÓN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8" name="Shape 3"/>
          <p:cNvSpPr/>
          <p:nvPr/>
        </p:nvSpPr>
        <p:spPr>
          <a:xfrm>
            <a:off x="974982" y="3396197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9" name="Text 4"/>
          <p:cNvSpPr/>
          <p:nvPr/>
        </p:nvSpPr>
        <p:spPr>
          <a:xfrm>
            <a:off x="1145361" y="3478827"/>
            <a:ext cx="15501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4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Shape 7"/>
          <p:cNvSpPr/>
          <p:nvPr/>
        </p:nvSpPr>
        <p:spPr>
          <a:xfrm>
            <a:off x="974982" y="4729025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1" name="Text 8"/>
          <p:cNvSpPr/>
          <p:nvPr/>
        </p:nvSpPr>
        <p:spPr>
          <a:xfrm>
            <a:off x="1130954" y="4811654"/>
            <a:ext cx="18371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5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Shape 11"/>
          <p:cNvSpPr/>
          <p:nvPr/>
        </p:nvSpPr>
        <p:spPr>
          <a:xfrm>
            <a:off x="974982" y="6419512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3" name="Text 12"/>
          <p:cNvSpPr/>
          <p:nvPr/>
        </p:nvSpPr>
        <p:spPr>
          <a:xfrm>
            <a:off x="1130002" y="6502141"/>
            <a:ext cx="185738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6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147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26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5"/>
          <p:cNvSpPr/>
          <p:nvPr/>
        </p:nvSpPr>
        <p:spPr>
          <a:xfrm>
            <a:off x="6089453" y="3337630"/>
            <a:ext cx="2352080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15"/>
              </a:lnSpc>
            </a:pPr>
            <a:r>
              <a:rPr lang="es-E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Talleres técnicos y conferencias educativas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089453" y="3744586"/>
            <a:ext cx="7215545" cy="3009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Abordar las necesidades y los potenciales del MAP. </a:t>
            </a:r>
          </a:p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la interacción entre personas con diferentes </a:t>
            </a:r>
          </a:p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características dentro de las 7 áreas del MAP.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089453" y="5069439"/>
            <a:ext cx="3399115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Recursos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educativos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089453" y="5476394"/>
            <a:ext cx="7215545" cy="3009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Proveer materiales accesibles en texto, video, audio </a:t>
            </a:r>
          </a:p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otros formatos con el fin de fomentar la comunicación </a:t>
            </a:r>
          </a:p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la participación sin barreras.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089453" y="6399674"/>
            <a:ext cx="2891195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endParaRPr lang="en-US" sz="1852" dirty="0"/>
          </a:p>
        </p:txBody>
      </p:sp>
      <p:sp>
        <p:nvSpPr>
          <p:cNvPr id="17" name="Text 14"/>
          <p:cNvSpPr/>
          <p:nvPr/>
        </p:nvSpPr>
        <p:spPr>
          <a:xfrm>
            <a:off x="6089453" y="7181207"/>
            <a:ext cx="7215545" cy="3009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Reconocer y valorar los esfuerzos y logros alcanzados </a:t>
            </a:r>
          </a:p>
          <a:p>
            <a:pPr>
              <a:lnSpc>
                <a:spcPts val="2371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por los ministerios.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</p:txBody>
      </p:sp>
      <p:sp>
        <p:nvSpPr>
          <p:cNvPr id="22" name="Text 9">
            <a:extLst>
              <a:ext uri="{FF2B5EF4-FFF2-40B4-BE49-F238E27FC236}">
                <a16:creationId xmlns:a16="http://schemas.microsoft.com/office/drawing/2014/main" id="{08495AE9-C3E2-4B9B-AEF1-050D70AB3442}"/>
              </a:ext>
            </a:extLst>
          </p:cNvPr>
          <p:cNvSpPr/>
          <p:nvPr/>
        </p:nvSpPr>
        <p:spPr>
          <a:xfrm>
            <a:off x="6089453" y="6830687"/>
            <a:ext cx="3399115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Testimonios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9" name="Retângulo com Único Canto Aparado 1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1" name="Google Shape;30;p2"/>
          <p:cNvSpPr/>
          <p:nvPr/>
        </p:nvSpPr>
        <p:spPr>
          <a:xfrm>
            <a:off x="6089453" y="1260228"/>
            <a:ext cx="762142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SENSIBILIZACIÓN Y EDUCACIÓN DE LA IGLESIA </a:t>
            </a:r>
            <a:endParaRPr lang="pt-BR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764</Words>
  <Application>Microsoft Office PowerPoint</Application>
  <PresentationFormat>Personalizar</PresentationFormat>
  <Paragraphs>153</Paragraphs>
  <Slides>12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9" baseType="lpstr">
      <vt:lpstr>Arial</vt:lpstr>
      <vt:lpstr>Calibri</vt:lpstr>
      <vt:lpstr>Impact</vt:lpstr>
      <vt:lpstr>Montserrat</vt:lpstr>
      <vt:lpstr>MuseoModerno</vt:lpstr>
      <vt:lpstr>Source Sans Pro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Sidney</cp:lastModifiedBy>
  <cp:revision>34</cp:revision>
  <dcterms:created xsi:type="dcterms:W3CDTF">2024-07-24T21:02:55Z</dcterms:created>
  <dcterms:modified xsi:type="dcterms:W3CDTF">2025-02-21T03:02:25Z</dcterms:modified>
</cp:coreProperties>
</file>