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70" r:id="rId2"/>
    <p:sldId id="267" r:id="rId3"/>
    <p:sldId id="260" r:id="rId4"/>
    <p:sldId id="261" r:id="rId5"/>
    <p:sldId id="268" r:id="rId6"/>
    <p:sldId id="262" r:id="rId7"/>
    <p:sldId id="263" r:id="rId8"/>
  </p:sldIdLst>
  <p:sldSz cx="14630400" cy="8229600"/>
  <p:notesSz cx="8229600" cy="146304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2">
          <p15:clr>
            <a:srgbClr val="A4A3A4"/>
          </p15:clr>
        </p15:guide>
        <p15:guide id="2" pos="460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97" d="100"/>
          <a:sy n="97" d="100"/>
        </p:scale>
        <p:origin x="330" y="72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565525" cy="731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4660900" y="0"/>
            <a:ext cx="3567113" cy="731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9700AD-74E6-4189-89C2-5928621A069F}" type="datetimeFigureOut">
              <a:rPr lang="pt-BR" smtClean="0"/>
              <a:t>21/02/2025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13896975"/>
            <a:ext cx="3565525" cy="730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2F83F6-E07D-4751-A091-8314C2055A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62989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002462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" name="Google Shape;24;p2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2:notes"/>
          <p:cNvSpPr txBox="1">
            <a:spLocks noGrp="1"/>
          </p:cNvSpPr>
          <p:nvPr>
            <p:ph type="sldNum" idx="12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175574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89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">
  <p:cSld name="1_DEFAULT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6545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4" name="Retângulo Arredondado 3"/>
          <p:cNvSpPr/>
          <p:nvPr/>
        </p:nvSpPr>
        <p:spPr>
          <a:xfrm>
            <a:off x="5055477" y="6442841"/>
            <a:ext cx="4508938" cy="598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5260258" y="6450393"/>
            <a:ext cx="4139381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4</a:t>
            </a:r>
            <a:endParaRPr lang="en-US" sz="32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5636283" y="7157228"/>
            <a:ext cx="3347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1400" b="1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ALACY MENDES BARBOSA</a:t>
            </a:r>
            <a:endParaRPr lang="pt-BR" sz="1400" b="1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3090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2" t="29131"/>
          <a:stretch/>
        </p:blipFill>
        <p:spPr>
          <a:xfrm>
            <a:off x="0" y="-39757"/>
            <a:ext cx="14630400" cy="8269357"/>
          </a:xfrm>
          <a:prstGeom prst="rect">
            <a:avLst/>
          </a:prstGeom>
        </p:spPr>
      </p:pic>
      <p:sp>
        <p:nvSpPr>
          <p:cNvPr id="2" name="Retângulo com Único Canto Aparado 1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" name="Google Shape;30;p2"/>
          <p:cNvSpPr/>
          <p:nvPr/>
        </p:nvSpPr>
        <p:spPr>
          <a:xfrm>
            <a:off x="864037" y="1260228"/>
            <a:ext cx="8260085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es-ES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CULTIVANDO EL PENSAMIENTO </a:t>
            </a:r>
            <a:endParaRPr lang="es-ES" sz="4860" dirty="0" smtClean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MuseoModerno"/>
              <a:cs typeface="MuseoModerno"/>
              <a:sym typeface="MuseoModerno"/>
            </a:endParaRPr>
          </a:p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es-ES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DE </a:t>
            </a:r>
            <a:r>
              <a:rPr lang="es-ES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"POSIBILIDAD" 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31;p2"/>
          <p:cNvSpPr/>
          <p:nvPr/>
        </p:nvSpPr>
        <p:spPr>
          <a:xfrm>
            <a:off x="977353" y="3825710"/>
            <a:ext cx="7729325" cy="493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ts val="3093"/>
              </a:lnSpc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Este módulo propone estrategias concretas para integrar la visión de posibilidad en la realidad de una iglesia local, basándose en las enseñanzas y prácticas de la Iglesia Adventista del Séptimo Día (IASD).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Google Shape;32;p2"/>
          <p:cNvSpPr/>
          <p:nvPr/>
        </p:nvSpPr>
        <p:spPr>
          <a:xfrm>
            <a:off x="864037" y="6395442"/>
            <a:ext cx="394930" cy="394930"/>
          </a:xfrm>
          <a:prstGeom prst="roundRect">
            <a:avLst>
              <a:gd name="adj" fmla="val 23151155"/>
            </a:avLst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4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</p:spTree>
    <p:extLst>
      <p:ext uri="{BB962C8B-B14F-4D97-AF65-F5344CB8AC3E}">
        <p14:creationId xmlns:p14="http://schemas.microsoft.com/office/powerpoint/2010/main" val="1460554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tângulo Arredondado 20"/>
          <p:cNvSpPr/>
          <p:nvPr/>
        </p:nvSpPr>
        <p:spPr>
          <a:xfrm>
            <a:off x="864037" y="4207133"/>
            <a:ext cx="3022094" cy="3481331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Retângulo Arredondado 23"/>
          <p:cNvSpPr/>
          <p:nvPr/>
        </p:nvSpPr>
        <p:spPr>
          <a:xfrm>
            <a:off x="4288236" y="4224113"/>
            <a:ext cx="3022094" cy="3481331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5" name="Retângulo Arredondado 24"/>
          <p:cNvSpPr/>
          <p:nvPr/>
        </p:nvSpPr>
        <p:spPr>
          <a:xfrm>
            <a:off x="7712435" y="4269132"/>
            <a:ext cx="3022094" cy="3481331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6" name="Retângulo Arredondado 25"/>
          <p:cNvSpPr/>
          <p:nvPr/>
        </p:nvSpPr>
        <p:spPr>
          <a:xfrm>
            <a:off x="11140865" y="4286112"/>
            <a:ext cx="3022094" cy="3481331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ext 4"/>
          <p:cNvSpPr/>
          <p:nvPr/>
        </p:nvSpPr>
        <p:spPr>
          <a:xfrm>
            <a:off x="1203484" y="4542344"/>
            <a:ext cx="2337197" cy="2920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300"/>
              </a:lnSpc>
              <a:buNone/>
            </a:pPr>
            <a:r>
              <a:rPr lang="en-US" sz="2800" dirty="0" err="1" smtClean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Educación</a:t>
            </a:r>
            <a:endParaRPr 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1203484" y="4946561"/>
            <a:ext cx="2337197" cy="242372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>
              <a:lnSpc>
                <a:spcPts val="2356"/>
              </a:lnSpc>
            </a:pPr>
            <a:r>
              <a:rPr lang="es-ES" sz="22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Promover talleres </a:t>
            </a:r>
            <a:r>
              <a:rPr lang="es-ES" sz="2200" dirty="0" smtClean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y</a:t>
            </a:r>
          </a:p>
          <a:p>
            <a:pPr algn="ctr">
              <a:lnSpc>
                <a:spcPts val="2356"/>
              </a:lnSpc>
            </a:pPr>
            <a:r>
              <a:rPr lang="es-ES" sz="2200" dirty="0" smtClean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s-ES" sz="22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charlas sobre la </a:t>
            </a:r>
            <a:endParaRPr lang="es-ES" sz="2200" dirty="0" smtClean="0">
              <a:solidFill>
                <a:schemeClr val="bg1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pPr algn="ctr">
              <a:lnSpc>
                <a:spcPts val="2356"/>
              </a:lnSpc>
            </a:pPr>
            <a:r>
              <a:rPr lang="es-ES" sz="2200" dirty="0" smtClean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accesibilidad</a:t>
            </a:r>
            <a:r>
              <a:rPr lang="es-ES" sz="22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 </a:t>
            </a:r>
            <a:endParaRPr lang="en-US" sz="2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7"/>
          <p:cNvSpPr/>
          <p:nvPr/>
        </p:nvSpPr>
        <p:spPr>
          <a:xfrm>
            <a:off x="4646797" y="4552943"/>
            <a:ext cx="2337197" cy="2920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300"/>
              </a:lnSpc>
              <a:buNone/>
            </a:pPr>
            <a:r>
              <a:rPr lang="en-US" sz="2800" dirty="0" err="1" smtClean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Comunicación</a:t>
            </a:r>
            <a:endParaRPr 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1" name="Text 8"/>
          <p:cNvSpPr/>
          <p:nvPr/>
        </p:nvSpPr>
        <p:spPr>
          <a:xfrm>
            <a:off x="4564997" y="5088791"/>
            <a:ext cx="2500798" cy="86876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>
              <a:lnSpc>
                <a:spcPts val="2356"/>
              </a:lnSpc>
            </a:pPr>
            <a:r>
              <a:rPr lang="es-ES" sz="20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Transmitir </a:t>
            </a:r>
            <a:r>
              <a:rPr lang="es-ES" sz="2000" dirty="0" smtClean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mensajes</a:t>
            </a:r>
          </a:p>
          <a:p>
            <a:pPr algn="ctr">
              <a:lnSpc>
                <a:spcPts val="2356"/>
              </a:lnSpc>
            </a:pPr>
            <a:r>
              <a:rPr lang="es-ES" sz="2000" dirty="0" smtClean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s-ES" sz="20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inspiradores y ejemplos </a:t>
            </a:r>
            <a:endParaRPr lang="es-ES" sz="2000" dirty="0" smtClean="0">
              <a:solidFill>
                <a:schemeClr val="bg1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pPr algn="ctr">
              <a:lnSpc>
                <a:spcPts val="2356"/>
              </a:lnSpc>
            </a:pPr>
            <a:r>
              <a:rPr lang="es-ES" sz="2000" dirty="0" smtClean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de </a:t>
            </a:r>
            <a:r>
              <a:rPr lang="es-ES" sz="20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buenas </a:t>
            </a:r>
          </a:p>
          <a:p>
            <a:pPr algn="ctr">
              <a:lnSpc>
                <a:spcPts val="2356"/>
              </a:lnSpc>
            </a:pPr>
            <a:r>
              <a:rPr lang="es-ES" sz="20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prácticas.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8054883" y="4569195"/>
            <a:ext cx="2337197" cy="2920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300"/>
              </a:lnSpc>
              <a:buNone/>
            </a:pPr>
            <a:r>
              <a:rPr lang="en-US" sz="2800" dirty="0" err="1" smtClean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Compromiso</a:t>
            </a:r>
            <a:endParaRPr 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4" name="Text 11"/>
          <p:cNvSpPr/>
          <p:nvPr/>
        </p:nvSpPr>
        <p:spPr>
          <a:xfrm>
            <a:off x="7719866" y="5067343"/>
            <a:ext cx="3025680" cy="10112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>
              <a:lnSpc>
                <a:spcPts val="2356"/>
              </a:lnSpc>
            </a:pPr>
            <a:r>
              <a:rPr lang="es-ES" sz="2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Involucrar a los </a:t>
            </a:r>
            <a:endParaRPr lang="es-ES" sz="21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2356"/>
              </a:lnSpc>
            </a:pPr>
            <a:r>
              <a:rPr lang="es-ES" sz="2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Miembros </a:t>
            </a:r>
            <a:endParaRPr lang="es-ES" sz="2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2356"/>
              </a:lnSpc>
            </a:pPr>
            <a:r>
              <a:rPr lang="es-ES" sz="2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</a:t>
            </a:r>
            <a:r>
              <a:rPr lang="es-ES" sz="2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actividades que </a:t>
            </a:r>
            <a:endParaRPr lang="es-ES" sz="21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2356"/>
              </a:lnSpc>
            </a:pPr>
            <a:r>
              <a:rPr lang="es-ES" sz="2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promuevan  </a:t>
            </a:r>
            <a:r>
              <a:rPr lang="es-ES" sz="2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endParaRPr lang="es-ES" sz="21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2356"/>
              </a:lnSpc>
            </a:pPr>
            <a:r>
              <a:rPr lang="es-ES" sz="2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aceptación sobre </a:t>
            </a:r>
            <a:r>
              <a:rPr lang="es-ES" sz="2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endParaRPr lang="es-ES" sz="21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2356"/>
              </a:lnSpc>
            </a:pPr>
            <a:r>
              <a:rPr lang="es-ES" sz="2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necesidad </a:t>
            </a:r>
            <a:r>
              <a:rPr lang="es-ES" sz="2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realizar </a:t>
            </a:r>
            <a:endParaRPr lang="es-ES" sz="21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2356"/>
              </a:lnSpc>
            </a:pPr>
            <a:r>
              <a:rPr lang="es-ES" sz="2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cambios </a:t>
            </a:r>
            <a:r>
              <a:rPr lang="es-ES" sz="2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</a:t>
            </a:r>
            <a:r>
              <a:rPr lang="es-ES" sz="2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cultura </a:t>
            </a:r>
            <a:r>
              <a:rPr lang="es-ES" sz="2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</a:p>
          <a:p>
            <a:pPr algn="ctr">
              <a:lnSpc>
                <a:spcPts val="2356"/>
              </a:lnSpc>
            </a:pPr>
            <a:r>
              <a:rPr lang="es-ES" sz="2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estructura de la iglesia. </a:t>
            </a:r>
            <a:endParaRPr lang="en-US" sz="2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13"/>
          <p:cNvSpPr/>
          <p:nvPr/>
        </p:nvSpPr>
        <p:spPr>
          <a:xfrm>
            <a:off x="11483313" y="4569195"/>
            <a:ext cx="2337197" cy="2920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300"/>
              </a:lnSpc>
              <a:buNone/>
            </a:pPr>
            <a:r>
              <a:rPr lang="en-US" sz="2800" dirty="0" err="1" smtClean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Liderazgo</a:t>
            </a:r>
            <a:endParaRPr 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7" name="Text 14"/>
          <p:cNvSpPr/>
          <p:nvPr/>
        </p:nvSpPr>
        <p:spPr>
          <a:xfrm>
            <a:off x="11539384" y="5077774"/>
            <a:ext cx="2353597" cy="29908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>
              <a:lnSpc>
                <a:spcPts val="2356"/>
              </a:lnSpc>
            </a:pPr>
            <a:r>
              <a:rPr lang="es-ES" sz="22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Demostrar el </a:t>
            </a:r>
            <a:endParaRPr lang="es-ES" sz="2200" dirty="0" smtClean="0">
              <a:solidFill>
                <a:schemeClr val="bg1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pPr algn="ctr">
              <a:lnSpc>
                <a:spcPts val="2356"/>
              </a:lnSpc>
            </a:pPr>
            <a:r>
              <a:rPr lang="es-ES" sz="2200" dirty="0" smtClean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compromiso del</a:t>
            </a:r>
          </a:p>
          <a:p>
            <a:pPr algn="ctr">
              <a:lnSpc>
                <a:spcPts val="2356"/>
              </a:lnSpc>
            </a:pPr>
            <a:r>
              <a:rPr lang="es-ES" sz="2200" dirty="0" smtClean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s-ES" sz="22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liderazgo con </a:t>
            </a:r>
            <a:r>
              <a:rPr lang="es-ES" sz="2200" dirty="0" smtClean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el</a:t>
            </a:r>
          </a:p>
          <a:p>
            <a:pPr algn="ctr">
              <a:lnSpc>
                <a:spcPts val="2356"/>
              </a:lnSpc>
            </a:pPr>
            <a:r>
              <a:rPr lang="es-ES" sz="2200" dirty="0" smtClean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s-ES" sz="22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enfoque  de posibilidad. </a:t>
            </a:r>
            <a:endParaRPr lang="en-US" sz="2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tângulo com Único Canto Aparado 17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4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20" name="Google Shape;30;p2"/>
          <p:cNvSpPr/>
          <p:nvPr/>
        </p:nvSpPr>
        <p:spPr>
          <a:xfrm>
            <a:off x="864037" y="1260228"/>
            <a:ext cx="10835876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es-ES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PROMOVIENDO LA </a:t>
            </a:r>
          </a:p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es-ES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SENSIBILIZACIÓN Y ACEPTACIÓN 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3"/>
          <p:cNvSpPr/>
          <p:nvPr/>
        </p:nvSpPr>
        <p:spPr>
          <a:xfrm>
            <a:off x="864037" y="3854216"/>
            <a:ext cx="2160270" cy="26991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126"/>
              </a:lnSpc>
            </a:pP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Asociación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8" name="Text 4"/>
          <p:cNvSpPr/>
          <p:nvPr/>
        </p:nvSpPr>
        <p:spPr>
          <a:xfrm>
            <a:off x="864037" y="4227715"/>
            <a:ext cx="7934325" cy="27658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177"/>
              </a:lnSpc>
            </a:pP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</a:t>
            </a:r>
            <a:r>
              <a:rPr lang="es-E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stablecer</a:t>
            </a: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asociaciones con organizaciones </a:t>
            </a:r>
            <a:endParaRPr lang="es-ES" sz="2400" dirty="0" smtClean="0">
              <a:solidFill>
                <a:srgbClr val="2B4150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pPr>
              <a:lnSpc>
                <a:spcPts val="2177"/>
              </a:lnSpc>
            </a:pPr>
            <a:r>
              <a:rPr lang="es-ES" sz="2400" dirty="0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especializadas en </a:t>
            </a: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acogida y accesibilidad.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5"/>
          <p:cNvSpPr/>
          <p:nvPr/>
        </p:nvSpPr>
        <p:spPr>
          <a:xfrm>
            <a:off x="857741" y="5247247"/>
            <a:ext cx="2160270" cy="26991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126"/>
              </a:lnSpc>
              <a:buNone/>
            </a:pPr>
            <a:r>
              <a:rPr lang="en-US" sz="2800" smtClean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Accesibilidad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1" name="Text 6"/>
          <p:cNvSpPr/>
          <p:nvPr/>
        </p:nvSpPr>
        <p:spPr>
          <a:xfrm>
            <a:off x="857741" y="5620746"/>
            <a:ext cx="7934325" cy="27658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177"/>
              </a:lnSpc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Asegurar que las instalaciones y actividades </a:t>
            </a:r>
            <a:endParaRPr lang="es-ES" sz="2400" dirty="0" smtClean="0">
              <a:solidFill>
                <a:srgbClr val="2B4150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pPr>
              <a:lnSpc>
                <a:spcPts val="2177"/>
              </a:lnSpc>
            </a:pPr>
            <a:r>
              <a:rPr lang="es-ES" sz="2400" dirty="0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sean </a:t>
            </a: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accesibles </a:t>
            </a:r>
            <a:r>
              <a:rPr lang="es-ES" sz="2400" dirty="0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para </a:t>
            </a: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todos.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tângulo com Único Canto Aparado 17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4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20" name="Google Shape;30;p2"/>
          <p:cNvSpPr/>
          <p:nvPr/>
        </p:nvSpPr>
        <p:spPr>
          <a:xfrm>
            <a:off x="864037" y="1260228"/>
            <a:ext cx="7847344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es-ES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CREANDO COMUNIDADES MÁS ACCESIBLES Y ACOGEDORAS 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22" name="Imagem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7"/>
          <p:cNvSpPr/>
          <p:nvPr/>
        </p:nvSpPr>
        <p:spPr>
          <a:xfrm>
            <a:off x="814284" y="3766537"/>
            <a:ext cx="2160270" cy="26991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126"/>
              </a:lnSpc>
              <a:buNone/>
            </a:pP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Compromiso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4" name="Text 8"/>
          <p:cNvSpPr/>
          <p:nvPr/>
        </p:nvSpPr>
        <p:spPr>
          <a:xfrm>
            <a:off x="814285" y="4140036"/>
            <a:ext cx="6883806" cy="27658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177"/>
              </a:lnSpc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Involucrar a la comunidad local en el desarrollo de </a:t>
            </a:r>
            <a:endParaRPr lang="es-ES" sz="2400" dirty="0" smtClean="0">
              <a:solidFill>
                <a:srgbClr val="2B4150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pPr>
              <a:lnSpc>
                <a:spcPts val="2177"/>
              </a:lnSpc>
            </a:pPr>
            <a:r>
              <a:rPr lang="es-ES" sz="2400" dirty="0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iniciativas para </a:t>
            </a: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hacer que la iglesia, sus ambientes, </a:t>
            </a:r>
            <a:endParaRPr lang="es-ES" sz="2400" dirty="0" smtClean="0">
              <a:solidFill>
                <a:srgbClr val="2B4150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pPr>
              <a:lnSpc>
                <a:spcPts val="2177"/>
              </a:lnSpc>
            </a:pPr>
            <a:r>
              <a:rPr lang="es-ES" sz="2400" dirty="0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cultos </a:t>
            </a: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y materiales </a:t>
            </a:r>
            <a:r>
              <a:rPr lang="es-ES" sz="2400" dirty="0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sean </a:t>
            </a: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accesibles para todos.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9"/>
          <p:cNvSpPr/>
          <p:nvPr/>
        </p:nvSpPr>
        <p:spPr>
          <a:xfrm>
            <a:off x="814284" y="5753376"/>
            <a:ext cx="2160270" cy="26991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126"/>
              </a:lnSpc>
              <a:buNone/>
            </a:pP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Celebración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7" name="Text 10"/>
          <p:cNvSpPr/>
          <p:nvPr/>
        </p:nvSpPr>
        <p:spPr>
          <a:xfrm>
            <a:off x="814284" y="6126875"/>
            <a:ext cx="7315925" cy="27658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177"/>
              </a:lnSpc>
            </a:pP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La iglesia puede celebrar las fechas sugeridas en el </a:t>
            </a:r>
            <a:endParaRPr lang="es-ES" sz="2400" dirty="0" smtClean="0">
              <a:solidFill>
                <a:srgbClr val="2B4150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pPr>
              <a:lnSpc>
                <a:spcPts val="2177"/>
              </a:lnSpc>
            </a:pPr>
            <a:r>
              <a:rPr lang="es-ES" sz="2400" dirty="0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calendario oficial </a:t>
            </a:r>
            <a:r>
              <a:rPr lang="es-E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del Ministerio de las Posibilidades.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tângulo com Único Canto Aparado 17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4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20" name="Google Shape;30;p2"/>
          <p:cNvSpPr/>
          <p:nvPr/>
        </p:nvSpPr>
        <p:spPr>
          <a:xfrm>
            <a:off x="864037" y="1260228"/>
            <a:ext cx="7884572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es-ES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CREANDO COMUNIDADES MÁS ACCESIBLES Y ACOGEDORAS 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224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tângulo Arredondado 17"/>
          <p:cNvSpPr/>
          <p:nvPr/>
        </p:nvSpPr>
        <p:spPr>
          <a:xfrm>
            <a:off x="616945" y="3679633"/>
            <a:ext cx="4395730" cy="3481331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Retângulo Arredondado 18"/>
          <p:cNvSpPr/>
          <p:nvPr/>
        </p:nvSpPr>
        <p:spPr>
          <a:xfrm>
            <a:off x="5259767" y="3679633"/>
            <a:ext cx="4395730" cy="3481331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Retângulo Arredondado 19"/>
          <p:cNvSpPr/>
          <p:nvPr/>
        </p:nvSpPr>
        <p:spPr>
          <a:xfrm>
            <a:off x="9902589" y="3679633"/>
            <a:ext cx="4395730" cy="3481331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ext 3"/>
          <p:cNvSpPr/>
          <p:nvPr/>
        </p:nvSpPr>
        <p:spPr>
          <a:xfrm>
            <a:off x="780498" y="4018964"/>
            <a:ext cx="4137757" cy="34504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718"/>
              </a:lnSpc>
              <a:buNone/>
            </a:pPr>
            <a:r>
              <a:rPr lang="en-US" sz="2800" dirty="0" err="1" smtClean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Capacitación</a:t>
            </a:r>
            <a:endParaRPr 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" name="Text 4"/>
          <p:cNvSpPr/>
          <p:nvPr/>
        </p:nvSpPr>
        <p:spPr>
          <a:xfrm>
            <a:off x="780499" y="4463592"/>
            <a:ext cx="4066923" cy="70675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>
              <a:lnSpc>
                <a:spcPts val="2783"/>
              </a:lnSpc>
            </a:pP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Ofrecer capacitaciones a los miembros del MAP y de la iglesia para que adquieran las habilidades necesarias a fin de abordar las diferentes necesidades de las personas</a:t>
            </a:r>
            <a:r>
              <a:rPr lang="pt-BR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5"/>
          <p:cNvSpPr/>
          <p:nvPr/>
        </p:nvSpPr>
        <p:spPr>
          <a:xfrm>
            <a:off x="5259767" y="4018963"/>
            <a:ext cx="4395730" cy="34504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718"/>
              </a:lnSpc>
              <a:buNone/>
            </a:pPr>
            <a:r>
              <a:rPr lang="en-US" sz="2800" dirty="0" err="1" smtClean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</a:rPr>
              <a:t>Autonomía</a:t>
            </a:r>
            <a:endParaRPr 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1" name="Text 6"/>
          <p:cNvSpPr/>
          <p:nvPr/>
        </p:nvSpPr>
        <p:spPr>
          <a:xfrm>
            <a:off x="5697766" y="4459911"/>
            <a:ext cx="3704356" cy="124305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>
              <a:lnSpc>
                <a:spcPts val="2783"/>
              </a:lnSpc>
            </a:pP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Fomentar la autonomía y </a:t>
            </a:r>
            <a:endParaRPr lang="es-ES" sz="2400" dirty="0" smtClean="0">
              <a:solidFill>
                <a:schemeClr val="bg1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pPr algn="ctr">
              <a:lnSpc>
                <a:spcPts val="2783"/>
              </a:lnSpc>
            </a:pPr>
            <a:r>
              <a:rPr lang="es-ES" sz="2400" dirty="0" smtClean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promover </a:t>
            </a: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el protagonismo </a:t>
            </a:r>
          </a:p>
          <a:p>
            <a:pPr algn="ctr">
              <a:lnSpc>
                <a:spcPts val="2783"/>
              </a:lnSpc>
            </a:pP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de los miembros con </a:t>
            </a:r>
            <a:endParaRPr lang="es-ES" sz="2400" dirty="0" smtClean="0">
              <a:solidFill>
                <a:schemeClr val="bg1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pPr algn="ctr">
              <a:lnSpc>
                <a:spcPts val="2783"/>
              </a:lnSpc>
            </a:pPr>
            <a:r>
              <a:rPr lang="es-ES" sz="2400" dirty="0" smtClean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discapacidad u </a:t>
            </a: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otra </a:t>
            </a:r>
            <a:endParaRPr lang="es-ES" sz="2400" dirty="0" smtClean="0">
              <a:solidFill>
                <a:schemeClr val="bg1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pPr algn="ctr">
              <a:lnSpc>
                <a:spcPts val="2783"/>
              </a:lnSpc>
            </a:pPr>
            <a:r>
              <a:rPr lang="es-ES" sz="2400" dirty="0" smtClean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condición específica</a:t>
            </a: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7"/>
          <p:cNvSpPr/>
          <p:nvPr/>
        </p:nvSpPr>
        <p:spPr>
          <a:xfrm>
            <a:off x="9902589" y="4062581"/>
            <a:ext cx="4395730" cy="34504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718"/>
              </a:lnSpc>
              <a:buNone/>
            </a:pPr>
            <a:r>
              <a:rPr lang="en-US" sz="2800" dirty="0" err="1" smtClean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Colaboración</a:t>
            </a:r>
            <a:endParaRPr 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4" name="Text 8"/>
          <p:cNvSpPr/>
          <p:nvPr/>
        </p:nvSpPr>
        <p:spPr>
          <a:xfrm>
            <a:off x="10333822" y="4562938"/>
            <a:ext cx="3719359" cy="35337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>
              <a:lnSpc>
                <a:spcPts val="2783"/>
              </a:lnSpc>
            </a:pP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Promover el trabajo en equipo </a:t>
            </a:r>
            <a:endParaRPr lang="es-ES" sz="2400" dirty="0" smtClean="0">
              <a:solidFill>
                <a:schemeClr val="bg1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pPr algn="ctr">
              <a:lnSpc>
                <a:spcPts val="2783"/>
              </a:lnSpc>
            </a:pPr>
            <a:r>
              <a:rPr lang="es-ES" sz="2400" dirty="0" smtClean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y el </a:t>
            </a: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intercambio de </a:t>
            </a:r>
          </a:p>
          <a:p>
            <a:pPr algn="ctr">
              <a:lnSpc>
                <a:spcPts val="2783"/>
              </a:lnSpc>
            </a:pP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experiencias.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tângulo com Único Canto Aparado 14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4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17" name="Google Shape;30;p2"/>
          <p:cNvSpPr/>
          <p:nvPr/>
        </p:nvSpPr>
        <p:spPr>
          <a:xfrm>
            <a:off x="864037" y="1260228"/>
            <a:ext cx="6924888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MIEMBROS INVOLUCRADOS 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34649"/>
          </a:xfrm>
          <a:prstGeom prst="rect">
            <a:avLst/>
          </a:prstGeom>
        </p:spPr>
      </p:pic>
      <p:sp>
        <p:nvSpPr>
          <p:cNvPr id="13" name="Retângulo Arredondado 12"/>
          <p:cNvSpPr/>
          <p:nvPr/>
        </p:nvSpPr>
        <p:spPr>
          <a:xfrm>
            <a:off x="1865885" y="3216299"/>
            <a:ext cx="8189446" cy="73633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Retângulo Arredondado 17"/>
          <p:cNvSpPr/>
          <p:nvPr/>
        </p:nvSpPr>
        <p:spPr>
          <a:xfrm>
            <a:off x="1839612" y="5220180"/>
            <a:ext cx="8218787" cy="983973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Retângulo Arredondado 18"/>
          <p:cNvSpPr/>
          <p:nvPr/>
        </p:nvSpPr>
        <p:spPr>
          <a:xfrm>
            <a:off x="1839613" y="4070815"/>
            <a:ext cx="8189446" cy="989307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Retângulo Arredondado 19"/>
          <p:cNvSpPr/>
          <p:nvPr/>
        </p:nvSpPr>
        <p:spPr>
          <a:xfrm>
            <a:off x="1865885" y="6375578"/>
            <a:ext cx="8189446" cy="73633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Text 5"/>
          <p:cNvSpPr/>
          <p:nvPr/>
        </p:nvSpPr>
        <p:spPr>
          <a:xfrm>
            <a:off x="2047486" y="3359581"/>
            <a:ext cx="6891814" cy="39504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3110"/>
              </a:lnSpc>
            </a:pP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Comunidades más accesibles y acogedoras.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7"/>
          <p:cNvSpPr/>
          <p:nvPr/>
        </p:nvSpPr>
        <p:spPr>
          <a:xfrm>
            <a:off x="2047486" y="4134922"/>
            <a:ext cx="6891814" cy="39504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3110"/>
              </a:lnSpc>
            </a:pP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Mayor asimilación de las realidades y aceptación </a:t>
            </a:r>
            <a:endParaRPr lang="es-ES" sz="2400" dirty="0" smtClean="0">
              <a:solidFill>
                <a:schemeClr val="bg1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pPr>
              <a:lnSpc>
                <a:spcPts val="3110"/>
              </a:lnSpc>
            </a:pPr>
            <a:r>
              <a:rPr lang="es-ES" sz="2400" dirty="0" smtClean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de </a:t>
            </a: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la </a:t>
            </a:r>
            <a:r>
              <a:rPr lang="es-ES" sz="2400" dirty="0" smtClean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necesidad </a:t>
            </a: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de cambios.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Shape 8"/>
          <p:cNvSpPr/>
          <p:nvPr/>
        </p:nvSpPr>
        <p:spPr>
          <a:xfrm>
            <a:off x="1813342" y="4685705"/>
            <a:ext cx="7385447" cy="706517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12" name="Text 9"/>
          <p:cNvSpPr/>
          <p:nvPr/>
        </p:nvSpPr>
        <p:spPr>
          <a:xfrm>
            <a:off x="2047486" y="5295369"/>
            <a:ext cx="6891814" cy="23991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3110"/>
              </a:lnSpc>
            </a:pP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Miembros de la iglesia local y líderes del MAP </a:t>
            </a:r>
            <a:endParaRPr lang="es-ES" sz="2400" dirty="0" smtClean="0">
              <a:solidFill>
                <a:schemeClr val="bg1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pPr>
              <a:lnSpc>
                <a:spcPts val="3110"/>
              </a:lnSpc>
            </a:pPr>
            <a:r>
              <a:rPr lang="es-ES" sz="2400" dirty="0" smtClean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capacitados y </a:t>
            </a: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comprometidos.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11"/>
          <p:cNvSpPr/>
          <p:nvPr/>
        </p:nvSpPr>
        <p:spPr>
          <a:xfrm>
            <a:off x="2027608" y="6493758"/>
            <a:ext cx="6891814" cy="39504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3110"/>
              </a:lnSpc>
            </a:pPr>
            <a:r>
              <a:rPr lang="es-ES" sz="2400" dirty="0" smtClean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Impacto </a:t>
            </a: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positivo en la vida de los miembros de la iglesia.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tângulo com Único Canto Aparado 14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4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17" name="Google Shape;30;p2"/>
          <p:cNvSpPr/>
          <p:nvPr/>
        </p:nvSpPr>
        <p:spPr>
          <a:xfrm>
            <a:off x="1798102" y="1260228"/>
            <a:ext cx="6924888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bg1"/>
                </a:solidFill>
                <a:latin typeface="Impact" panose="020B0806030902050204" pitchFamily="34" charset="0"/>
                <a:ea typeface="Calibri"/>
                <a:cs typeface="Calibri"/>
                <a:sym typeface="MuseoModerno"/>
              </a:rPr>
              <a:t>RESULTADOS </a:t>
            </a: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bg1"/>
                </a:solidFill>
                <a:latin typeface="Impact" panose="020B0806030902050204" pitchFamily="34" charset="0"/>
                <a:ea typeface="Calibri"/>
                <a:cs typeface="Calibri"/>
                <a:sym typeface="MuseoModerno"/>
              </a:rPr>
              <a:t>ESPERADOS</a:t>
            </a:r>
            <a:endParaRPr lang="pt-BR" sz="4860" dirty="0">
              <a:solidFill>
                <a:schemeClr val="bg1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321</Words>
  <Application>Microsoft Office PowerPoint</Application>
  <PresentationFormat>Personalizar</PresentationFormat>
  <Paragraphs>78</Paragraphs>
  <Slides>7</Slides>
  <Notes>7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7</vt:i4>
      </vt:variant>
    </vt:vector>
  </HeadingPairs>
  <TitlesOfParts>
    <vt:vector size="14" baseType="lpstr">
      <vt:lpstr>Arial</vt:lpstr>
      <vt:lpstr>Calibri</vt:lpstr>
      <vt:lpstr>Impact</vt:lpstr>
      <vt:lpstr>Montserrat</vt:lpstr>
      <vt:lpstr>MuseoModerno</vt:lpstr>
      <vt:lpstr>Source Sans Pro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Sidney</cp:lastModifiedBy>
  <cp:revision>22</cp:revision>
  <dcterms:created xsi:type="dcterms:W3CDTF">2024-07-24T19:54:07Z</dcterms:created>
  <dcterms:modified xsi:type="dcterms:W3CDTF">2025-02-21T03:03:45Z</dcterms:modified>
</cp:coreProperties>
</file>