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21"/>
  </p:notesMasterIdLst>
  <p:sldIdLst>
    <p:sldId id="256" r:id="rId2"/>
    <p:sldId id="257" r:id="rId3"/>
    <p:sldId id="265" r:id="rId4"/>
    <p:sldId id="258" r:id="rId5"/>
    <p:sldId id="266" r:id="rId6"/>
    <p:sldId id="259" r:id="rId7"/>
    <p:sldId id="260" r:id="rId8"/>
    <p:sldId id="268" r:id="rId9"/>
    <p:sldId id="269" r:id="rId10"/>
    <p:sldId id="270" r:id="rId11"/>
    <p:sldId id="261" r:id="rId12"/>
    <p:sldId id="262" r:id="rId13"/>
    <p:sldId id="271" r:id="rId14"/>
    <p:sldId id="263" r:id="rId15"/>
    <p:sldId id="272" r:id="rId16"/>
    <p:sldId id="273" r:id="rId17"/>
    <p:sldId id="264" r:id="rId18"/>
    <p:sldId id="274" r:id="rId19"/>
    <p:sldId id="276" r:id="rId20"/>
  </p:sldIdLst>
  <p:sldSz cx="14630400" cy="8229600"/>
  <p:notesSz cx="8229600" cy="14630400"/>
  <p:embeddedFontLst>
    <p:embeddedFont>
      <p:font typeface="Calibri" panose="020F0502020204030204" pitchFamily="34" charset="0"/>
      <p:regular r:id="rId22"/>
      <p:bold r:id="rId23"/>
      <p:italic r:id="rId24"/>
      <p:boldItalic r:id="rId25"/>
    </p:embeddedFont>
    <p:embeddedFont>
      <p:font typeface="MuseoModerno" panose="02000000000000000000" charset="-120"/>
      <p:regular r:id="rId26"/>
      <p:bold r:id="rId27"/>
      <p:italic r:id="rId28"/>
      <p:boldItalic r:id="rId29"/>
    </p:embeddedFont>
    <p:embeddedFont>
      <p:font typeface="Impact" panose="020B0806030902050204" pitchFamily="34" charset="0"/>
      <p:regular r:id="rId30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592">
          <p15:clr>
            <a:srgbClr val="000000"/>
          </p15:clr>
        </p15:guide>
        <p15:guide id="2" pos="4608">
          <p15:clr>
            <a:srgbClr val="000000"/>
          </p15:clr>
        </p15:guide>
      </p15:sldGuideLst>
    </p:ex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31" roundtripDataSignature="AMtx7mh0MeKWq2rfZz/GwAcgk7eM3R+eW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91F22"/>
    <a:srgbClr val="BB2327"/>
    <a:srgbClr val="6B1416"/>
    <a:srgbClr val="4472C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1" d="100"/>
          <a:sy n="91" d="100"/>
        </p:scale>
        <p:origin x="618" y="102"/>
      </p:cViewPr>
      <p:guideLst>
        <p:guide orient="horz" pos="2592"/>
        <p:guide pos="460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5.fntdata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4.fntdata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3.fntdata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2.fntdata"/><Relationship Id="rId28" Type="http://schemas.openxmlformats.org/officeDocument/2006/relationships/font" Target="fonts/font7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customschemas.google.com/relationships/presentationmetadata" Target="meta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1.fntdata"/><Relationship Id="rId27" Type="http://schemas.openxmlformats.org/officeDocument/2006/relationships/font" Target="fonts/font6.fntdata"/><Relationship Id="rId30" Type="http://schemas.openxmlformats.org/officeDocument/2006/relationships/font" Target="fonts/font9.fntdata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3565525" cy="7318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4660900" y="0"/>
            <a:ext cx="3567113" cy="7318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-762000" y="1096963"/>
            <a:ext cx="9753600" cy="54864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822325" y="6950075"/>
            <a:ext cx="6584950" cy="65833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13896975"/>
            <a:ext cx="3565525" cy="730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4660900" y="13896975"/>
            <a:ext cx="3567113" cy="730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‹nº›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1:notes"/>
          <p:cNvSpPr txBox="1">
            <a:spLocks noGrp="1"/>
          </p:cNvSpPr>
          <p:nvPr>
            <p:ph type="body" idx="1"/>
          </p:nvPr>
        </p:nvSpPr>
        <p:spPr>
          <a:xfrm>
            <a:off x="822325" y="6950075"/>
            <a:ext cx="6584950" cy="6583363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" name="Google Shape;13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-762000" y="1096963"/>
            <a:ext cx="9753600" cy="54864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-762000" y="1096963"/>
            <a:ext cx="9753600" cy="54864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1" name="Google Shape;71;p5:notes"/>
          <p:cNvSpPr txBox="1">
            <a:spLocks noGrp="1"/>
          </p:cNvSpPr>
          <p:nvPr>
            <p:ph type="body" idx="1"/>
          </p:nvPr>
        </p:nvSpPr>
        <p:spPr>
          <a:xfrm>
            <a:off x="822325" y="6950075"/>
            <a:ext cx="6584950" cy="65833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" name="Google Shape;72;p5:notes"/>
          <p:cNvSpPr txBox="1">
            <a:spLocks noGrp="1"/>
          </p:cNvSpPr>
          <p:nvPr>
            <p:ph type="sldNum" idx="12"/>
          </p:nvPr>
        </p:nvSpPr>
        <p:spPr>
          <a:xfrm>
            <a:off x="4660900" y="13896975"/>
            <a:ext cx="3567113" cy="730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10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27910089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-762000" y="1096963"/>
            <a:ext cx="9753600" cy="54864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2" name="Google Shape;92;p6:notes"/>
          <p:cNvSpPr txBox="1">
            <a:spLocks noGrp="1"/>
          </p:cNvSpPr>
          <p:nvPr>
            <p:ph type="body" idx="1"/>
          </p:nvPr>
        </p:nvSpPr>
        <p:spPr>
          <a:xfrm>
            <a:off x="822325" y="6950075"/>
            <a:ext cx="6584950" cy="65833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" name="Google Shape;93;p6:notes"/>
          <p:cNvSpPr txBox="1">
            <a:spLocks noGrp="1"/>
          </p:cNvSpPr>
          <p:nvPr>
            <p:ph type="sldNum" idx="12"/>
          </p:nvPr>
        </p:nvSpPr>
        <p:spPr>
          <a:xfrm>
            <a:off x="4660900" y="13896975"/>
            <a:ext cx="3567113" cy="730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11</a:t>
            </a:fld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-762000" y="1096963"/>
            <a:ext cx="9753600" cy="54864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8" name="Google Shape;118;p7:notes"/>
          <p:cNvSpPr txBox="1">
            <a:spLocks noGrp="1"/>
          </p:cNvSpPr>
          <p:nvPr>
            <p:ph type="body" idx="1"/>
          </p:nvPr>
        </p:nvSpPr>
        <p:spPr>
          <a:xfrm>
            <a:off x="822325" y="6950075"/>
            <a:ext cx="6584950" cy="65833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9" name="Google Shape;119;p7:notes"/>
          <p:cNvSpPr txBox="1">
            <a:spLocks noGrp="1"/>
          </p:cNvSpPr>
          <p:nvPr>
            <p:ph type="sldNum" idx="12"/>
          </p:nvPr>
        </p:nvSpPr>
        <p:spPr>
          <a:xfrm>
            <a:off x="4660900" y="13896975"/>
            <a:ext cx="3567113" cy="730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12</a:t>
            </a:fld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-762000" y="1096963"/>
            <a:ext cx="9753600" cy="54864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8" name="Google Shape;118;p7:notes"/>
          <p:cNvSpPr txBox="1">
            <a:spLocks noGrp="1"/>
          </p:cNvSpPr>
          <p:nvPr>
            <p:ph type="body" idx="1"/>
          </p:nvPr>
        </p:nvSpPr>
        <p:spPr>
          <a:xfrm>
            <a:off x="822325" y="6950075"/>
            <a:ext cx="6584950" cy="65833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9" name="Google Shape;119;p7:notes"/>
          <p:cNvSpPr txBox="1">
            <a:spLocks noGrp="1"/>
          </p:cNvSpPr>
          <p:nvPr>
            <p:ph type="sldNum" idx="12"/>
          </p:nvPr>
        </p:nvSpPr>
        <p:spPr>
          <a:xfrm>
            <a:off x="4660900" y="13896975"/>
            <a:ext cx="3567113" cy="730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13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5571595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-762000" y="1096963"/>
            <a:ext cx="9753600" cy="54864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0" name="Google Shape;140;p8:notes"/>
          <p:cNvSpPr txBox="1">
            <a:spLocks noGrp="1"/>
          </p:cNvSpPr>
          <p:nvPr>
            <p:ph type="body" idx="1"/>
          </p:nvPr>
        </p:nvSpPr>
        <p:spPr>
          <a:xfrm>
            <a:off x="822325" y="6950075"/>
            <a:ext cx="6584950" cy="65833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1" name="Google Shape;141;p8:notes"/>
          <p:cNvSpPr txBox="1">
            <a:spLocks noGrp="1"/>
          </p:cNvSpPr>
          <p:nvPr>
            <p:ph type="sldNum" idx="12"/>
          </p:nvPr>
        </p:nvSpPr>
        <p:spPr>
          <a:xfrm>
            <a:off x="4660900" y="13896975"/>
            <a:ext cx="3567113" cy="730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14</a:t>
            </a:fld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-762000" y="1096963"/>
            <a:ext cx="9753600" cy="54864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0" name="Google Shape;140;p8:notes"/>
          <p:cNvSpPr txBox="1">
            <a:spLocks noGrp="1"/>
          </p:cNvSpPr>
          <p:nvPr>
            <p:ph type="body" idx="1"/>
          </p:nvPr>
        </p:nvSpPr>
        <p:spPr>
          <a:xfrm>
            <a:off x="822325" y="6950075"/>
            <a:ext cx="6584950" cy="65833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1" name="Google Shape;141;p8:notes"/>
          <p:cNvSpPr txBox="1">
            <a:spLocks noGrp="1"/>
          </p:cNvSpPr>
          <p:nvPr>
            <p:ph type="sldNum" idx="12"/>
          </p:nvPr>
        </p:nvSpPr>
        <p:spPr>
          <a:xfrm>
            <a:off x="4660900" y="13896975"/>
            <a:ext cx="3567113" cy="730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15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18460370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-762000" y="1096963"/>
            <a:ext cx="9753600" cy="54864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0" name="Google Shape;140;p8:notes"/>
          <p:cNvSpPr txBox="1">
            <a:spLocks noGrp="1"/>
          </p:cNvSpPr>
          <p:nvPr>
            <p:ph type="body" idx="1"/>
          </p:nvPr>
        </p:nvSpPr>
        <p:spPr>
          <a:xfrm>
            <a:off x="822325" y="6950075"/>
            <a:ext cx="6584950" cy="65833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1" name="Google Shape;141;p8:notes"/>
          <p:cNvSpPr txBox="1">
            <a:spLocks noGrp="1"/>
          </p:cNvSpPr>
          <p:nvPr>
            <p:ph type="sldNum" idx="12"/>
          </p:nvPr>
        </p:nvSpPr>
        <p:spPr>
          <a:xfrm>
            <a:off x="4660900" y="13896975"/>
            <a:ext cx="3567113" cy="730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16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13793386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-762000" y="1096963"/>
            <a:ext cx="9753600" cy="54864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59" name="Google Shape;159;p9:notes"/>
          <p:cNvSpPr txBox="1">
            <a:spLocks noGrp="1"/>
          </p:cNvSpPr>
          <p:nvPr>
            <p:ph type="body" idx="1"/>
          </p:nvPr>
        </p:nvSpPr>
        <p:spPr>
          <a:xfrm>
            <a:off x="822325" y="6950075"/>
            <a:ext cx="6584950" cy="65833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0" name="Google Shape;160;p9:notes"/>
          <p:cNvSpPr txBox="1">
            <a:spLocks noGrp="1"/>
          </p:cNvSpPr>
          <p:nvPr>
            <p:ph type="sldNum" idx="12"/>
          </p:nvPr>
        </p:nvSpPr>
        <p:spPr>
          <a:xfrm>
            <a:off x="4660900" y="13896975"/>
            <a:ext cx="3567113" cy="730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17</a:t>
            </a:fld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-762000" y="1096963"/>
            <a:ext cx="9753600" cy="54864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59" name="Google Shape;159;p9:notes"/>
          <p:cNvSpPr txBox="1">
            <a:spLocks noGrp="1"/>
          </p:cNvSpPr>
          <p:nvPr>
            <p:ph type="body" idx="1"/>
          </p:nvPr>
        </p:nvSpPr>
        <p:spPr>
          <a:xfrm>
            <a:off x="822325" y="6950075"/>
            <a:ext cx="6584950" cy="65833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0" name="Google Shape;160;p9:notes"/>
          <p:cNvSpPr txBox="1">
            <a:spLocks noGrp="1"/>
          </p:cNvSpPr>
          <p:nvPr>
            <p:ph type="sldNum" idx="12"/>
          </p:nvPr>
        </p:nvSpPr>
        <p:spPr>
          <a:xfrm>
            <a:off x="4660900" y="13896975"/>
            <a:ext cx="3567113" cy="730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18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85254603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-762000" y="1096963"/>
            <a:ext cx="9753600" cy="54864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59" name="Google Shape;159;p9:notes"/>
          <p:cNvSpPr txBox="1">
            <a:spLocks noGrp="1"/>
          </p:cNvSpPr>
          <p:nvPr>
            <p:ph type="body" idx="1"/>
          </p:nvPr>
        </p:nvSpPr>
        <p:spPr>
          <a:xfrm>
            <a:off x="822325" y="6950075"/>
            <a:ext cx="6584950" cy="65833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0" name="Google Shape;160;p9:notes"/>
          <p:cNvSpPr txBox="1">
            <a:spLocks noGrp="1"/>
          </p:cNvSpPr>
          <p:nvPr>
            <p:ph type="sldNum" idx="12"/>
          </p:nvPr>
        </p:nvSpPr>
        <p:spPr>
          <a:xfrm>
            <a:off x="4660900" y="13896975"/>
            <a:ext cx="3567113" cy="730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19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60001140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-762000" y="1096963"/>
            <a:ext cx="9753600" cy="54864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4" name="Google Shape;24;p2:notes"/>
          <p:cNvSpPr txBox="1">
            <a:spLocks noGrp="1"/>
          </p:cNvSpPr>
          <p:nvPr>
            <p:ph type="body" idx="1"/>
          </p:nvPr>
        </p:nvSpPr>
        <p:spPr>
          <a:xfrm>
            <a:off x="822325" y="6950075"/>
            <a:ext cx="6584950" cy="65833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" name="Google Shape;25;p2:notes"/>
          <p:cNvSpPr txBox="1">
            <a:spLocks noGrp="1"/>
          </p:cNvSpPr>
          <p:nvPr>
            <p:ph type="sldNum" idx="12"/>
          </p:nvPr>
        </p:nvSpPr>
        <p:spPr>
          <a:xfrm>
            <a:off x="4660900" y="13896975"/>
            <a:ext cx="3567113" cy="730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-762000" y="1096963"/>
            <a:ext cx="9753600" cy="54864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4" name="Google Shape;24;p2:notes"/>
          <p:cNvSpPr txBox="1">
            <a:spLocks noGrp="1"/>
          </p:cNvSpPr>
          <p:nvPr>
            <p:ph type="body" idx="1"/>
          </p:nvPr>
        </p:nvSpPr>
        <p:spPr>
          <a:xfrm>
            <a:off x="822325" y="6950075"/>
            <a:ext cx="6584950" cy="65833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" name="Google Shape;25;p2:notes"/>
          <p:cNvSpPr txBox="1">
            <a:spLocks noGrp="1"/>
          </p:cNvSpPr>
          <p:nvPr>
            <p:ph type="sldNum" idx="12"/>
          </p:nvPr>
        </p:nvSpPr>
        <p:spPr>
          <a:xfrm>
            <a:off x="4660900" y="13896975"/>
            <a:ext cx="3567113" cy="730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3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06785256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-762000" y="1096963"/>
            <a:ext cx="9753600" cy="54864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6" name="Google Shape;36;p3:notes"/>
          <p:cNvSpPr txBox="1">
            <a:spLocks noGrp="1"/>
          </p:cNvSpPr>
          <p:nvPr>
            <p:ph type="body" idx="1"/>
          </p:nvPr>
        </p:nvSpPr>
        <p:spPr>
          <a:xfrm>
            <a:off x="822325" y="6950075"/>
            <a:ext cx="6584950" cy="65833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37;p3:notes"/>
          <p:cNvSpPr txBox="1">
            <a:spLocks noGrp="1"/>
          </p:cNvSpPr>
          <p:nvPr>
            <p:ph type="sldNum" idx="12"/>
          </p:nvPr>
        </p:nvSpPr>
        <p:spPr>
          <a:xfrm>
            <a:off x="4660900" y="13896975"/>
            <a:ext cx="3567113" cy="730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4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-762000" y="1096963"/>
            <a:ext cx="9753600" cy="54864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6" name="Google Shape;36;p3:notes"/>
          <p:cNvSpPr txBox="1">
            <a:spLocks noGrp="1"/>
          </p:cNvSpPr>
          <p:nvPr>
            <p:ph type="body" idx="1"/>
          </p:nvPr>
        </p:nvSpPr>
        <p:spPr>
          <a:xfrm>
            <a:off x="822325" y="6950075"/>
            <a:ext cx="6584950" cy="65833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37;p3:notes"/>
          <p:cNvSpPr txBox="1">
            <a:spLocks noGrp="1"/>
          </p:cNvSpPr>
          <p:nvPr>
            <p:ph type="sldNum" idx="12"/>
          </p:nvPr>
        </p:nvSpPr>
        <p:spPr>
          <a:xfrm>
            <a:off x="4660900" y="13896975"/>
            <a:ext cx="3567113" cy="730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5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695280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-762000" y="1096963"/>
            <a:ext cx="9753600" cy="54864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7" name="Google Shape;57;p4:notes"/>
          <p:cNvSpPr txBox="1">
            <a:spLocks noGrp="1"/>
          </p:cNvSpPr>
          <p:nvPr>
            <p:ph type="body" idx="1"/>
          </p:nvPr>
        </p:nvSpPr>
        <p:spPr>
          <a:xfrm>
            <a:off x="822325" y="6950075"/>
            <a:ext cx="6584950" cy="65833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" name="Google Shape;58;p4:notes"/>
          <p:cNvSpPr txBox="1">
            <a:spLocks noGrp="1"/>
          </p:cNvSpPr>
          <p:nvPr>
            <p:ph type="sldNum" idx="12"/>
          </p:nvPr>
        </p:nvSpPr>
        <p:spPr>
          <a:xfrm>
            <a:off x="4660900" y="13896975"/>
            <a:ext cx="3567113" cy="730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6</a:t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-762000" y="1096963"/>
            <a:ext cx="9753600" cy="54864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1" name="Google Shape;71;p5:notes"/>
          <p:cNvSpPr txBox="1">
            <a:spLocks noGrp="1"/>
          </p:cNvSpPr>
          <p:nvPr>
            <p:ph type="body" idx="1"/>
          </p:nvPr>
        </p:nvSpPr>
        <p:spPr>
          <a:xfrm>
            <a:off x="822325" y="6950075"/>
            <a:ext cx="6584950" cy="65833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" name="Google Shape;72;p5:notes"/>
          <p:cNvSpPr txBox="1">
            <a:spLocks noGrp="1"/>
          </p:cNvSpPr>
          <p:nvPr>
            <p:ph type="sldNum" idx="12"/>
          </p:nvPr>
        </p:nvSpPr>
        <p:spPr>
          <a:xfrm>
            <a:off x="4660900" y="13896975"/>
            <a:ext cx="3567113" cy="730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7</a:t>
            </a:fld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-762000" y="1096963"/>
            <a:ext cx="9753600" cy="54864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1" name="Google Shape;71;p5:notes"/>
          <p:cNvSpPr txBox="1">
            <a:spLocks noGrp="1"/>
          </p:cNvSpPr>
          <p:nvPr>
            <p:ph type="body" idx="1"/>
          </p:nvPr>
        </p:nvSpPr>
        <p:spPr>
          <a:xfrm>
            <a:off x="822325" y="6950075"/>
            <a:ext cx="6584950" cy="65833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" name="Google Shape;72;p5:notes"/>
          <p:cNvSpPr txBox="1">
            <a:spLocks noGrp="1"/>
          </p:cNvSpPr>
          <p:nvPr>
            <p:ph type="sldNum" idx="12"/>
          </p:nvPr>
        </p:nvSpPr>
        <p:spPr>
          <a:xfrm>
            <a:off x="4660900" y="13896975"/>
            <a:ext cx="3567113" cy="730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8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9633024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-762000" y="1096963"/>
            <a:ext cx="9753600" cy="54864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1" name="Google Shape;71;p5:notes"/>
          <p:cNvSpPr txBox="1">
            <a:spLocks noGrp="1"/>
          </p:cNvSpPr>
          <p:nvPr>
            <p:ph type="body" idx="1"/>
          </p:nvPr>
        </p:nvSpPr>
        <p:spPr>
          <a:xfrm>
            <a:off x="822325" y="6950075"/>
            <a:ext cx="6584950" cy="65833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" name="Google Shape;72;p5:notes"/>
          <p:cNvSpPr txBox="1">
            <a:spLocks noGrp="1"/>
          </p:cNvSpPr>
          <p:nvPr>
            <p:ph type="sldNum" idx="12"/>
          </p:nvPr>
        </p:nvSpPr>
        <p:spPr>
          <a:xfrm>
            <a:off x="4660900" y="13896975"/>
            <a:ext cx="3567113" cy="730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9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6983881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EFAULT">
  <p:cSld name="DEFAULT">
    <p:spTree>
      <p:nvGrpSpPr>
        <p:cNvPr id="1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jpg"/><Relationship Id="rId4" Type="http://schemas.microsoft.com/office/2007/relationships/hdphoto" Target="../media/hdphoto1.wdp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4" name="Retângulo Arredondado 3"/>
          <p:cNvSpPr/>
          <p:nvPr/>
        </p:nvSpPr>
        <p:spPr>
          <a:xfrm>
            <a:off x="5055477" y="6442841"/>
            <a:ext cx="4508938" cy="598712"/>
          </a:xfrm>
          <a:prstGeom prst="roundRect">
            <a:avLst/>
          </a:prstGeom>
          <a:solidFill>
            <a:srgbClr val="A91F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9" name="Google Shape;33;p2">
            <a:extLst>
              <a:ext uri="{FF2B5EF4-FFF2-40B4-BE49-F238E27FC236}">
                <a16:creationId xmlns:a16="http://schemas.microsoft.com/office/drawing/2014/main" id="{0F24BEE8-330A-4603-AAE0-B84E3DD7AFA9}"/>
              </a:ext>
            </a:extLst>
          </p:cNvPr>
          <p:cNvSpPr txBox="1"/>
          <p:nvPr/>
        </p:nvSpPr>
        <p:spPr>
          <a:xfrm>
            <a:off x="5055476" y="6450393"/>
            <a:ext cx="4508938" cy="5847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 dirty="0" smtClean="0">
                <a:solidFill>
                  <a:schemeClr val="bg1"/>
                </a:solidFill>
                <a:latin typeface="Montserrat" panose="00000500000000000000" pitchFamily="50" charset="0"/>
                <a:ea typeface="MuseoModerno"/>
                <a:cs typeface="MuseoModerno"/>
                <a:sym typeface="MuseoModerno"/>
              </a:rPr>
              <a:t>MÓDULO 1</a:t>
            </a:r>
            <a:endParaRPr lang="en-US" sz="3200" b="1" dirty="0">
              <a:solidFill>
                <a:schemeClr val="bg1"/>
              </a:solidFill>
              <a:latin typeface="Montserrat" panose="00000500000000000000" pitchFamily="50" charset="0"/>
              <a:ea typeface="MuseoModerno"/>
              <a:cs typeface="MuseoModerno"/>
              <a:sym typeface="MuseoModerno"/>
            </a:endParaRPr>
          </a:p>
        </p:txBody>
      </p:sp>
      <p:sp>
        <p:nvSpPr>
          <p:cNvPr id="5" name="CaixaDeTexto 4"/>
          <p:cNvSpPr txBox="1"/>
          <p:nvPr/>
        </p:nvSpPr>
        <p:spPr>
          <a:xfrm>
            <a:off x="5265154" y="7170698"/>
            <a:ext cx="408958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b="1" spc="3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ALINNY BARBOSA VON EHNERT </a:t>
            </a:r>
            <a:endParaRPr lang="pt-BR" b="1" spc="3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5"/>
          <p:cNvSpPr/>
          <p:nvPr/>
        </p:nvSpPr>
        <p:spPr>
          <a:xfrm>
            <a:off x="781692" y="4615475"/>
            <a:ext cx="7288881" cy="13829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lvl="0" indent="-457200">
              <a:buClr>
                <a:srgbClr val="2B4150"/>
              </a:buClr>
              <a:buSzPts val="1361"/>
              <a:buFont typeface="Arial" panose="020B0604020202020204" pitchFamily="34" charset="0"/>
              <a:buChar char="•"/>
            </a:pPr>
            <a:r>
              <a:rPr lang="es-ES" sz="2400" dirty="0">
                <a:solidFill>
                  <a:srgbClr val="2B4150"/>
                </a:solidFill>
              </a:rPr>
              <a:t>Restaurar la dignidad y el valor personal; </a:t>
            </a:r>
          </a:p>
          <a:p>
            <a:pPr marL="457200" lvl="0" indent="-457200">
              <a:buClr>
                <a:srgbClr val="2B4150"/>
              </a:buClr>
              <a:buSzPts val="1361"/>
              <a:buFont typeface="Arial" panose="020B0604020202020204" pitchFamily="34" charset="0"/>
              <a:buChar char="•"/>
            </a:pPr>
            <a:r>
              <a:rPr lang="es-ES" sz="2400" dirty="0">
                <a:solidFill>
                  <a:srgbClr val="2B4150"/>
                </a:solidFill>
              </a:rPr>
              <a:t>Transformar, inspirar capacitar a las personas para que alcancen su máximo potencial y sean una bendición para la comunidad. </a:t>
            </a:r>
            <a:endParaRPr lang="es-ES"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" name="Retângulo com Único Canto Aparado 7"/>
          <p:cNvSpPr/>
          <p:nvPr/>
        </p:nvSpPr>
        <p:spPr>
          <a:xfrm flipV="1">
            <a:off x="0" y="292449"/>
            <a:ext cx="2974554" cy="474157"/>
          </a:xfrm>
          <a:prstGeom prst="snip1Rect">
            <a:avLst/>
          </a:prstGeom>
          <a:solidFill>
            <a:srgbClr val="A91F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9" name="Google Shape;33;p2">
            <a:extLst>
              <a:ext uri="{FF2B5EF4-FFF2-40B4-BE49-F238E27FC236}">
                <a16:creationId xmlns:a16="http://schemas.microsoft.com/office/drawing/2014/main" id="{0F24BEE8-330A-4603-AAE0-B84E3DD7AFA9}"/>
              </a:ext>
            </a:extLst>
          </p:cNvPr>
          <p:cNvSpPr txBox="1"/>
          <p:nvPr/>
        </p:nvSpPr>
        <p:spPr>
          <a:xfrm>
            <a:off x="0" y="340513"/>
            <a:ext cx="2974554" cy="4000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dirty="0" smtClean="0">
                <a:solidFill>
                  <a:schemeClr val="bg1"/>
                </a:solidFill>
                <a:latin typeface="Montserrat" panose="00000500000000000000" pitchFamily="50" charset="0"/>
                <a:ea typeface="MuseoModerno"/>
                <a:cs typeface="MuseoModerno"/>
                <a:sym typeface="MuseoModerno"/>
              </a:rPr>
              <a:t>MÓDULO 1</a:t>
            </a:r>
            <a:endParaRPr lang="en-US" sz="2000" b="1" dirty="0">
              <a:solidFill>
                <a:schemeClr val="bg1"/>
              </a:solidFill>
              <a:latin typeface="Montserrat" panose="00000500000000000000" pitchFamily="50" charset="0"/>
              <a:ea typeface="MuseoModerno"/>
              <a:cs typeface="MuseoModerno"/>
              <a:sym typeface="MuseoModerno"/>
            </a:endParaRPr>
          </a:p>
        </p:txBody>
      </p:sp>
      <p:sp>
        <p:nvSpPr>
          <p:cNvPr id="10" name="Google Shape;30;p2"/>
          <p:cNvSpPr/>
          <p:nvPr/>
        </p:nvSpPr>
        <p:spPr>
          <a:xfrm>
            <a:off x="864037" y="1260228"/>
            <a:ext cx="8026575" cy="1543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>
              <a:lnSpc>
                <a:spcPct val="125000"/>
              </a:lnSpc>
              <a:buClr>
                <a:srgbClr val="124E73"/>
              </a:buClr>
              <a:buSzPts val="4860"/>
            </a:pPr>
            <a:r>
              <a:rPr lang="pt-BR" sz="4860" dirty="0">
                <a:solidFill>
                  <a:schemeClr val="accent1">
                    <a:lumMod val="50000"/>
                  </a:schemeClr>
                </a:solidFill>
                <a:latin typeface="Impact" panose="020B0806030902050204" pitchFamily="34" charset="0"/>
                <a:ea typeface="MuseoModerno"/>
                <a:cs typeface="MuseoModerno"/>
                <a:sym typeface="MuseoModerno"/>
              </a:rPr>
              <a:t>RESTAURANDO LA </a:t>
            </a:r>
          </a:p>
          <a:p>
            <a:pPr lvl="0">
              <a:lnSpc>
                <a:spcPct val="125000"/>
              </a:lnSpc>
              <a:buClr>
                <a:srgbClr val="124E73"/>
              </a:buClr>
              <a:buSzPts val="4860"/>
            </a:pPr>
            <a:r>
              <a:rPr lang="pt-BR" sz="4860" dirty="0">
                <a:solidFill>
                  <a:schemeClr val="accent1">
                    <a:lumMod val="50000"/>
                  </a:schemeClr>
                </a:solidFill>
                <a:latin typeface="Impact" panose="020B0806030902050204" pitchFamily="34" charset="0"/>
                <a:ea typeface="Calibri"/>
                <a:cs typeface="Calibri"/>
                <a:sym typeface="MuseoModerno"/>
              </a:rPr>
              <a:t>DIGNIDAD PERSONAL</a:t>
            </a:r>
            <a:endParaRPr lang="pt-BR" sz="4860" dirty="0">
              <a:solidFill>
                <a:schemeClr val="accent1">
                  <a:lumMod val="50000"/>
                </a:schemeClr>
              </a:solidFill>
              <a:latin typeface="Impact" panose="020B080603090205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11" name="Google Shape;49;p3"/>
          <p:cNvSpPr/>
          <p:nvPr/>
        </p:nvSpPr>
        <p:spPr>
          <a:xfrm>
            <a:off x="864037" y="3691415"/>
            <a:ext cx="5602864" cy="5710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24958"/>
              </a:lnSpc>
              <a:spcBef>
                <a:spcPts val="0"/>
              </a:spcBef>
              <a:spcAft>
                <a:spcPts val="0"/>
              </a:spcAft>
              <a:buClr>
                <a:srgbClr val="2B4150"/>
              </a:buClr>
              <a:buSzPts val="1799"/>
              <a:buFont typeface="MuseoModerno"/>
              <a:buNone/>
            </a:pPr>
            <a:r>
              <a:rPr lang="en-US" sz="3200" dirty="0" smtClean="0">
                <a:solidFill>
                  <a:srgbClr val="A91F22"/>
                </a:solidFill>
                <a:latin typeface="Impact" panose="020B0806030902050204" pitchFamily="34" charset="0"/>
                <a:ea typeface="MuseoModerno"/>
                <a:cs typeface="MuseoModerno"/>
                <a:sym typeface="MuseoModerno"/>
              </a:rPr>
              <a:t>IMPACTO TRANSFORMADOR</a:t>
            </a:r>
            <a:endParaRPr lang="en-US" sz="3200" dirty="0">
              <a:solidFill>
                <a:srgbClr val="A91F22"/>
              </a:solidFill>
              <a:latin typeface="Impact" panose="020B0806030902050204" pitchFamily="34" charset="0"/>
              <a:ea typeface="Calibri"/>
              <a:cs typeface="Calibri"/>
              <a:sym typeface="Calibri"/>
            </a:endParaRPr>
          </a:p>
        </p:txBody>
      </p:sp>
      <p:pic>
        <p:nvPicPr>
          <p:cNvPr id="3" name="Imagem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0372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486400" cy="8229600"/>
          </a:xfrm>
          <a:prstGeom prst="rect">
            <a:avLst/>
          </a:prstGeom>
        </p:spPr>
      </p:pic>
      <p:sp>
        <p:nvSpPr>
          <p:cNvPr id="99" name="Google Shape;99;p6"/>
          <p:cNvSpPr/>
          <p:nvPr/>
        </p:nvSpPr>
        <p:spPr>
          <a:xfrm>
            <a:off x="6030722" y="2517144"/>
            <a:ext cx="45719" cy="4790674"/>
          </a:xfrm>
          <a:prstGeom prst="roundRect">
            <a:avLst>
              <a:gd name="adj" fmla="val 144576"/>
            </a:avLst>
          </a:prstGeom>
          <a:solidFill>
            <a:srgbClr val="D9D4C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0" name="Google Shape;100;p6"/>
          <p:cNvSpPr/>
          <p:nvPr/>
        </p:nvSpPr>
        <p:spPr>
          <a:xfrm>
            <a:off x="6266404" y="2707108"/>
            <a:ext cx="625912" cy="22265"/>
          </a:xfrm>
          <a:prstGeom prst="roundRect">
            <a:avLst>
              <a:gd name="adj" fmla="val 144576"/>
            </a:avLst>
          </a:prstGeom>
          <a:solidFill>
            <a:srgbClr val="D9D4C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1" name="Google Shape;101;p6"/>
          <p:cNvSpPr/>
          <p:nvPr/>
        </p:nvSpPr>
        <p:spPr>
          <a:xfrm>
            <a:off x="5864092" y="2517144"/>
            <a:ext cx="402312" cy="402312"/>
          </a:xfrm>
          <a:prstGeom prst="roundRect">
            <a:avLst>
              <a:gd name="adj" fmla="val 8001"/>
            </a:avLst>
          </a:prstGeom>
          <a:solidFill>
            <a:srgbClr val="A91F2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2" name="Google Shape;102;p6"/>
          <p:cNvSpPr/>
          <p:nvPr/>
        </p:nvSpPr>
        <p:spPr>
          <a:xfrm>
            <a:off x="6002324" y="2529091"/>
            <a:ext cx="125849" cy="2682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B4150"/>
              </a:buClr>
              <a:buSzPts val="2112"/>
              <a:buFont typeface="MuseoModerno"/>
              <a:buNone/>
            </a:pPr>
            <a:r>
              <a:rPr lang="en-US" sz="2112" dirty="0">
                <a:solidFill>
                  <a:schemeClr val="bg1"/>
                </a:solidFill>
                <a:latin typeface="Impact" panose="020B0806030902050204" pitchFamily="34" charset="0"/>
                <a:ea typeface="MuseoModerno"/>
                <a:cs typeface="MuseoModerno"/>
                <a:sym typeface="MuseoModerno"/>
              </a:rPr>
              <a:t>1</a:t>
            </a:r>
            <a:endParaRPr sz="2112" dirty="0">
              <a:solidFill>
                <a:schemeClr val="bg1"/>
              </a:solidFill>
              <a:latin typeface="Impact" panose="020B080603090205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103" name="Google Shape;103;p6"/>
          <p:cNvSpPr/>
          <p:nvPr/>
        </p:nvSpPr>
        <p:spPr>
          <a:xfrm>
            <a:off x="7048823" y="2426437"/>
            <a:ext cx="2235398" cy="2794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2B4150"/>
              </a:buClr>
              <a:buSzPts val="1760"/>
              <a:buFont typeface="MuseoModerno"/>
              <a:buNone/>
            </a:pPr>
            <a:r>
              <a:rPr lang="en-US" sz="2400" dirty="0" err="1" smtClean="0">
                <a:solidFill>
                  <a:srgbClr val="A91F22"/>
                </a:solidFill>
                <a:latin typeface="Impact" panose="020B0806030902050204" pitchFamily="34" charset="0"/>
                <a:ea typeface="MuseoModerno"/>
                <a:cs typeface="MuseoModerno"/>
                <a:sym typeface="MuseoModerno"/>
              </a:rPr>
              <a:t>Conectarse</a:t>
            </a:r>
            <a:endParaRPr sz="2400" dirty="0">
              <a:solidFill>
                <a:srgbClr val="A91F22"/>
              </a:solidFill>
              <a:latin typeface="Impact" panose="020B080603090205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104" name="Google Shape;104;p6"/>
          <p:cNvSpPr/>
          <p:nvPr/>
        </p:nvSpPr>
        <p:spPr>
          <a:xfrm>
            <a:off x="7011260" y="2852424"/>
            <a:ext cx="6640354" cy="5722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>
              <a:buClr>
                <a:srgbClr val="2B4150"/>
              </a:buClr>
              <a:buSzPts val="1408"/>
            </a:pPr>
            <a:r>
              <a:rPr lang="es-ES" sz="2400" dirty="0">
                <a:solidFill>
                  <a:srgbClr val="2B4150"/>
                </a:solidFill>
              </a:rPr>
              <a:t>Establecer conexiones significativas con otras personas en la comunidad de la iglesia. </a:t>
            </a:r>
            <a:endParaRPr lang="es-ES" sz="24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5" name="Google Shape;105;p6"/>
          <p:cNvSpPr/>
          <p:nvPr/>
        </p:nvSpPr>
        <p:spPr>
          <a:xfrm>
            <a:off x="7048824" y="2993708"/>
            <a:ext cx="6640354" cy="5722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60014"/>
              </a:lnSpc>
              <a:spcBef>
                <a:spcPts val="0"/>
              </a:spcBef>
              <a:spcAft>
                <a:spcPts val="0"/>
              </a:spcAft>
              <a:buClr>
                <a:srgbClr val="2B4150"/>
              </a:buClr>
              <a:buSzPts val="1408"/>
              <a:buFont typeface="Arial"/>
              <a:buNone/>
            </a:pPr>
            <a:endParaRPr sz="1408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6" name="Google Shape;106;p6"/>
          <p:cNvSpPr/>
          <p:nvPr/>
        </p:nvSpPr>
        <p:spPr>
          <a:xfrm>
            <a:off x="6266404" y="4314646"/>
            <a:ext cx="625912" cy="22265"/>
          </a:xfrm>
          <a:prstGeom prst="roundRect">
            <a:avLst>
              <a:gd name="adj" fmla="val 144576"/>
            </a:avLst>
          </a:prstGeom>
          <a:solidFill>
            <a:srgbClr val="D9D4C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7" name="Google Shape;107;p6"/>
          <p:cNvSpPr/>
          <p:nvPr/>
        </p:nvSpPr>
        <p:spPr>
          <a:xfrm>
            <a:off x="5864092" y="4124682"/>
            <a:ext cx="402312" cy="402312"/>
          </a:xfrm>
          <a:prstGeom prst="roundRect">
            <a:avLst>
              <a:gd name="adj" fmla="val 8001"/>
            </a:avLst>
          </a:prstGeom>
          <a:solidFill>
            <a:srgbClr val="A91F2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8" name="Google Shape;108;p6"/>
          <p:cNvSpPr/>
          <p:nvPr/>
        </p:nvSpPr>
        <p:spPr>
          <a:xfrm>
            <a:off x="5990656" y="4147646"/>
            <a:ext cx="149185" cy="2682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B4150"/>
              </a:buClr>
              <a:buSzPts val="2112"/>
              <a:buFont typeface="MuseoModerno"/>
              <a:buNone/>
            </a:pPr>
            <a:r>
              <a:rPr lang="en-US" sz="2112" dirty="0">
                <a:solidFill>
                  <a:schemeClr val="bg1"/>
                </a:solidFill>
                <a:latin typeface="Impact" panose="020B0806030902050204" pitchFamily="34" charset="0"/>
                <a:ea typeface="MuseoModerno"/>
                <a:cs typeface="MuseoModerno"/>
                <a:sym typeface="MuseoModerno"/>
              </a:rPr>
              <a:t>2</a:t>
            </a:r>
            <a:endParaRPr sz="2112" dirty="0">
              <a:solidFill>
                <a:schemeClr val="bg1"/>
              </a:solidFill>
              <a:latin typeface="Impact" panose="020B080603090205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109" name="Google Shape;109;p6"/>
          <p:cNvSpPr/>
          <p:nvPr/>
        </p:nvSpPr>
        <p:spPr>
          <a:xfrm>
            <a:off x="7048823" y="4030701"/>
            <a:ext cx="3393797" cy="279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2B4150"/>
              </a:buClr>
              <a:buSzPts val="1760"/>
              <a:buFont typeface="MuseoModerno"/>
              <a:buNone/>
            </a:pPr>
            <a:r>
              <a:rPr lang="en-US" sz="2400" dirty="0" err="1" smtClean="0">
                <a:solidFill>
                  <a:srgbClr val="A91F22"/>
                </a:solidFill>
                <a:latin typeface="Impact" panose="020B0806030902050204" pitchFamily="34" charset="0"/>
                <a:ea typeface="MuseoModerno"/>
                <a:cs typeface="MuseoModerno"/>
                <a:sym typeface="MuseoModerno"/>
              </a:rPr>
              <a:t>Sentirse</a:t>
            </a:r>
            <a:r>
              <a:rPr lang="en-US" sz="2400" dirty="0" smtClean="0">
                <a:solidFill>
                  <a:srgbClr val="A91F22"/>
                </a:solidFill>
                <a:latin typeface="Impact" panose="020B0806030902050204" pitchFamily="34" charset="0"/>
                <a:ea typeface="MuseoModerno"/>
                <a:cs typeface="MuseoModerno"/>
                <a:sym typeface="MuseoModerno"/>
              </a:rPr>
              <a:t> </a:t>
            </a:r>
            <a:r>
              <a:rPr lang="en-US" sz="2400" dirty="0" err="1" smtClean="0">
                <a:solidFill>
                  <a:srgbClr val="A91F22"/>
                </a:solidFill>
                <a:latin typeface="Impact" panose="020B0806030902050204" pitchFamily="34" charset="0"/>
                <a:ea typeface="MuseoModerno"/>
                <a:cs typeface="MuseoModerno"/>
                <a:sym typeface="MuseoModerno"/>
              </a:rPr>
              <a:t>Valorados</a:t>
            </a:r>
            <a:endParaRPr sz="2400" dirty="0">
              <a:solidFill>
                <a:srgbClr val="A91F22"/>
              </a:solidFill>
              <a:latin typeface="Impact" panose="020B080603090205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110" name="Google Shape;110;p6"/>
          <p:cNvSpPr/>
          <p:nvPr/>
        </p:nvSpPr>
        <p:spPr>
          <a:xfrm>
            <a:off x="7048824" y="4489133"/>
            <a:ext cx="7076302" cy="8583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>
              <a:buClr>
                <a:srgbClr val="2B4150"/>
              </a:buClr>
              <a:buSzPts val="1408"/>
            </a:pPr>
            <a:r>
              <a:rPr lang="es-ES" sz="2400" dirty="0">
                <a:solidFill>
                  <a:srgbClr val="2B4150"/>
                </a:solidFill>
              </a:rPr>
              <a:t>Cuando las personas se sienten valoradas, se identifican con la comunidad y se involucran de manera más profunda. </a:t>
            </a:r>
            <a:endParaRPr lang="es-ES" sz="24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1" name="Google Shape;111;p6"/>
          <p:cNvSpPr/>
          <p:nvPr/>
        </p:nvSpPr>
        <p:spPr>
          <a:xfrm>
            <a:off x="6266404" y="6096179"/>
            <a:ext cx="625912" cy="22265"/>
          </a:xfrm>
          <a:prstGeom prst="roundRect">
            <a:avLst>
              <a:gd name="adj" fmla="val 144576"/>
            </a:avLst>
          </a:prstGeom>
          <a:solidFill>
            <a:srgbClr val="D9D4C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2" name="Google Shape;112;p6"/>
          <p:cNvSpPr/>
          <p:nvPr/>
        </p:nvSpPr>
        <p:spPr>
          <a:xfrm>
            <a:off x="5864092" y="5906214"/>
            <a:ext cx="402312" cy="402312"/>
          </a:xfrm>
          <a:prstGeom prst="roundRect">
            <a:avLst>
              <a:gd name="adj" fmla="val 8001"/>
            </a:avLst>
          </a:prstGeom>
          <a:solidFill>
            <a:srgbClr val="A91F2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3" name="Google Shape;113;p6"/>
          <p:cNvSpPr/>
          <p:nvPr/>
        </p:nvSpPr>
        <p:spPr>
          <a:xfrm>
            <a:off x="5989822" y="5929179"/>
            <a:ext cx="150733" cy="2682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B4150"/>
              </a:buClr>
              <a:buSzPts val="2112"/>
              <a:buFont typeface="MuseoModerno"/>
              <a:buNone/>
            </a:pPr>
            <a:r>
              <a:rPr lang="en-US" sz="2112" dirty="0">
                <a:solidFill>
                  <a:schemeClr val="bg1"/>
                </a:solidFill>
                <a:latin typeface="Impact" panose="020B0806030902050204" pitchFamily="34" charset="0"/>
                <a:ea typeface="MuseoModerno"/>
                <a:cs typeface="MuseoModerno"/>
                <a:sym typeface="MuseoModerno"/>
              </a:rPr>
              <a:t>3</a:t>
            </a:r>
            <a:endParaRPr sz="2112" dirty="0">
              <a:solidFill>
                <a:schemeClr val="bg1"/>
              </a:solidFill>
              <a:latin typeface="Impact" panose="020B080603090205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114" name="Google Shape;114;p6"/>
          <p:cNvSpPr/>
          <p:nvPr/>
        </p:nvSpPr>
        <p:spPr>
          <a:xfrm>
            <a:off x="7048823" y="5850970"/>
            <a:ext cx="3693697" cy="2674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2B4150"/>
              </a:buClr>
              <a:buSzPts val="1760"/>
              <a:buFont typeface="MuseoModerno"/>
              <a:buNone/>
            </a:pPr>
            <a:r>
              <a:rPr lang="en-US" sz="2400" dirty="0" err="1" smtClean="0">
                <a:solidFill>
                  <a:srgbClr val="A91F22"/>
                </a:solidFill>
                <a:latin typeface="Impact" panose="020B0806030902050204" pitchFamily="34" charset="0"/>
                <a:ea typeface="MuseoModerno"/>
                <a:cs typeface="MuseoModerno"/>
                <a:sym typeface="MuseoModerno"/>
              </a:rPr>
              <a:t>Compromiso</a:t>
            </a:r>
            <a:r>
              <a:rPr lang="en-US" sz="2400" dirty="0" smtClean="0">
                <a:solidFill>
                  <a:srgbClr val="A91F22"/>
                </a:solidFill>
                <a:latin typeface="Impact" panose="020B0806030902050204" pitchFamily="34" charset="0"/>
                <a:ea typeface="MuseoModerno"/>
                <a:cs typeface="MuseoModerno"/>
                <a:sym typeface="MuseoModerno"/>
              </a:rPr>
              <a:t> </a:t>
            </a:r>
            <a:r>
              <a:rPr lang="en-US" sz="2400" dirty="0" err="1" smtClean="0">
                <a:solidFill>
                  <a:srgbClr val="A91F22"/>
                </a:solidFill>
                <a:latin typeface="Impact" panose="020B0806030902050204" pitchFamily="34" charset="0"/>
                <a:ea typeface="MuseoModerno"/>
                <a:cs typeface="MuseoModerno"/>
                <a:sym typeface="MuseoModerno"/>
              </a:rPr>
              <a:t>Mutuo</a:t>
            </a:r>
            <a:endParaRPr sz="1760" dirty="0">
              <a:solidFill>
                <a:srgbClr val="A91F22"/>
              </a:solidFill>
              <a:latin typeface="Impact" panose="020B080603090205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115" name="Google Shape;115;p6"/>
          <p:cNvSpPr/>
          <p:nvPr/>
        </p:nvSpPr>
        <p:spPr>
          <a:xfrm>
            <a:off x="7048824" y="6270665"/>
            <a:ext cx="6640354" cy="8583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>
              <a:buClr>
                <a:srgbClr val="2B4150"/>
              </a:buClr>
              <a:buSzPts val="1408"/>
            </a:pPr>
            <a:r>
              <a:rPr lang="es-ES" sz="2400" dirty="0">
                <a:solidFill>
                  <a:srgbClr val="2B4150"/>
                </a:solidFill>
              </a:rPr>
              <a:t>Con el sentido de pertenencia, las personas se comprometen con el bienestar de la comunidad y asumen responsabilidades de participación activa.</a:t>
            </a:r>
            <a:endParaRPr lang="es-ES" sz="24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" name="Retângulo com Único Canto Aparado 22"/>
          <p:cNvSpPr/>
          <p:nvPr/>
        </p:nvSpPr>
        <p:spPr>
          <a:xfrm flipV="1">
            <a:off x="0" y="292449"/>
            <a:ext cx="2974554" cy="474157"/>
          </a:xfrm>
          <a:prstGeom prst="snip1Rect">
            <a:avLst/>
          </a:prstGeom>
          <a:solidFill>
            <a:srgbClr val="A91F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4" name="Google Shape;33;p2">
            <a:extLst>
              <a:ext uri="{FF2B5EF4-FFF2-40B4-BE49-F238E27FC236}">
                <a16:creationId xmlns:a16="http://schemas.microsoft.com/office/drawing/2014/main" id="{0F24BEE8-330A-4603-AAE0-B84E3DD7AFA9}"/>
              </a:ext>
            </a:extLst>
          </p:cNvPr>
          <p:cNvSpPr txBox="1"/>
          <p:nvPr/>
        </p:nvSpPr>
        <p:spPr>
          <a:xfrm>
            <a:off x="0" y="340513"/>
            <a:ext cx="2974554" cy="4000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dirty="0" smtClean="0">
                <a:solidFill>
                  <a:schemeClr val="bg1"/>
                </a:solidFill>
                <a:latin typeface="Montserrat" panose="00000500000000000000" pitchFamily="50" charset="0"/>
                <a:ea typeface="MuseoModerno"/>
                <a:cs typeface="MuseoModerno"/>
                <a:sym typeface="MuseoModerno"/>
              </a:rPr>
              <a:t>MÓDULO 1</a:t>
            </a:r>
            <a:endParaRPr lang="en-US" sz="2000" b="1" dirty="0">
              <a:solidFill>
                <a:schemeClr val="bg1"/>
              </a:solidFill>
              <a:latin typeface="Montserrat" panose="00000500000000000000" pitchFamily="50" charset="0"/>
              <a:ea typeface="MuseoModerno"/>
              <a:cs typeface="MuseoModerno"/>
              <a:sym typeface="MuseoModerno"/>
            </a:endParaRPr>
          </a:p>
        </p:txBody>
      </p:sp>
      <p:sp>
        <p:nvSpPr>
          <p:cNvPr id="25" name="Google Shape;30;p2"/>
          <p:cNvSpPr/>
          <p:nvPr/>
        </p:nvSpPr>
        <p:spPr>
          <a:xfrm>
            <a:off x="6035126" y="1260228"/>
            <a:ext cx="8026575" cy="1543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124E73"/>
              </a:buClr>
              <a:buSzPts val="4860"/>
              <a:buFont typeface="MuseoModerno"/>
              <a:buNone/>
            </a:pPr>
            <a:r>
              <a:rPr lang="pt-BR" sz="4860" dirty="0" smtClean="0">
                <a:solidFill>
                  <a:schemeClr val="accent1">
                    <a:lumMod val="50000"/>
                  </a:schemeClr>
                </a:solidFill>
                <a:latin typeface="Impact" panose="020B0806030902050204" pitchFamily="34" charset="0"/>
                <a:ea typeface="MuseoModerno"/>
                <a:cs typeface="MuseoModerno"/>
                <a:sym typeface="MuseoModerno"/>
              </a:rPr>
              <a:t>SENTIDO DE PERTENENCIA</a:t>
            </a:r>
            <a:endParaRPr lang="pt-BR" sz="4860" dirty="0">
              <a:solidFill>
                <a:schemeClr val="accent1">
                  <a:lumMod val="50000"/>
                </a:schemeClr>
              </a:solidFill>
              <a:latin typeface="Impact" panose="020B0806030902050204" pitchFamily="34" charset="0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7"/>
          <p:cNvSpPr/>
          <p:nvPr/>
        </p:nvSpPr>
        <p:spPr>
          <a:xfrm>
            <a:off x="1743561" y="3564341"/>
            <a:ext cx="2160270" cy="2699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24985"/>
              </a:lnSpc>
              <a:spcBef>
                <a:spcPts val="0"/>
              </a:spcBef>
              <a:spcAft>
                <a:spcPts val="0"/>
              </a:spcAft>
              <a:buClr>
                <a:srgbClr val="2B4150"/>
              </a:buClr>
              <a:buSzPts val="1701"/>
              <a:buFont typeface="MuseoModerno"/>
              <a:buNone/>
            </a:pPr>
            <a:r>
              <a:rPr lang="en-US" sz="3200" dirty="0" err="1" smtClean="0">
                <a:solidFill>
                  <a:srgbClr val="A91F22"/>
                </a:solidFill>
                <a:latin typeface="Impact" panose="020B0806030902050204" pitchFamily="34" charset="0"/>
                <a:ea typeface="MuseoModerno"/>
                <a:cs typeface="MuseoModerno"/>
                <a:sym typeface="MuseoModerno"/>
              </a:rPr>
              <a:t>Compasión</a:t>
            </a:r>
            <a:endParaRPr sz="3200" dirty="0">
              <a:solidFill>
                <a:srgbClr val="A91F22"/>
              </a:solidFill>
              <a:latin typeface="Impact" panose="020B080603090205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127" name="Google Shape;127;p7"/>
          <p:cNvSpPr/>
          <p:nvPr/>
        </p:nvSpPr>
        <p:spPr>
          <a:xfrm>
            <a:off x="1743561" y="4189969"/>
            <a:ext cx="6742323" cy="5531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>
              <a:buClr>
                <a:srgbClr val="2B4150"/>
              </a:buClr>
              <a:buSzPts val="1361"/>
            </a:pPr>
            <a:r>
              <a:rPr lang="es-ES" sz="2400" dirty="0">
                <a:solidFill>
                  <a:srgbClr val="2B4150"/>
                </a:solidFill>
              </a:rPr>
              <a:t>Demostrar compasión genuina, acoger y cuidar a aquellos que pasan por dificultades.</a:t>
            </a:r>
            <a:endParaRPr lang="es-ES" sz="24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9" name="Google Shape;129;p7"/>
          <p:cNvSpPr/>
          <p:nvPr/>
        </p:nvSpPr>
        <p:spPr>
          <a:xfrm>
            <a:off x="1743561" y="5390340"/>
            <a:ext cx="1965002" cy="2699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24985"/>
              </a:lnSpc>
              <a:spcBef>
                <a:spcPts val="0"/>
              </a:spcBef>
              <a:spcAft>
                <a:spcPts val="0"/>
              </a:spcAft>
              <a:buClr>
                <a:srgbClr val="2B4150"/>
              </a:buClr>
              <a:buSzPts val="1701"/>
              <a:buFont typeface="MuseoModerno"/>
              <a:buNone/>
            </a:pPr>
            <a:r>
              <a:rPr lang="en-US" sz="3200" dirty="0" err="1" smtClean="0">
                <a:solidFill>
                  <a:srgbClr val="A91F22"/>
                </a:solidFill>
                <a:latin typeface="Impact" panose="020B0806030902050204" pitchFamily="34" charset="0"/>
                <a:ea typeface="MuseoModerno"/>
                <a:cs typeface="MuseoModerno"/>
                <a:sym typeface="MuseoModerno"/>
              </a:rPr>
              <a:t>Conexión</a:t>
            </a:r>
            <a:endParaRPr sz="3200" dirty="0">
              <a:solidFill>
                <a:srgbClr val="A91F22"/>
              </a:solidFill>
              <a:latin typeface="Impact" panose="020B080603090205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130" name="Google Shape;130;p7"/>
          <p:cNvSpPr/>
          <p:nvPr/>
        </p:nvSpPr>
        <p:spPr>
          <a:xfrm>
            <a:off x="1743562" y="5992202"/>
            <a:ext cx="6885542" cy="5531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>
              <a:buClr>
                <a:srgbClr val="2B4150"/>
              </a:buClr>
              <a:buSzPts val="1361"/>
            </a:pPr>
            <a:r>
              <a:rPr lang="es-ES" sz="2400" dirty="0">
                <a:solidFill>
                  <a:srgbClr val="2B4150"/>
                </a:solidFill>
              </a:rPr>
              <a:t>Promover conexiones auténticas entre las personas, fortaleciendo los lazos de comunidad y el sentido de pertenencia.</a:t>
            </a:r>
            <a:endParaRPr lang="es-ES" sz="24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" name="Retângulo com Único Canto Aparado 11"/>
          <p:cNvSpPr/>
          <p:nvPr/>
        </p:nvSpPr>
        <p:spPr>
          <a:xfrm flipV="1">
            <a:off x="0" y="292449"/>
            <a:ext cx="2974554" cy="474157"/>
          </a:xfrm>
          <a:prstGeom prst="snip1Rect">
            <a:avLst/>
          </a:prstGeom>
          <a:solidFill>
            <a:srgbClr val="A91F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3" name="Google Shape;33;p2">
            <a:extLst>
              <a:ext uri="{FF2B5EF4-FFF2-40B4-BE49-F238E27FC236}">
                <a16:creationId xmlns:a16="http://schemas.microsoft.com/office/drawing/2014/main" id="{0F24BEE8-330A-4603-AAE0-B84E3DD7AFA9}"/>
              </a:ext>
            </a:extLst>
          </p:cNvPr>
          <p:cNvSpPr txBox="1"/>
          <p:nvPr/>
        </p:nvSpPr>
        <p:spPr>
          <a:xfrm>
            <a:off x="0" y="340513"/>
            <a:ext cx="2974554" cy="4000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dirty="0" smtClean="0">
                <a:solidFill>
                  <a:schemeClr val="bg1"/>
                </a:solidFill>
                <a:latin typeface="Montserrat" panose="00000500000000000000" pitchFamily="50" charset="0"/>
                <a:ea typeface="MuseoModerno"/>
                <a:cs typeface="MuseoModerno"/>
                <a:sym typeface="MuseoModerno"/>
              </a:rPr>
              <a:t>MÓDULO 1</a:t>
            </a:r>
            <a:endParaRPr lang="en-US" sz="2000" b="1" dirty="0">
              <a:solidFill>
                <a:schemeClr val="bg1"/>
              </a:solidFill>
              <a:latin typeface="Montserrat" panose="00000500000000000000" pitchFamily="50" charset="0"/>
              <a:ea typeface="MuseoModerno"/>
              <a:cs typeface="MuseoModerno"/>
              <a:sym typeface="MuseoModerno"/>
            </a:endParaRPr>
          </a:p>
        </p:txBody>
      </p:sp>
      <p:sp>
        <p:nvSpPr>
          <p:cNvPr id="14" name="Google Shape;30;p2"/>
          <p:cNvSpPr/>
          <p:nvPr/>
        </p:nvSpPr>
        <p:spPr>
          <a:xfrm>
            <a:off x="864037" y="1260228"/>
            <a:ext cx="8026575" cy="1543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124E73"/>
              </a:buClr>
              <a:buSzPts val="4860"/>
              <a:buFont typeface="MuseoModerno"/>
              <a:buNone/>
            </a:pPr>
            <a:r>
              <a:rPr lang="pt-BR" sz="4860" dirty="0" smtClean="0">
                <a:solidFill>
                  <a:schemeClr val="accent1">
                    <a:lumMod val="50000"/>
                  </a:schemeClr>
                </a:solidFill>
                <a:latin typeface="Impact" panose="020B0806030902050204" pitchFamily="34" charset="0"/>
                <a:ea typeface="MuseoModerno"/>
                <a:cs typeface="MuseoModerno"/>
                <a:sym typeface="MuseoModerno"/>
              </a:rPr>
              <a:t>MINISTERIOS CENTRADOS</a:t>
            </a:r>
          </a:p>
          <a:p>
            <a:pPr marL="0" marR="0" lvl="0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124E73"/>
              </a:buClr>
              <a:buSzPts val="4860"/>
              <a:buFont typeface="MuseoModerno"/>
              <a:buNone/>
            </a:pPr>
            <a:r>
              <a:rPr lang="pt-BR" sz="4860" dirty="0" smtClean="0">
                <a:solidFill>
                  <a:schemeClr val="accent1">
                    <a:lumMod val="50000"/>
                  </a:schemeClr>
                </a:solidFill>
                <a:latin typeface="Impact" panose="020B0806030902050204" pitchFamily="34" charset="0"/>
                <a:ea typeface="Calibri"/>
                <a:cs typeface="Calibri"/>
                <a:sym typeface="MuseoModerno"/>
              </a:rPr>
              <a:t>EN LAS PERSONAS</a:t>
            </a:r>
            <a:endParaRPr lang="pt-BR" sz="4860" dirty="0">
              <a:solidFill>
                <a:schemeClr val="accent1">
                  <a:lumMod val="50000"/>
                </a:schemeClr>
              </a:solidFill>
              <a:latin typeface="Impact" panose="020B080603090205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2" name="Retângulo Arredondado 1"/>
          <p:cNvSpPr/>
          <p:nvPr/>
        </p:nvSpPr>
        <p:spPr>
          <a:xfrm>
            <a:off x="864037" y="3746149"/>
            <a:ext cx="800979" cy="781784"/>
          </a:xfrm>
          <a:prstGeom prst="roundRect">
            <a:avLst/>
          </a:prstGeom>
          <a:solidFill>
            <a:srgbClr val="A91F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7" name="Retângulo Arredondado 16"/>
          <p:cNvSpPr/>
          <p:nvPr/>
        </p:nvSpPr>
        <p:spPr>
          <a:xfrm>
            <a:off x="864036" y="5601310"/>
            <a:ext cx="800979" cy="781784"/>
          </a:xfrm>
          <a:prstGeom prst="roundRect">
            <a:avLst/>
          </a:prstGeom>
          <a:solidFill>
            <a:srgbClr val="A91F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3" name="Imagem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  <p:sp>
        <p:nvSpPr>
          <p:cNvPr id="4" name="Coração 3"/>
          <p:cNvSpPr/>
          <p:nvPr/>
        </p:nvSpPr>
        <p:spPr>
          <a:xfrm>
            <a:off x="978086" y="3880641"/>
            <a:ext cx="572877" cy="512799"/>
          </a:xfrm>
          <a:prstGeom prst="hear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5" name="Seta para a Esquerda e para a Direita 4"/>
          <p:cNvSpPr/>
          <p:nvPr/>
        </p:nvSpPr>
        <p:spPr>
          <a:xfrm>
            <a:off x="953297" y="5831462"/>
            <a:ext cx="622454" cy="321480"/>
          </a:xfrm>
          <a:prstGeom prst="leftRightArrow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7"/>
          <p:cNvSpPr/>
          <p:nvPr/>
        </p:nvSpPr>
        <p:spPr>
          <a:xfrm>
            <a:off x="1767849" y="3344220"/>
            <a:ext cx="2945187" cy="2819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24985"/>
              </a:lnSpc>
              <a:spcBef>
                <a:spcPts val="0"/>
              </a:spcBef>
              <a:spcAft>
                <a:spcPts val="0"/>
              </a:spcAft>
              <a:buClr>
                <a:srgbClr val="2B4150"/>
              </a:buClr>
              <a:buSzPts val="1701"/>
              <a:buFont typeface="MuseoModerno"/>
              <a:buNone/>
            </a:pPr>
            <a:r>
              <a:rPr lang="en-US" sz="3200" dirty="0" err="1" smtClean="0">
                <a:solidFill>
                  <a:srgbClr val="A91F22"/>
                </a:solidFill>
                <a:latin typeface="Impact" panose="020B0806030902050204" pitchFamily="34" charset="0"/>
                <a:ea typeface="MuseoModerno"/>
                <a:cs typeface="MuseoModerno"/>
                <a:sym typeface="MuseoModerno"/>
              </a:rPr>
              <a:t>Fortalecimiento</a:t>
            </a:r>
            <a:endParaRPr sz="3200" dirty="0">
              <a:solidFill>
                <a:srgbClr val="A91F22"/>
              </a:solidFill>
              <a:latin typeface="Impact" panose="020B080603090205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133" name="Google Shape;133;p7"/>
          <p:cNvSpPr/>
          <p:nvPr/>
        </p:nvSpPr>
        <p:spPr>
          <a:xfrm>
            <a:off x="1767849" y="3962966"/>
            <a:ext cx="7030943" cy="5531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>
              <a:buClr>
                <a:srgbClr val="2B4150"/>
              </a:buClr>
              <a:buSzPts val="1361"/>
            </a:pPr>
            <a:r>
              <a:rPr lang="es-ES" sz="2400" dirty="0">
                <a:solidFill>
                  <a:srgbClr val="2B4150"/>
                </a:solidFill>
              </a:rPr>
              <a:t>Programas que buscan restaurar la dignidad y el valor personal, capacitando a las personas para alcanzar su pleno potencial.</a:t>
            </a:r>
            <a:endParaRPr lang="es-ES" sz="24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5" name="Google Shape;135;p7"/>
          <p:cNvSpPr/>
          <p:nvPr/>
        </p:nvSpPr>
        <p:spPr>
          <a:xfrm>
            <a:off x="1767850" y="5464018"/>
            <a:ext cx="2945186" cy="21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24985"/>
              </a:lnSpc>
              <a:spcBef>
                <a:spcPts val="0"/>
              </a:spcBef>
              <a:spcAft>
                <a:spcPts val="0"/>
              </a:spcAft>
              <a:buClr>
                <a:srgbClr val="2B4150"/>
              </a:buClr>
              <a:buSzPts val="1701"/>
              <a:buFont typeface="MuseoModerno"/>
              <a:buNone/>
            </a:pPr>
            <a:r>
              <a:rPr lang="en-US" sz="3200" dirty="0" err="1" smtClean="0">
                <a:solidFill>
                  <a:srgbClr val="A91F22"/>
                </a:solidFill>
                <a:latin typeface="Impact" panose="020B0806030902050204" pitchFamily="34" charset="0"/>
                <a:ea typeface="MuseoModerno"/>
                <a:cs typeface="MuseoModerno"/>
                <a:sym typeface="MuseoModerno"/>
              </a:rPr>
              <a:t>Transformación</a:t>
            </a:r>
            <a:endParaRPr sz="3200" dirty="0">
              <a:solidFill>
                <a:srgbClr val="A91F22"/>
              </a:solidFill>
              <a:latin typeface="Impact" panose="020B080603090205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136" name="Google Shape;136;p7"/>
          <p:cNvSpPr/>
          <p:nvPr/>
        </p:nvSpPr>
        <p:spPr>
          <a:xfrm>
            <a:off x="1767850" y="6079838"/>
            <a:ext cx="7273313" cy="5531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>
              <a:buClr>
                <a:srgbClr val="2B4150"/>
              </a:buClr>
              <a:buSzPts val="1361"/>
            </a:pPr>
            <a:r>
              <a:rPr lang="es-ES" sz="2400" dirty="0">
                <a:solidFill>
                  <a:srgbClr val="2B4150"/>
                </a:solidFill>
              </a:rPr>
              <a:t>Ministerios que impactan de manera holística la vida de las personas, llevándolas a una experiencia de crecimiento y renovación.</a:t>
            </a:r>
            <a:endParaRPr lang="es-ES" sz="24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" name="Retângulo com Único Canto Aparado 12"/>
          <p:cNvSpPr/>
          <p:nvPr/>
        </p:nvSpPr>
        <p:spPr>
          <a:xfrm flipV="1">
            <a:off x="0" y="292449"/>
            <a:ext cx="2974554" cy="474157"/>
          </a:xfrm>
          <a:prstGeom prst="snip1Rect">
            <a:avLst/>
          </a:prstGeom>
          <a:solidFill>
            <a:srgbClr val="A91F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4" name="Google Shape;33;p2">
            <a:extLst>
              <a:ext uri="{FF2B5EF4-FFF2-40B4-BE49-F238E27FC236}">
                <a16:creationId xmlns:a16="http://schemas.microsoft.com/office/drawing/2014/main" id="{0F24BEE8-330A-4603-AAE0-B84E3DD7AFA9}"/>
              </a:ext>
            </a:extLst>
          </p:cNvPr>
          <p:cNvSpPr txBox="1"/>
          <p:nvPr/>
        </p:nvSpPr>
        <p:spPr>
          <a:xfrm>
            <a:off x="0" y="340513"/>
            <a:ext cx="2974554" cy="4000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dirty="0" smtClean="0">
                <a:solidFill>
                  <a:schemeClr val="bg1"/>
                </a:solidFill>
                <a:latin typeface="Montserrat" panose="00000500000000000000" pitchFamily="50" charset="0"/>
                <a:ea typeface="MuseoModerno"/>
                <a:cs typeface="MuseoModerno"/>
                <a:sym typeface="MuseoModerno"/>
              </a:rPr>
              <a:t>MÓDULO 1</a:t>
            </a:r>
            <a:endParaRPr lang="en-US" sz="2000" b="1" dirty="0">
              <a:solidFill>
                <a:schemeClr val="bg1"/>
              </a:solidFill>
              <a:latin typeface="Montserrat" panose="00000500000000000000" pitchFamily="50" charset="0"/>
              <a:ea typeface="MuseoModerno"/>
              <a:cs typeface="MuseoModerno"/>
              <a:sym typeface="MuseoModerno"/>
            </a:endParaRPr>
          </a:p>
        </p:txBody>
      </p:sp>
      <p:sp>
        <p:nvSpPr>
          <p:cNvPr id="15" name="Google Shape;30;p2"/>
          <p:cNvSpPr/>
          <p:nvPr/>
        </p:nvSpPr>
        <p:spPr>
          <a:xfrm>
            <a:off x="864037" y="1260228"/>
            <a:ext cx="8026575" cy="1543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>
              <a:lnSpc>
                <a:spcPct val="125000"/>
              </a:lnSpc>
              <a:buClr>
                <a:srgbClr val="124E73"/>
              </a:buClr>
              <a:buSzPts val="4860"/>
            </a:pPr>
            <a:r>
              <a:rPr lang="pt-BR" sz="4860" dirty="0">
                <a:solidFill>
                  <a:schemeClr val="accent1">
                    <a:lumMod val="50000"/>
                  </a:schemeClr>
                </a:solidFill>
                <a:latin typeface="Impact" panose="020B0806030902050204" pitchFamily="34" charset="0"/>
                <a:ea typeface="MuseoModerno"/>
                <a:cs typeface="MuseoModerno"/>
                <a:sym typeface="MuseoModerno"/>
              </a:rPr>
              <a:t>MINISTERIOS CENTRADOS</a:t>
            </a:r>
          </a:p>
          <a:p>
            <a:pPr lvl="0">
              <a:lnSpc>
                <a:spcPct val="125000"/>
              </a:lnSpc>
              <a:buClr>
                <a:srgbClr val="124E73"/>
              </a:buClr>
              <a:buSzPts val="4860"/>
            </a:pPr>
            <a:r>
              <a:rPr lang="pt-BR" sz="4860" dirty="0" smtClean="0">
                <a:solidFill>
                  <a:schemeClr val="accent1">
                    <a:lumMod val="50000"/>
                  </a:schemeClr>
                </a:solidFill>
                <a:latin typeface="Impact" panose="020B0806030902050204" pitchFamily="34" charset="0"/>
                <a:ea typeface="Calibri"/>
                <a:cs typeface="Calibri"/>
                <a:sym typeface="MuseoModerno"/>
              </a:rPr>
              <a:t>EN </a:t>
            </a:r>
            <a:r>
              <a:rPr lang="pt-BR" sz="4860" dirty="0">
                <a:solidFill>
                  <a:schemeClr val="accent1">
                    <a:lumMod val="50000"/>
                  </a:schemeClr>
                </a:solidFill>
                <a:latin typeface="Impact" panose="020B0806030902050204" pitchFamily="34" charset="0"/>
                <a:ea typeface="Calibri"/>
                <a:cs typeface="Calibri"/>
                <a:sym typeface="MuseoModerno"/>
              </a:rPr>
              <a:t>LAS PERSONAS</a:t>
            </a:r>
            <a:endParaRPr lang="pt-BR" sz="4860" dirty="0">
              <a:solidFill>
                <a:schemeClr val="accent1">
                  <a:lumMod val="50000"/>
                </a:schemeClr>
              </a:solidFill>
              <a:latin typeface="Impact" panose="020B080603090205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16" name="Retângulo Arredondado 15"/>
          <p:cNvSpPr/>
          <p:nvPr/>
        </p:nvSpPr>
        <p:spPr>
          <a:xfrm>
            <a:off x="864037" y="3517549"/>
            <a:ext cx="800979" cy="781784"/>
          </a:xfrm>
          <a:prstGeom prst="roundRect">
            <a:avLst/>
          </a:prstGeom>
          <a:solidFill>
            <a:srgbClr val="A91F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7" name="Retângulo Arredondado 16"/>
          <p:cNvSpPr/>
          <p:nvPr/>
        </p:nvSpPr>
        <p:spPr>
          <a:xfrm>
            <a:off x="864036" y="5624263"/>
            <a:ext cx="800979" cy="781784"/>
          </a:xfrm>
          <a:prstGeom prst="roundRect">
            <a:avLst/>
          </a:prstGeom>
          <a:solidFill>
            <a:srgbClr val="A91F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3" name="Smiley 2"/>
          <p:cNvSpPr/>
          <p:nvPr/>
        </p:nvSpPr>
        <p:spPr>
          <a:xfrm>
            <a:off x="1005630" y="5759449"/>
            <a:ext cx="514540" cy="488377"/>
          </a:xfrm>
          <a:prstGeom prst="smileyFace">
            <a:avLst/>
          </a:prstGeom>
          <a:solidFill>
            <a:schemeClr val="bg1"/>
          </a:solidFill>
          <a:ln>
            <a:solidFill>
              <a:srgbClr val="BB232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4" name="Sol 3"/>
          <p:cNvSpPr/>
          <p:nvPr/>
        </p:nvSpPr>
        <p:spPr>
          <a:xfrm>
            <a:off x="945940" y="3605148"/>
            <a:ext cx="618298" cy="618298"/>
          </a:xfrm>
          <a:prstGeom prst="su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5" name="Imagem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6417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7" name="Google Shape;147;p8" descr="preencoded.png"/>
          <p:cNvPicPr preferRelativeResize="0"/>
          <p:nvPr/>
        </p:nvPicPr>
        <p:blipFill rotWithShape="1">
          <a:blip r:embed="rId3">
            <a:alphaModFix/>
            <a:duotone>
              <a:prstClr val="black"/>
              <a:schemeClr val="accent2">
                <a:tint val="45000"/>
                <a:satMod val="400000"/>
              </a:schemeClr>
            </a:duotone>
          </a:blip>
          <a:srcRect/>
          <a:stretch/>
        </p:blipFill>
        <p:spPr>
          <a:xfrm>
            <a:off x="864037" y="3853603"/>
            <a:ext cx="949523" cy="1701998"/>
          </a:xfrm>
          <a:prstGeom prst="rect">
            <a:avLst/>
          </a:prstGeom>
          <a:noFill/>
          <a:ln>
            <a:noFill/>
          </a:ln>
        </p:spPr>
      </p:pic>
      <p:sp>
        <p:nvSpPr>
          <p:cNvPr id="148" name="Google Shape;148;p8"/>
          <p:cNvSpPr/>
          <p:nvPr/>
        </p:nvSpPr>
        <p:spPr>
          <a:xfrm>
            <a:off x="2098357" y="3648280"/>
            <a:ext cx="4127799" cy="4106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25040"/>
              </a:lnSpc>
              <a:spcBef>
                <a:spcPts val="0"/>
              </a:spcBef>
              <a:spcAft>
                <a:spcPts val="0"/>
              </a:spcAft>
              <a:buClr>
                <a:srgbClr val="2B4150"/>
              </a:buClr>
              <a:buSzPts val="1869"/>
              <a:buFont typeface="MuseoModerno"/>
              <a:buNone/>
            </a:pPr>
            <a:r>
              <a:rPr lang="en-US" sz="3200" dirty="0" err="1" smtClean="0">
                <a:solidFill>
                  <a:srgbClr val="A91F22"/>
                </a:solidFill>
                <a:latin typeface="Impact" panose="020B0806030902050204" pitchFamily="34" charset="0"/>
                <a:ea typeface="MuseoModerno"/>
                <a:cs typeface="MuseoModerno"/>
                <a:sym typeface="MuseoModerno"/>
              </a:rPr>
              <a:t>Visión</a:t>
            </a:r>
            <a:r>
              <a:rPr lang="en-US" sz="3200" dirty="0" smtClean="0">
                <a:solidFill>
                  <a:srgbClr val="A91F22"/>
                </a:solidFill>
                <a:latin typeface="Impact" panose="020B0806030902050204" pitchFamily="34" charset="0"/>
                <a:ea typeface="MuseoModerno"/>
                <a:cs typeface="MuseoModerno"/>
                <a:sym typeface="MuseoModerno"/>
              </a:rPr>
              <a:t> </a:t>
            </a:r>
            <a:r>
              <a:rPr lang="en-US" sz="3200" dirty="0" err="1">
                <a:solidFill>
                  <a:srgbClr val="A91F22"/>
                </a:solidFill>
                <a:latin typeface="Impact" panose="020B0806030902050204" pitchFamily="34" charset="0"/>
                <a:ea typeface="MuseoModerno"/>
                <a:cs typeface="MuseoModerno"/>
                <a:sym typeface="MuseoModerno"/>
              </a:rPr>
              <a:t>Holística</a:t>
            </a:r>
            <a:endParaRPr sz="3200" dirty="0">
              <a:solidFill>
                <a:srgbClr val="A91F22"/>
              </a:solidFill>
              <a:latin typeface="Impact" panose="020B080603090205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149" name="Google Shape;149;p8"/>
          <p:cNvSpPr/>
          <p:nvPr/>
        </p:nvSpPr>
        <p:spPr>
          <a:xfrm>
            <a:off x="2098357" y="4704602"/>
            <a:ext cx="6580465" cy="9115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>
              <a:buClr>
                <a:srgbClr val="2B4150"/>
              </a:buClr>
              <a:buSzPts val="1495"/>
            </a:pPr>
            <a:r>
              <a:rPr lang="es-ES" sz="2800" dirty="0">
                <a:solidFill>
                  <a:srgbClr val="2B4150"/>
                </a:solidFill>
              </a:rPr>
              <a:t>Los líderes que adoptan un enfoque centrado en las personas buscan comprender las necesidades, aspiraciones y desafíos que enfrentan aquellos que forman parte de la comunidad.</a:t>
            </a:r>
            <a:endParaRPr lang="es-ES" sz="28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" name="Retângulo com Único Canto Aparado 9"/>
          <p:cNvSpPr/>
          <p:nvPr/>
        </p:nvSpPr>
        <p:spPr>
          <a:xfrm flipV="1">
            <a:off x="0" y="292449"/>
            <a:ext cx="2974554" cy="474157"/>
          </a:xfrm>
          <a:prstGeom prst="snip1Rect">
            <a:avLst/>
          </a:prstGeom>
          <a:solidFill>
            <a:srgbClr val="A91F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1" name="Google Shape;33;p2">
            <a:extLst>
              <a:ext uri="{FF2B5EF4-FFF2-40B4-BE49-F238E27FC236}">
                <a16:creationId xmlns:a16="http://schemas.microsoft.com/office/drawing/2014/main" id="{0F24BEE8-330A-4603-AAE0-B84E3DD7AFA9}"/>
              </a:ext>
            </a:extLst>
          </p:cNvPr>
          <p:cNvSpPr txBox="1"/>
          <p:nvPr/>
        </p:nvSpPr>
        <p:spPr>
          <a:xfrm>
            <a:off x="0" y="340513"/>
            <a:ext cx="2974554" cy="4000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dirty="0" smtClean="0">
                <a:solidFill>
                  <a:schemeClr val="bg1"/>
                </a:solidFill>
                <a:latin typeface="Montserrat" panose="00000500000000000000" pitchFamily="50" charset="0"/>
                <a:ea typeface="MuseoModerno"/>
                <a:cs typeface="MuseoModerno"/>
                <a:sym typeface="MuseoModerno"/>
              </a:rPr>
              <a:t>MÓDULO 1</a:t>
            </a:r>
            <a:endParaRPr lang="en-US" sz="2000" b="1" dirty="0">
              <a:solidFill>
                <a:schemeClr val="bg1"/>
              </a:solidFill>
              <a:latin typeface="Montserrat" panose="00000500000000000000" pitchFamily="50" charset="0"/>
              <a:ea typeface="MuseoModerno"/>
              <a:cs typeface="MuseoModerno"/>
              <a:sym typeface="MuseoModerno"/>
            </a:endParaRPr>
          </a:p>
        </p:txBody>
      </p:sp>
      <p:sp>
        <p:nvSpPr>
          <p:cNvPr id="12" name="Google Shape;30;p2"/>
          <p:cNvSpPr/>
          <p:nvPr/>
        </p:nvSpPr>
        <p:spPr>
          <a:xfrm>
            <a:off x="864037" y="1260228"/>
            <a:ext cx="7146902" cy="1543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>
              <a:lnSpc>
                <a:spcPct val="125000"/>
              </a:lnSpc>
              <a:buClr>
                <a:srgbClr val="124E73"/>
              </a:buClr>
              <a:buSzPts val="4860"/>
            </a:pPr>
            <a:r>
              <a:rPr lang="pt-BR" sz="4860" dirty="0" smtClean="0">
                <a:solidFill>
                  <a:schemeClr val="accent1">
                    <a:lumMod val="50000"/>
                  </a:schemeClr>
                </a:solidFill>
                <a:latin typeface="Impact" panose="020B0806030902050204" pitchFamily="34" charset="0"/>
                <a:ea typeface="MuseoModerno"/>
                <a:cs typeface="MuseoModerno"/>
                <a:sym typeface="MuseoModerno"/>
              </a:rPr>
              <a:t>LIDERAZGO CENTRADO</a:t>
            </a:r>
            <a:endParaRPr lang="pt-BR" sz="4860" dirty="0">
              <a:solidFill>
                <a:schemeClr val="accent1">
                  <a:lumMod val="50000"/>
                </a:schemeClr>
              </a:solidFill>
              <a:latin typeface="Impact" panose="020B0806030902050204" pitchFamily="34" charset="0"/>
              <a:ea typeface="MuseoModerno"/>
              <a:cs typeface="MuseoModerno"/>
              <a:sym typeface="MuseoModerno"/>
            </a:endParaRPr>
          </a:p>
          <a:p>
            <a:pPr lvl="0">
              <a:lnSpc>
                <a:spcPct val="125000"/>
              </a:lnSpc>
              <a:buClr>
                <a:srgbClr val="124E73"/>
              </a:buClr>
              <a:buSzPts val="4860"/>
            </a:pPr>
            <a:r>
              <a:rPr lang="pt-BR" sz="4860" dirty="0" smtClean="0">
                <a:solidFill>
                  <a:schemeClr val="accent1">
                    <a:lumMod val="50000"/>
                  </a:schemeClr>
                </a:solidFill>
                <a:latin typeface="Impact" panose="020B0806030902050204" pitchFamily="34" charset="0"/>
                <a:ea typeface="Calibri"/>
                <a:cs typeface="Calibri"/>
                <a:sym typeface="MuseoModerno"/>
              </a:rPr>
              <a:t>EN </a:t>
            </a:r>
            <a:r>
              <a:rPr lang="pt-BR" sz="4860" dirty="0">
                <a:solidFill>
                  <a:schemeClr val="accent1">
                    <a:lumMod val="50000"/>
                  </a:schemeClr>
                </a:solidFill>
                <a:latin typeface="Impact" panose="020B0806030902050204" pitchFamily="34" charset="0"/>
                <a:ea typeface="Calibri"/>
                <a:cs typeface="Calibri"/>
                <a:sym typeface="MuseoModerno"/>
              </a:rPr>
              <a:t>LAS PERSONAS</a:t>
            </a:r>
            <a:endParaRPr lang="pt-BR" sz="4860" dirty="0">
              <a:solidFill>
                <a:schemeClr val="accent1">
                  <a:lumMod val="50000"/>
                </a:schemeClr>
              </a:solidFill>
              <a:latin typeface="Impact" panose="020B0806030902050204" pitchFamily="34" charset="0"/>
              <a:ea typeface="Calibri"/>
              <a:cs typeface="Calibri"/>
              <a:sym typeface="Calibri"/>
            </a:endParaRPr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0" name="Google Shape;150;p8" descr="preencoded.png"/>
          <p:cNvPicPr preferRelativeResize="0"/>
          <p:nvPr/>
        </p:nvPicPr>
        <p:blipFill rotWithShape="1">
          <a:blip r:embed="rId3">
            <a:alphaModFix/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500"/>
                    </a14:imgEffect>
                    <a14:imgEffect>
                      <a14:saturation sat="400000"/>
                    </a14:imgEffect>
                  </a14:imgLayer>
                </a14:imgProps>
              </a:ext>
            </a:extLst>
          </a:blip>
          <a:srcRect/>
          <a:stretch/>
        </p:blipFill>
        <p:spPr>
          <a:xfrm>
            <a:off x="864037" y="3816276"/>
            <a:ext cx="949523" cy="1519238"/>
          </a:xfrm>
          <a:prstGeom prst="rect">
            <a:avLst/>
          </a:prstGeom>
          <a:noFill/>
          <a:ln>
            <a:noFill/>
          </a:ln>
        </p:spPr>
      </p:pic>
      <p:sp>
        <p:nvSpPr>
          <p:cNvPr id="151" name="Google Shape;151;p8"/>
          <p:cNvSpPr/>
          <p:nvPr/>
        </p:nvSpPr>
        <p:spPr>
          <a:xfrm>
            <a:off x="2098358" y="3678581"/>
            <a:ext cx="5303459" cy="5935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>
              <a:lnSpc>
                <a:spcPct val="125040"/>
              </a:lnSpc>
              <a:buClr>
                <a:srgbClr val="2B4150"/>
              </a:buClr>
              <a:buSzPts val="1869"/>
            </a:pPr>
            <a:r>
              <a:rPr lang="en-US" sz="3200" dirty="0" err="1">
                <a:solidFill>
                  <a:srgbClr val="A91F22"/>
                </a:solidFill>
                <a:latin typeface="Impact" panose="020B0806030902050204" pitchFamily="34" charset="0"/>
                <a:ea typeface="MuseoModerno"/>
                <a:cs typeface="MuseoModerno"/>
                <a:sym typeface="MuseoModerno"/>
              </a:rPr>
              <a:t>Promoción</a:t>
            </a:r>
            <a:r>
              <a:rPr lang="en-US" sz="3200" dirty="0">
                <a:solidFill>
                  <a:srgbClr val="A91F22"/>
                </a:solidFill>
                <a:latin typeface="Impact" panose="020B0806030902050204" pitchFamily="34" charset="0"/>
                <a:ea typeface="MuseoModerno"/>
                <a:cs typeface="MuseoModerno"/>
                <a:sym typeface="MuseoModerno"/>
              </a:rPr>
              <a:t> de la </a:t>
            </a:r>
            <a:r>
              <a:rPr lang="en-US" sz="3200" dirty="0" err="1">
                <a:solidFill>
                  <a:srgbClr val="A91F22"/>
                </a:solidFill>
                <a:latin typeface="Impact" panose="020B0806030902050204" pitchFamily="34" charset="0"/>
                <a:ea typeface="MuseoModerno"/>
                <a:cs typeface="MuseoModerno"/>
                <a:sym typeface="MuseoModerno"/>
              </a:rPr>
              <a:t>autonomía</a:t>
            </a:r>
            <a:r>
              <a:rPr lang="en-US" sz="3200" dirty="0">
                <a:solidFill>
                  <a:srgbClr val="A91F22"/>
                </a:solidFill>
                <a:latin typeface="Impact" panose="020B0806030902050204" pitchFamily="34" charset="0"/>
                <a:ea typeface="MuseoModerno"/>
                <a:cs typeface="MuseoModerno"/>
                <a:sym typeface="MuseoModerno"/>
              </a:rPr>
              <a:t> </a:t>
            </a:r>
            <a:endParaRPr sz="3200" dirty="0">
              <a:solidFill>
                <a:srgbClr val="A91F22"/>
              </a:solidFill>
              <a:latin typeface="Impact" panose="020B080603090205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152" name="Google Shape;152;p8"/>
          <p:cNvSpPr/>
          <p:nvPr/>
        </p:nvSpPr>
        <p:spPr>
          <a:xfrm>
            <a:off x="2098358" y="4575895"/>
            <a:ext cx="6580465" cy="6076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>
              <a:buClr>
                <a:srgbClr val="2B4150"/>
              </a:buClr>
              <a:buSzPts val="1495"/>
            </a:pPr>
            <a:r>
              <a:rPr lang="es-ES" sz="2800" dirty="0">
                <a:solidFill>
                  <a:srgbClr val="2B4150"/>
                </a:solidFill>
              </a:rPr>
              <a:t>Líderes que se esfuerzan por capacitar e inspirar a las personas, valorando sus contribuciones únicas y creando oportunidades para su desarrollo.</a:t>
            </a:r>
            <a:endParaRPr lang="es-ES" sz="28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" name="Retângulo com Único Canto Aparado 9"/>
          <p:cNvSpPr/>
          <p:nvPr/>
        </p:nvSpPr>
        <p:spPr>
          <a:xfrm flipV="1">
            <a:off x="0" y="292449"/>
            <a:ext cx="2974554" cy="474157"/>
          </a:xfrm>
          <a:prstGeom prst="snip1Rect">
            <a:avLst/>
          </a:prstGeom>
          <a:solidFill>
            <a:srgbClr val="A91F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1" name="Google Shape;33;p2">
            <a:extLst>
              <a:ext uri="{FF2B5EF4-FFF2-40B4-BE49-F238E27FC236}">
                <a16:creationId xmlns:a16="http://schemas.microsoft.com/office/drawing/2014/main" id="{0F24BEE8-330A-4603-AAE0-B84E3DD7AFA9}"/>
              </a:ext>
            </a:extLst>
          </p:cNvPr>
          <p:cNvSpPr txBox="1"/>
          <p:nvPr/>
        </p:nvSpPr>
        <p:spPr>
          <a:xfrm>
            <a:off x="0" y="340513"/>
            <a:ext cx="2974554" cy="4000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dirty="0" smtClean="0">
                <a:solidFill>
                  <a:schemeClr val="bg1"/>
                </a:solidFill>
                <a:latin typeface="Montserrat" panose="00000500000000000000" pitchFamily="50" charset="0"/>
                <a:ea typeface="MuseoModerno"/>
                <a:cs typeface="MuseoModerno"/>
                <a:sym typeface="MuseoModerno"/>
              </a:rPr>
              <a:t>MÓDULO 1</a:t>
            </a:r>
            <a:endParaRPr lang="en-US" sz="2000" b="1" dirty="0">
              <a:solidFill>
                <a:schemeClr val="bg1"/>
              </a:solidFill>
              <a:latin typeface="Montserrat" panose="00000500000000000000" pitchFamily="50" charset="0"/>
              <a:ea typeface="MuseoModerno"/>
              <a:cs typeface="MuseoModerno"/>
              <a:sym typeface="MuseoModerno"/>
            </a:endParaRPr>
          </a:p>
        </p:txBody>
      </p:sp>
      <p:sp>
        <p:nvSpPr>
          <p:cNvPr id="12" name="Google Shape;30;p2"/>
          <p:cNvSpPr/>
          <p:nvPr/>
        </p:nvSpPr>
        <p:spPr>
          <a:xfrm>
            <a:off x="864037" y="1260228"/>
            <a:ext cx="5999471" cy="1543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>
              <a:lnSpc>
                <a:spcPct val="125000"/>
              </a:lnSpc>
              <a:buClr>
                <a:srgbClr val="124E73"/>
              </a:buClr>
              <a:buSzPts val="4860"/>
            </a:pPr>
            <a:r>
              <a:rPr lang="pt-BR" sz="4860" dirty="0">
                <a:solidFill>
                  <a:schemeClr val="accent1">
                    <a:lumMod val="50000"/>
                  </a:schemeClr>
                </a:solidFill>
                <a:latin typeface="Impact" panose="020B0806030902050204" pitchFamily="34" charset="0"/>
                <a:ea typeface="MuseoModerno"/>
                <a:cs typeface="MuseoModerno"/>
                <a:sym typeface="MuseoModerno"/>
              </a:rPr>
              <a:t>LIDERAZGO CENTRADO</a:t>
            </a:r>
          </a:p>
          <a:p>
            <a:pPr lvl="0">
              <a:lnSpc>
                <a:spcPct val="125000"/>
              </a:lnSpc>
              <a:buClr>
                <a:srgbClr val="124E73"/>
              </a:buClr>
              <a:buSzPts val="4860"/>
            </a:pPr>
            <a:r>
              <a:rPr lang="pt-BR" sz="4860" dirty="0" smtClean="0">
                <a:solidFill>
                  <a:schemeClr val="accent1">
                    <a:lumMod val="50000"/>
                  </a:schemeClr>
                </a:solidFill>
                <a:latin typeface="Impact" panose="020B0806030902050204" pitchFamily="34" charset="0"/>
                <a:ea typeface="Calibri"/>
                <a:cs typeface="Calibri"/>
                <a:sym typeface="MuseoModerno"/>
              </a:rPr>
              <a:t>EN </a:t>
            </a:r>
            <a:r>
              <a:rPr lang="pt-BR" sz="4860" dirty="0">
                <a:solidFill>
                  <a:schemeClr val="accent1">
                    <a:lumMod val="50000"/>
                  </a:schemeClr>
                </a:solidFill>
                <a:latin typeface="Impact" panose="020B0806030902050204" pitchFamily="34" charset="0"/>
                <a:ea typeface="Calibri"/>
                <a:cs typeface="Calibri"/>
                <a:sym typeface="MuseoModerno"/>
              </a:rPr>
              <a:t>LAS PERSONAS</a:t>
            </a:r>
            <a:endParaRPr lang="pt-BR" sz="4860" dirty="0">
              <a:solidFill>
                <a:schemeClr val="accent1">
                  <a:lumMod val="50000"/>
                </a:schemeClr>
              </a:solidFill>
              <a:latin typeface="Impact" panose="020B0806030902050204" pitchFamily="34" charset="0"/>
              <a:ea typeface="Calibri"/>
              <a:cs typeface="Calibri"/>
              <a:sym typeface="Calibri"/>
            </a:endParaRPr>
          </a:p>
        </p:txBody>
      </p:sp>
      <p:pic>
        <p:nvPicPr>
          <p:cNvPr id="3" name="Imagem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4335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" name="Google Shape;153;p8" descr="preencoded.png"/>
          <p:cNvPicPr preferRelativeResize="0"/>
          <p:nvPr/>
        </p:nvPicPr>
        <p:blipFill rotWithShape="1">
          <a:blip r:embed="rId3">
            <a:alphaModFix/>
            <a:duotone>
              <a:prstClr val="black"/>
              <a:schemeClr val="accent2">
                <a:tint val="45000"/>
                <a:satMod val="400000"/>
              </a:schemeClr>
            </a:duotone>
          </a:blip>
          <a:srcRect/>
          <a:stretch/>
        </p:blipFill>
        <p:spPr>
          <a:xfrm>
            <a:off x="864037" y="3878887"/>
            <a:ext cx="949523" cy="1701998"/>
          </a:xfrm>
          <a:prstGeom prst="rect">
            <a:avLst/>
          </a:prstGeom>
          <a:noFill/>
          <a:ln>
            <a:noFill/>
          </a:ln>
        </p:spPr>
      </p:pic>
      <p:sp>
        <p:nvSpPr>
          <p:cNvPr id="154" name="Google Shape;154;p8"/>
          <p:cNvSpPr/>
          <p:nvPr/>
        </p:nvSpPr>
        <p:spPr>
          <a:xfrm>
            <a:off x="2098358" y="3662991"/>
            <a:ext cx="7617252" cy="4311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>
              <a:lnSpc>
                <a:spcPct val="125040"/>
              </a:lnSpc>
              <a:buClr>
                <a:srgbClr val="2B4150"/>
              </a:buClr>
              <a:buSzPts val="1869"/>
            </a:pPr>
            <a:r>
              <a:rPr lang="en-US" sz="3200" dirty="0" err="1">
                <a:solidFill>
                  <a:srgbClr val="A91F22"/>
                </a:solidFill>
                <a:latin typeface="Impact" panose="020B0806030902050204" pitchFamily="34" charset="0"/>
                <a:ea typeface="MuseoModerno"/>
                <a:cs typeface="MuseoModerno"/>
                <a:sym typeface="MuseoModerno"/>
              </a:rPr>
              <a:t>Relaciones</a:t>
            </a:r>
            <a:r>
              <a:rPr lang="en-US" sz="3200" dirty="0">
                <a:solidFill>
                  <a:srgbClr val="A91F22"/>
                </a:solidFill>
                <a:latin typeface="Impact" panose="020B0806030902050204" pitchFamily="34" charset="0"/>
                <a:ea typeface="MuseoModerno"/>
                <a:cs typeface="MuseoModerno"/>
                <a:sym typeface="MuseoModerno"/>
              </a:rPr>
              <a:t> </a:t>
            </a:r>
            <a:r>
              <a:rPr lang="en-US" sz="3200" dirty="0" err="1">
                <a:solidFill>
                  <a:srgbClr val="A91F22"/>
                </a:solidFill>
                <a:latin typeface="Impact" panose="020B0806030902050204" pitchFamily="34" charset="0"/>
                <a:ea typeface="MuseoModerno"/>
                <a:cs typeface="MuseoModerno"/>
                <a:sym typeface="MuseoModerno"/>
              </a:rPr>
              <a:t>Significativas</a:t>
            </a:r>
            <a:r>
              <a:rPr lang="en-US" sz="3200" dirty="0">
                <a:solidFill>
                  <a:srgbClr val="A91F22"/>
                </a:solidFill>
                <a:latin typeface="Impact" panose="020B0806030902050204" pitchFamily="34" charset="0"/>
                <a:ea typeface="MuseoModerno"/>
                <a:cs typeface="MuseoModerno"/>
                <a:sym typeface="MuseoModerno"/>
              </a:rPr>
              <a:t> </a:t>
            </a:r>
            <a:endParaRPr sz="3200" dirty="0">
              <a:solidFill>
                <a:srgbClr val="A91F22"/>
              </a:solidFill>
              <a:latin typeface="Impact" panose="020B080603090205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155" name="Google Shape;155;p8"/>
          <p:cNvSpPr/>
          <p:nvPr/>
        </p:nvSpPr>
        <p:spPr>
          <a:xfrm>
            <a:off x="2098358" y="4479439"/>
            <a:ext cx="6428697" cy="9115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>
              <a:buClr>
                <a:srgbClr val="2B4150"/>
              </a:buClr>
              <a:buSzPts val="1495"/>
            </a:pPr>
            <a:r>
              <a:rPr lang="es-ES" sz="2800" dirty="0">
                <a:solidFill>
                  <a:srgbClr val="2B4150"/>
                </a:solidFill>
              </a:rPr>
              <a:t>El liderazgo centrado en las personas prioriza el desarrollo de relaciones auténticas y de confianza, estableciendo una conexión emocional con la comunidad.</a:t>
            </a:r>
            <a:endParaRPr lang="es-ES" sz="28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" name="Retângulo com Único Canto Aparado 9"/>
          <p:cNvSpPr/>
          <p:nvPr/>
        </p:nvSpPr>
        <p:spPr>
          <a:xfrm flipV="1">
            <a:off x="0" y="292449"/>
            <a:ext cx="2974554" cy="474157"/>
          </a:xfrm>
          <a:prstGeom prst="snip1Rect">
            <a:avLst/>
          </a:prstGeom>
          <a:solidFill>
            <a:srgbClr val="A91F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1" name="Google Shape;33;p2">
            <a:extLst>
              <a:ext uri="{FF2B5EF4-FFF2-40B4-BE49-F238E27FC236}">
                <a16:creationId xmlns:a16="http://schemas.microsoft.com/office/drawing/2014/main" id="{0F24BEE8-330A-4603-AAE0-B84E3DD7AFA9}"/>
              </a:ext>
            </a:extLst>
          </p:cNvPr>
          <p:cNvSpPr txBox="1"/>
          <p:nvPr/>
        </p:nvSpPr>
        <p:spPr>
          <a:xfrm>
            <a:off x="0" y="340513"/>
            <a:ext cx="2974554" cy="4000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dirty="0" smtClean="0">
                <a:solidFill>
                  <a:schemeClr val="bg1"/>
                </a:solidFill>
                <a:latin typeface="Montserrat" panose="00000500000000000000" pitchFamily="50" charset="0"/>
                <a:ea typeface="MuseoModerno"/>
                <a:cs typeface="MuseoModerno"/>
                <a:sym typeface="MuseoModerno"/>
              </a:rPr>
              <a:t>MÓDULO 1</a:t>
            </a:r>
            <a:endParaRPr lang="en-US" sz="2000" b="1" dirty="0">
              <a:solidFill>
                <a:schemeClr val="bg1"/>
              </a:solidFill>
              <a:latin typeface="Montserrat" panose="00000500000000000000" pitchFamily="50" charset="0"/>
              <a:ea typeface="MuseoModerno"/>
              <a:cs typeface="MuseoModerno"/>
              <a:sym typeface="MuseoModerno"/>
            </a:endParaRPr>
          </a:p>
        </p:txBody>
      </p:sp>
      <p:sp>
        <p:nvSpPr>
          <p:cNvPr id="12" name="Google Shape;30;p2"/>
          <p:cNvSpPr/>
          <p:nvPr/>
        </p:nvSpPr>
        <p:spPr>
          <a:xfrm>
            <a:off x="864037" y="1260228"/>
            <a:ext cx="5999471" cy="1543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>
              <a:lnSpc>
                <a:spcPct val="125000"/>
              </a:lnSpc>
              <a:buClr>
                <a:srgbClr val="124E73"/>
              </a:buClr>
              <a:buSzPts val="4860"/>
            </a:pPr>
            <a:r>
              <a:rPr lang="pt-BR" sz="4860" dirty="0">
                <a:solidFill>
                  <a:schemeClr val="accent1">
                    <a:lumMod val="50000"/>
                  </a:schemeClr>
                </a:solidFill>
                <a:latin typeface="Impact" panose="020B0806030902050204" pitchFamily="34" charset="0"/>
                <a:ea typeface="MuseoModerno"/>
                <a:cs typeface="MuseoModerno"/>
                <a:sym typeface="MuseoModerno"/>
              </a:rPr>
              <a:t>LIDERAZGO CENTRADO</a:t>
            </a:r>
          </a:p>
          <a:p>
            <a:pPr lvl="0">
              <a:lnSpc>
                <a:spcPct val="125000"/>
              </a:lnSpc>
              <a:buClr>
                <a:srgbClr val="124E73"/>
              </a:buClr>
              <a:buSzPts val="4860"/>
            </a:pPr>
            <a:r>
              <a:rPr lang="pt-BR" sz="4860" dirty="0" smtClean="0">
                <a:solidFill>
                  <a:schemeClr val="accent1">
                    <a:lumMod val="50000"/>
                  </a:schemeClr>
                </a:solidFill>
                <a:latin typeface="Impact" panose="020B0806030902050204" pitchFamily="34" charset="0"/>
                <a:ea typeface="Calibri"/>
                <a:cs typeface="Calibri"/>
                <a:sym typeface="MuseoModerno"/>
              </a:rPr>
              <a:t>EN </a:t>
            </a:r>
            <a:r>
              <a:rPr lang="pt-BR" sz="4860" dirty="0">
                <a:solidFill>
                  <a:schemeClr val="accent1">
                    <a:lumMod val="50000"/>
                  </a:schemeClr>
                </a:solidFill>
                <a:latin typeface="Impact" panose="020B0806030902050204" pitchFamily="34" charset="0"/>
                <a:ea typeface="Calibri"/>
                <a:cs typeface="Calibri"/>
                <a:sym typeface="MuseoModerno"/>
              </a:rPr>
              <a:t>LAS PERSONAS</a:t>
            </a:r>
            <a:endParaRPr lang="pt-BR" sz="4860" dirty="0">
              <a:solidFill>
                <a:schemeClr val="accent1">
                  <a:lumMod val="50000"/>
                </a:schemeClr>
              </a:solidFill>
              <a:latin typeface="Impact" panose="020B0806030902050204" pitchFamily="34" charset="0"/>
              <a:ea typeface="Calibri"/>
              <a:cs typeface="Calibri"/>
              <a:sym typeface="Calibri"/>
            </a:endParaRPr>
          </a:p>
        </p:txBody>
      </p:sp>
      <p:pic>
        <p:nvPicPr>
          <p:cNvPr id="2" name="Imagem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6739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486400" cy="8229600"/>
          </a:xfrm>
          <a:prstGeom prst="rect">
            <a:avLst/>
          </a:prstGeom>
        </p:spPr>
      </p:pic>
      <p:sp>
        <p:nvSpPr>
          <p:cNvPr id="168" name="Google Shape;168;p9"/>
          <p:cNvSpPr/>
          <p:nvPr/>
        </p:nvSpPr>
        <p:spPr>
          <a:xfrm>
            <a:off x="6308394" y="2640506"/>
            <a:ext cx="5174059" cy="5394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60025"/>
              </a:lnSpc>
              <a:spcBef>
                <a:spcPts val="0"/>
              </a:spcBef>
              <a:spcAft>
                <a:spcPts val="0"/>
              </a:spcAft>
              <a:buClr>
                <a:srgbClr val="2B4150"/>
              </a:buClr>
              <a:buSzPts val="1571"/>
              <a:buFont typeface="Arial"/>
              <a:buNone/>
            </a:pPr>
            <a:r>
              <a:rPr lang="en-US" sz="3200" dirty="0" err="1" smtClean="0">
                <a:solidFill>
                  <a:srgbClr val="A91F22"/>
                </a:solidFill>
                <a:latin typeface="Impact" panose="020B0806030902050204" pitchFamily="34" charset="0"/>
                <a:sym typeface="Arial"/>
              </a:rPr>
              <a:t>Enfoque</a:t>
            </a:r>
            <a:r>
              <a:rPr lang="en-US" sz="3200" dirty="0" smtClean="0">
                <a:solidFill>
                  <a:srgbClr val="A91F22"/>
                </a:solidFill>
                <a:latin typeface="Impact" panose="020B0806030902050204" pitchFamily="34" charset="0"/>
                <a:sym typeface="Arial"/>
              </a:rPr>
              <a:t> </a:t>
            </a:r>
            <a:r>
              <a:rPr lang="en-US" sz="3200" dirty="0" err="1" smtClean="0">
                <a:solidFill>
                  <a:srgbClr val="A91F22"/>
                </a:solidFill>
                <a:latin typeface="Impact" panose="020B0806030902050204" pitchFamily="34" charset="0"/>
                <a:sym typeface="Arial"/>
              </a:rPr>
              <a:t>Holístico</a:t>
            </a:r>
            <a:endParaRPr sz="3200" dirty="0">
              <a:solidFill>
                <a:srgbClr val="A91F22"/>
              </a:solidFill>
              <a:latin typeface="Impact" panose="020B080603090205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169" name="Google Shape;169;p9"/>
          <p:cNvSpPr/>
          <p:nvPr/>
        </p:nvSpPr>
        <p:spPr>
          <a:xfrm>
            <a:off x="6367111" y="3411357"/>
            <a:ext cx="7124780" cy="19152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>
              <a:lnSpc>
                <a:spcPct val="160025"/>
              </a:lnSpc>
              <a:buClr>
                <a:srgbClr val="2B4150"/>
              </a:buClr>
              <a:buSzPts val="1571"/>
            </a:pPr>
            <a:r>
              <a:rPr lang="es-ES" sz="2800" dirty="0">
                <a:solidFill>
                  <a:srgbClr val="2B4150"/>
                </a:solidFill>
              </a:rPr>
              <a:t>Fundamentar las prácticas en principios bíblicos, promover un sentido genuino de pertenencia y priorizar la restauración de la dignidad y el valor personal</a:t>
            </a:r>
            <a:r>
              <a:rPr lang="pt-BR" sz="2800" dirty="0">
                <a:solidFill>
                  <a:srgbClr val="2B4150"/>
                </a:solidFill>
              </a:rPr>
              <a:t>.</a:t>
            </a:r>
            <a:endParaRPr lang="pt-BR" sz="28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" name="Retângulo com Único Canto Aparado 8"/>
          <p:cNvSpPr/>
          <p:nvPr/>
        </p:nvSpPr>
        <p:spPr>
          <a:xfrm flipV="1">
            <a:off x="0" y="292449"/>
            <a:ext cx="2974554" cy="474157"/>
          </a:xfrm>
          <a:prstGeom prst="snip1Rect">
            <a:avLst/>
          </a:prstGeom>
          <a:solidFill>
            <a:srgbClr val="A91F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0" name="Google Shape;33;p2">
            <a:extLst>
              <a:ext uri="{FF2B5EF4-FFF2-40B4-BE49-F238E27FC236}">
                <a16:creationId xmlns:a16="http://schemas.microsoft.com/office/drawing/2014/main" id="{0F24BEE8-330A-4603-AAE0-B84E3DD7AFA9}"/>
              </a:ext>
            </a:extLst>
          </p:cNvPr>
          <p:cNvSpPr txBox="1"/>
          <p:nvPr/>
        </p:nvSpPr>
        <p:spPr>
          <a:xfrm>
            <a:off x="0" y="340513"/>
            <a:ext cx="2974554" cy="4000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dirty="0" smtClean="0">
                <a:solidFill>
                  <a:schemeClr val="bg1"/>
                </a:solidFill>
                <a:latin typeface="Montserrat" panose="00000500000000000000" pitchFamily="50" charset="0"/>
                <a:ea typeface="MuseoModerno"/>
                <a:cs typeface="MuseoModerno"/>
                <a:sym typeface="MuseoModerno"/>
              </a:rPr>
              <a:t>MÓDULO 1</a:t>
            </a:r>
            <a:endParaRPr lang="en-US" sz="2000" b="1" dirty="0">
              <a:solidFill>
                <a:schemeClr val="bg1"/>
              </a:solidFill>
              <a:latin typeface="Montserrat" panose="00000500000000000000" pitchFamily="50" charset="0"/>
              <a:ea typeface="MuseoModerno"/>
              <a:cs typeface="MuseoModerno"/>
              <a:sym typeface="MuseoModerno"/>
            </a:endParaRPr>
          </a:p>
        </p:txBody>
      </p:sp>
      <p:sp>
        <p:nvSpPr>
          <p:cNvPr id="12" name="Google Shape;30;p2"/>
          <p:cNvSpPr/>
          <p:nvPr/>
        </p:nvSpPr>
        <p:spPr>
          <a:xfrm>
            <a:off x="6308394" y="1176148"/>
            <a:ext cx="7725658" cy="1543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>
              <a:lnSpc>
                <a:spcPct val="125000"/>
              </a:lnSpc>
              <a:buClr>
                <a:srgbClr val="124E73"/>
              </a:buClr>
              <a:buSzPts val="4860"/>
            </a:pPr>
            <a:r>
              <a:rPr lang="pt-BR" sz="4860" dirty="0" smtClean="0">
                <a:solidFill>
                  <a:schemeClr val="accent1">
                    <a:lumMod val="50000"/>
                  </a:schemeClr>
                </a:solidFill>
                <a:latin typeface="Impact" panose="020B0806030902050204" pitchFamily="34" charset="0"/>
                <a:ea typeface="MuseoModerno"/>
                <a:cs typeface="MuseoModerno"/>
                <a:sym typeface="MuseoModerno"/>
              </a:rPr>
              <a:t>HACIA LA TRANSFORMACIÓN </a:t>
            </a:r>
            <a:endParaRPr lang="pt-BR" sz="4860" dirty="0">
              <a:solidFill>
                <a:schemeClr val="accent1">
                  <a:lumMod val="50000"/>
                </a:schemeClr>
              </a:solidFill>
              <a:latin typeface="Impact" panose="020B0806030902050204" pitchFamily="34" charset="0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486400" cy="8229600"/>
          </a:xfrm>
          <a:prstGeom prst="rect">
            <a:avLst/>
          </a:prstGeom>
        </p:spPr>
      </p:pic>
      <p:sp>
        <p:nvSpPr>
          <p:cNvPr id="171" name="Google Shape;171;p9"/>
          <p:cNvSpPr/>
          <p:nvPr/>
        </p:nvSpPr>
        <p:spPr>
          <a:xfrm>
            <a:off x="6308393" y="2893614"/>
            <a:ext cx="4787979" cy="3192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60025"/>
              </a:lnSpc>
              <a:spcBef>
                <a:spcPts val="0"/>
              </a:spcBef>
              <a:spcAft>
                <a:spcPts val="0"/>
              </a:spcAft>
              <a:buClr>
                <a:srgbClr val="2B4150"/>
              </a:buClr>
              <a:buSzPts val="1571"/>
              <a:buFont typeface="Arial"/>
              <a:buNone/>
            </a:pPr>
            <a:r>
              <a:rPr lang="en-US" sz="3200" dirty="0" err="1" smtClean="0">
                <a:solidFill>
                  <a:srgbClr val="A91F22"/>
                </a:solidFill>
                <a:latin typeface="Impact" panose="020B0806030902050204" pitchFamily="34" charset="0"/>
                <a:sym typeface="Arial"/>
              </a:rPr>
              <a:t>Sentido</a:t>
            </a:r>
            <a:r>
              <a:rPr lang="en-US" sz="3200" dirty="0" smtClean="0">
                <a:solidFill>
                  <a:srgbClr val="A91F22"/>
                </a:solidFill>
                <a:latin typeface="Impact" panose="020B0806030902050204" pitchFamily="34" charset="0"/>
                <a:sym typeface="Arial"/>
              </a:rPr>
              <a:t> </a:t>
            </a:r>
            <a:r>
              <a:rPr lang="en-US" sz="3200" dirty="0">
                <a:solidFill>
                  <a:srgbClr val="A91F22"/>
                </a:solidFill>
                <a:latin typeface="Impact" panose="020B0806030902050204" pitchFamily="34" charset="0"/>
                <a:sym typeface="Arial"/>
              </a:rPr>
              <a:t>de </a:t>
            </a:r>
            <a:r>
              <a:rPr lang="en-US" sz="3200" dirty="0" err="1" smtClean="0">
                <a:solidFill>
                  <a:srgbClr val="A91F22"/>
                </a:solidFill>
                <a:latin typeface="Impact" panose="020B0806030902050204" pitchFamily="34" charset="0"/>
                <a:sym typeface="Arial"/>
              </a:rPr>
              <a:t>Comunidad</a:t>
            </a:r>
            <a:endParaRPr sz="3200" dirty="0">
              <a:solidFill>
                <a:srgbClr val="A91F22"/>
              </a:solidFill>
              <a:latin typeface="Impact" panose="020B080603090205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172" name="Google Shape;172;p9"/>
          <p:cNvSpPr/>
          <p:nvPr/>
        </p:nvSpPr>
        <p:spPr>
          <a:xfrm>
            <a:off x="6308393" y="3640826"/>
            <a:ext cx="7288445" cy="12768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>
              <a:lnSpc>
                <a:spcPct val="160025"/>
              </a:lnSpc>
              <a:buClr>
                <a:srgbClr val="2B4150"/>
              </a:buClr>
              <a:buSzPts val="1571"/>
            </a:pPr>
            <a:r>
              <a:rPr lang="es-ES" sz="2800" dirty="0">
                <a:solidFill>
                  <a:srgbClr val="2B4150"/>
                </a:solidFill>
              </a:rPr>
              <a:t>Crear un ambiente acogedor, accesible y de corresponsabilidad, donde las personas se sientan valoradas, dignas y pertenecientes.</a:t>
            </a:r>
            <a:endParaRPr lang="es-ES" sz="28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" name="Retângulo com Único Canto Aparado 8"/>
          <p:cNvSpPr/>
          <p:nvPr/>
        </p:nvSpPr>
        <p:spPr>
          <a:xfrm flipV="1">
            <a:off x="0" y="292449"/>
            <a:ext cx="2974554" cy="474157"/>
          </a:xfrm>
          <a:prstGeom prst="snip1Rect">
            <a:avLst/>
          </a:prstGeom>
          <a:solidFill>
            <a:srgbClr val="A91F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0" name="Google Shape;33;p2">
            <a:extLst>
              <a:ext uri="{FF2B5EF4-FFF2-40B4-BE49-F238E27FC236}">
                <a16:creationId xmlns:a16="http://schemas.microsoft.com/office/drawing/2014/main" id="{0F24BEE8-330A-4603-AAE0-B84E3DD7AFA9}"/>
              </a:ext>
            </a:extLst>
          </p:cNvPr>
          <p:cNvSpPr txBox="1"/>
          <p:nvPr/>
        </p:nvSpPr>
        <p:spPr>
          <a:xfrm>
            <a:off x="0" y="340513"/>
            <a:ext cx="2974554" cy="4000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dirty="0" smtClean="0">
                <a:solidFill>
                  <a:schemeClr val="bg1"/>
                </a:solidFill>
                <a:latin typeface="Montserrat" panose="00000500000000000000" pitchFamily="50" charset="0"/>
                <a:ea typeface="MuseoModerno"/>
                <a:cs typeface="MuseoModerno"/>
                <a:sym typeface="MuseoModerno"/>
              </a:rPr>
              <a:t>MÓDULO 1</a:t>
            </a:r>
            <a:endParaRPr lang="en-US" sz="2000" b="1" dirty="0">
              <a:solidFill>
                <a:schemeClr val="bg1"/>
              </a:solidFill>
              <a:latin typeface="Montserrat" panose="00000500000000000000" pitchFamily="50" charset="0"/>
              <a:ea typeface="MuseoModerno"/>
              <a:cs typeface="MuseoModerno"/>
              <a:sym typeface="MuseoModerno"/>
            </a:endParaRPr>
          </a:p>
        </p:txBody>
      </p:sp>
      <p:sp>
        <p:nvSpPr>
          <p:cNvPr id="12" name="Google Shape;30;p2"/>
          <p:cNvSpPr/>
          <p:nvPr/>
        </p:nvSpPr>
        <p:spPr>
          <a:xfrm>
            <a:off x="6308392" y="1176148"/>
            <a:ext cx="7705781" cy="1543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>
              <a:lnSpc>
                <a:spcPct val="125000"/>
              </a:lnSpc>
              <a:buClr>
                <a:srgbClr val="124E73"/>
              </a:buClr>
              <a:buSzPts val="4860"/>
            </a:pPr>
            <a:r>
              <a:rPr lang="pt-BR" sz="4860" dirty="0">
                <a:solidFill>
                  <a:schemeClr val="accent1">
                    <a:lumMod val="50000"/>
                  </a:schemeClr>
                </a:solidFill>
                <a:latin typeface="Impact" panose="020B0806030902050204" pitchFamily="34" charset="0"/>
                <a:ea typeface="MuseoModerno"/>
                <a:cs typeface="MuseoModerno"/>
                <a:sym typeface="MuseoModerno"/>
              </a:rPr>
              <a:t>HACIA LA TRANSFORMACIÓN </a:t>
            </a:r>
            <a:endParaRPr lang="pt-BR" sz="4860" dirty="0">
              <a:solidFill>
                <a:schemeClr val="accent1">
                  <a:lumMod val="50000"/>
                </a:schemeClr>
              </a:solidFill>
              <a:latin typeface="Impact" panose="020B0806030902050204" pitchFamily="34" charset="0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688203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486400" cy="8229600"/>
          </a:xfrm>
          <a:prstGeom prst="rect">
            <a:avLst/>
          </a:prstGeom>
        </p:spPr>
      </p:pic>
      <p:sp>
        <p:nvSpPr>
          <p:cNvPr id="173" name="Google Shape;173;p9"/>
          <p:cNvSpPr/>
          <p:nvPr/>
        </p:nvSpPr>
        <p:spPr>
          <a:xfrm>
            <a:off x="6192441" y="5661184"/>
            <a:ext cx="7731919" cy="1531382"/>
          </a:xfrm>
          <a:prstGeom prst="rect">
            <a:avLst/>
          </a:prstGeom>
          <a:solidFill>
            <a:srgbClr val="FFFFFF">
              <a:alpha val="3921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4" name="Google Shape;174;p9"/>
          <p:cNvSpPr/>
          <p:nvPr/>
        </p:nvSpPr>
        <p:spPr>
          <a:xfrm>
            <a:off x="6343810" y="2815517"/>
            <a:ext cx="5315917" cy="4233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60025"/>
              </a:lnSpc>
              <a:spcBef>
                <a:spcPts val="0"/>
              </a:spcBef>
              <a:spcAft>
                <a:spcPts val="0"/>
              </a:spcAft>
              <a:buClr>
                <a:srgbClr val="2B4150"/>
              </a:buClr>
              <a:buSzPts val="1571"/>
              <a:buFont typeface="Arial"/>
              <a:buNone/>
            </a:pPr>
            <a:r>
              <a:rPr lang="en-US" sz="3200" dirty="0" err="1">
                <a:solidFill>
                  <a:srgbClr val="A91F22"/>
                </a:solidFill>
                <a:latin typeface="Impact" panose="020B0806030902050204" pitchFamily="34" charset="0"/>
                <a:sym typeface="Arial"/>
              </a:rPr>
              <a:t>Impacto</a:t>
            </a:r>
            <a:r>
              <a:rPr lang="en-US" sz="3200" dirty="0">
                <a:solidFill>
                  <a:srgbClr val="A91F22"/>
                </a:solidFill>
                <a:latin typeface="Impact" panose="020B0806030902050204" pitchFamily="34" charset="0"/>
                <a:sym typeface="Arial"/>
              </a:rPr>
              <a:t> </a:t>
            </a:r>
            <a:r>
              <a:rPr lang="en-US" sz="3200" dirty="0" err="1">
                <a:solidFill>
                  <a:srgbClr val="A91F22"/>
                </a:solidFill>
                <a:latin typeface="Impact" panose="020B0806030902050204" pitchFamily="34" charset="0"/>
                <a:sym typeface="Arial"/>
              </a:rPr>
              <a:t>Transformador</a:t>
            </a:r>
            <a:endParaRPr sz="3200" dirty="0">
              <a:solidFill>
                <a:srgbClr val="A91F22"/>
              </a:solidFill>
              <a:latin typeface="Impact" panose="020B080603090205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175" name="Google Shape;175;p9"/>
          <p:cNvSpPr/>
          <p:nvPr/>
        </p:nvSpPr>
        <p:spPr>
          <a:xfrm>
            <a:off x="6343809" y="3612167"/>
            <a:ext cx="7580551" cy="12768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>
              <a:lnSpc>
                <a:spcPct val="160025"/>
              </a:lnSpc>
              <a:buClr>
                <a:srgbClr val="2B4150"/>
              </a:buClr>
              <a:buSzPts val="1571"/>
            </a:pPr>
            <a:r>
              <a:rPr lang="es-ES" sz="2800" dirty="0">
                <a:solidFill>
                  <a:srgbClr val="2B4150"/>
                </a:solidFill>
              </a:rPr>
              <a:t>Convertirse en un agente poderoso de transformación, inspirando y capacitando a las personas para alcanzar su pleno potencial.</a:t>
            </a:r>
            <a:endParaRPr lang="es-ES" sz="28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" name="Retângulo com Único Canto Aparado 10"/>
          <p:cNvSpPr/>
          <p:nvPr/>
        </p:nvSpPr>
        <p:spPr>
          <a:xfrm flipV="1">
            <a:off x="0" y="292449"/>
            <a:ext cx="2974554" cy="474157"/>
          </a:xfrm>
          <a:prstGeom prst="snip1Rect">
            <a:avLst/>
          </a:prstGeom>
          <a:solidFill>
            <a:srgbClr val="A91F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2" name="Google Shape;33;p2">
            <a:extLst>
              <a:ext uri="{FF2B5EF4-FFF2-40B4-BE49-F238E27FC236}">
                <a16:creationId xmlns:a16="http://schemas.microsoft.com/office/drawing/2014/main" id="{0F24BEE8-330A-4603-AAE0-B84E3DD7AFA9}"/>
              </a:ext>
            </a:extLst>
          </p:cNvPr>
          <p:cNvSpPr txBox="1"/>
          <p:nvPr/>
        </p:nvSpPr>
        <p:spPr>
          <a:xfrm>
            <a:off x="0" y="340513"/>
            <a:ext cx="2974554" cy="4000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dirty="0" smtClean="0">
                <a:solidFill>
                  <a:schemeClr val="bg1"/>
                </a:solidFill>
                <a:latin typeface="Montserrat" panose="00000500000000000000" pitchFamily="50" charset="0"/>
                <a:ea typeface="MuseoModerno"/>
                <a:cs typeface="MuseoModerno"/>
                <a:sym typeface="MuseoModerno"/>
              </a:rPr>
              <a:t>MÓDULO 1</a:t>
            </a:r>
            <a:endParaRPr lang="en-US" sz="2000" b="1" dirty="0">
              <a:solidFill>
                <a:schemeClr val="bg1"/>
              </a:solidFill>
              <a:latin typeface="Montserrat" panose="00000500000000000000" pitchFamily="50" charset="0"/>
              <a:ea typeface="MuseoModerno"/>
              <a:cs typeface="MuseoModerno"/>
              <a:sym typeface="MuseoModerno"/>
            </a:endParaRPr>
          </a:p>
        </p:txBody>
      </p:sp>
      <p:sp>
        <p:nvSpPr>
          <p:cNvPr id="14" name="Google Shape;30;p2"/>
          <p:cNvSpPr/>
          <p:nvPr/>
        </p:nvSpPr>
        <p:spPr>
          <a:xfrm>
            <a:off x="6308395" y="1176148"/>
            <a:ext cx="7765413" cy="1543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>
              <a:lnSpc>
                <a:spcPct val="125000"/>
              </a:lnSpc>
              <a:buClr>
                <a:srgbClr val="124E73"/>
              </a:buClr>
              <a:buSzPts val="4860"/>
            </a:pPr>
            <a:r>
              <a:rPr lang="pt-BR" sz="4860" dirty="0">
                <a:solidFill>
                  <a:schemeClr val="accent1">
                    <a:lumMod val="50000"/>
                  </a:schemeClr>
                </a:solidFill>
                <a:latin typeface="Impact" panose="020B0806030902050204" pitchFamily="34" charset="0"/>
                <a:ea typeface="MuseoModerno"/>
                <a:cs typeface="MuseoModerno"/>
                <a:sym typeface="MuseoModerno"/>
              </a:rPr>
              <a:t>HACIA LA TRANSFORMACIÓN </a:t>
            </a:r>
            <a:endParaRPr lang="pt-BR" sz="4860" dirty="0">
              <a:solidFill>
                <a:schemeClr val="accent1">
                  <a:lumMod val="50000"/>
                </a:schemeClr>
              </a:solidFill>
              <a:latin typeface="Impact" panose="020B0806030902050204" pitchFamily="34" charset="0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077281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486400" cy="8229600"/>
          </a:xfrm>
          <a:prstGeom prst="rect">
            <a:avLst/>
          </a:prstGeom>
        </p:spPr>
      </p:pic>
      <p:sp>
        <p:nvSpPr>
          <p:cNvPr id="2" name="Retângulo com Único Canto Aparado 1"/>
          <p:cNvSpPr/>
          <p:nvPr/>
        </p:nvSpPr>
        <p:spPr>
          <a:xfrm flipV="1">
            <a:off x="0" y="292449"/>
            <a:ext cx="2974554" cy="474157"/>
          </a:xfrm>
          <a:prstGeom prst="snip1Rect">
            <a:avLst/>
          </a:prstGeom>
          <a:solidFill>
            <a:srgbClr val="A91F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30" name="Google Shape;30;p2"/>
          <p:cNvSpPr/>
          <p:nvPr/>
        </p:nvSpPr>
        <p:spPr>
          <a:xfrm>
            <a:off x="6098189" y="1260228"/>
            <a:ext cx="8055133" cy="1543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124E73"/>
              </a:buClr>
              <a:buSzPts val="4860"/>
              <a:buFont typeface="MuseoModerno"/>
              <a:buNone/>
            </a:pPr>
            <a:r>
              <a:rPr lang="pt-BR" sz="4860" dirty="0" smtClean="0">
                <a:solidFill>
                  <a:schemeClr val="accent1">
                    <a:lumMod val="50000"/>
                  </a:schemeClr>
                </a:solidFill>
                <a:latin typeface="Impact" panose="020B0806030902050204" pitchFamily="34" charset="0"/>
                <a:ea typeface="MuseoModerno"/>
                <a:cs typeface="MuseoModerno"/>
                <a:sym typeface="MuseoModerno"/>
              </a:rPr>
              <a:t>UN ENFOQUE CENTRADO </a:t>
            </a:r>
          </a:p>
          <a:p>
            <a:pPr marL="0" marR="0" lvl="0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124E73"/>
              </a:buClr>
              <a:buSzPts val="4860"/>
              <a:buFont typeface="MuseoModerno"/>
              <a:buNone/>
            </a:pPr>
            <a:r>
              <a:rPr lang="pt-BR" sz="4860" dirty="0" smtClean="0">
                <a:solidFill>
                  <a:schemeClr val="accent1">
                    <a:lumMod val="50000"/>
                  </a:schemeClr>
                </a:solidFill>
                <a:latin typeface="Impact" panose="020B0806030902050204" pitchFamily="34" charset="0"/>
                <a:ea typeface="MuseoModerno"/>
                <a:cs typeface="MuseoModerno"/>
                <a:sym typeface="MuseoModerno"/>
              </a:rPr>
              <a:t>EN LAS PERSONAS</a:t>
            </a:r>
            <a:endParaRPr lang="pt-BR" sz="4860" dirty="0">
              <a:solidFill>
                <a:schemeClr val="accent1">
                  <a:lumMod val="50000"/>
                </a:schemeClr>
              </a:solidFill>
              <a:latin typeface="Impact" panose="020B080603090205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31" name="Google Shape;31;p2"/>
          <p:cNvSpPr/>
          <p:nvPr/>
        </p:nvSpPr>
        <p:spPr>
          <a:xfrm>
            <a:off x="6098189" y="3296900"/>
            <a:ext cx="7189293" cy="493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342900">
              <a:lnSpc>
                <a:spcPct val="159979"/>
              </a:lnSpc>
              <a:buClr>
                <a:srgbClr val="2B4150"/>
              </a:buClr>
              <a:buSzPts val="1944"/>
              <a:buFont typeface="Arial" panose="020B0604020202020204" pitchFamily="34" charset="0"/>
              <a:buChar char="•"/>
            </a:pPr>
            <a:r>
              <a:rPr lang="es-ES" sz="2400" b="1" dirty="0">
                <a:solidFill>
                  <a:srgbClr val="2B4150"/>
                </a:solidFill>
              </a:rPr>
              <a:t>Abordar</a:t>
            </a:r>
            <a:r>
              <a:rPr lang="es-ES" sz="2400" dirty="0">
                <a:solidFill>
                  <a:srgbClr val="2B4150"/>
                </a:solidFill>
              </a:rPr>
              <a:t> de manera holística la misión de la Iglesia Adventista del Séptimo Día;</a:t>
            </a:r>
          </a:p>
          <a:p>
            <a:pPr marL="342900" lvl="0" indent="-342900">
              <a:lnSpc>
                <a:spcPct val="159979"/>
              </a:lnSpc>
              <a:buClr>
                <a:srgbClr val="2B4150"/>
              </a:buClr>
              <a:buSzPts val="1944"/>
              <a:buFont typeface="Arial" panose="020B0604020202020204" pitchFamily="34" charset="0"/>
              <a:buChar char="•"/>
            </a:pPr>
            <a:r>
              <a:rPr lang="es-ES" sz="2400" b="1" dirty="0">
                <a:solidFill>
                  <a:srgbClr val="2B4150"/>
                </a:solidFill>
              </a:rPr>
              <a:t>Fundamentar</a:t>
            </a:r>
            <a:r>
              <a:rPr lang="es-ES" sz="2400" dirty="0">
                <a:solidFill>
                  <a:srgbClr val="2B4150"/>
                </a:solidFill>
              </a:rPr>
              <a:t> las prácticas en principios bíblicos;</a:t>
            </a:r>
          </a:p>
          <a:p>
            <a:pPr marL="342900" lvl="0" indent="-342900">
              <a:lnSpc>
                <a:spcPct val="159979"/>
              </a:lnSpc>
              <a:buClr>
                <a:srgbClr val="2B4150"/>
              </a:buClr>
              <a:buSzPts val="1944"/>
              <a:buFont typeface="Arial" panose="020B0604020202020204" pitchFamily="34" charset="0"/>
              <a:buChar char="•"/>
            </a:pPr>
            <a:r>
              <a:rPr lang="es-ES" sz="2400" b="1" dirty="0">
                <a:solidFill>
                  <a:srgbClr val="2B4150"/>
                </a:solidFill>
              </a:rPr>
              <a:t>Promover</a:t>
            </a:r>
            <a:r>
              <a:rPr lang="es-ES" sz="2400" dirty="0">
                <a:solidFill>
                  <a:srgbClr val="2B4150"/>
                </a:solidFill>
              </a:rPr>
              <a:t> un sentido genuino de pertenencia;</a:t>
            </a:r>
          </a:p>
          <a:p>
            <a:pPr marL="342900" lvl="0" indent="-342900">
              <a:lnSpc>
                <a:spcPct val="159979"/>
              </a:lnSpc>
              <a:buClr>
                <a:srgbClr val="2B4150"/>
              </a:buClr>
              <a:buSzPts val="1944"/>
              <a:buFont typeface="Arial" panose="020B0604020202020204" pitchFamily="34" charset="0"/>
              <a:buChar char="•"/>
            </a:pPr>
            <a:r>
              <a:rPr lang="es-ES" sz="2400" b="1" dirty="0">
                <a:solidFill>
                  <a:srgbClr val="2B4150"/>
                </a:solidFill>
              </a:rPr>
              <a:t>Priorizar</a:t>
            </a:r>
            <a:r>
              <a:rPr lang="es-ES" sz="2400" dirty="0">
                <a:solidFill>
                  <a:srgbClr val="2B4150"/>
                </a:solidFill>
              </a:rPr>
              <a:t> la restauración de la dignidad y el valor personal</a:t>
            </a:r>
            <a:r>
              <a:rPr lang="es-ES" sz="2400" dirty="0" smtClean="0">
                <a:solidFill>
                  <a:srgbClr val="2B4150"/>
                </a:solidFill>
              </a:rPr>
              <a:t>.</a:t>
            </a:r>
            <a:endParaRPr lang="pt-BR" sz="18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" name="Google Shape;32;p2"/>
          <p:cNvSpPr/>
          <p:nvPr/>
        </p:nvSpPr>
        <p:spPr>
          <a:xfrm>
            <a:off x="6098189" y="6395442"/>
            <a:ext cx="394930" cy="394930"/>
          </a:xfrm>
          <a:prstGeom prst="roundRect">
            <a:avLst>
              <a:gd name="adj" fmla="val 23151155"/>
            </a:avLst>
          </a:prstGeom>
          <a:noFill/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" name="Google Shape;33;p2">
            <a:extLst>
              <a:ext uri="{FF2B5EF4-FFF2-40B4-BE49-F238E27FC236}">
                <a16:creationId xmlns:a16="http://schemas.microsoft.com/office/drawing/2014/main" id="{0F24BEE8-330A-4603-AAE0-B84E3DD7AFA9}"/>
              </a:ext>
            </a:extLst>
          </p:cNvPr>
          <p:cNvSpPr txBox="1"/>
          <p:nvPr/>
        </p:nvSpPr>
        <p:spPr>
          <a:xfrm>
            <a:off x="0" y="340513"/>
            <a:ext cx="2974554" cy="4000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dirty="0" smtClean="0">
                <a:solidFill>
                  <a:schemeClr val="bg1"/>
                </a:solidFill>
                <a:latin typeface="Montserrat" panose="00000500000000000000" pitchFamily="50" charset="0"/>
                <a:ea typeface="MuseoModerno"/>
                <a:cs typeface="MuseoModerno"/>
                <a:sym typeface="MuseoModerno"/>
              </a:rPr>
              <a:t>MÓDULO 1</a:t>
            </a:r>
            <a:endParaRPr lang="en-US" sz="2000" b="1" dirty="0">
              <a:solidFill>
                <a:schemeClr val="bg1"/>
              </a:solidFill>
              <a:latin typeface="Montserrat" panose="00000500000000000000" pitchFamily="50" charset="0"/>
              <a:ea typeface="MuseoModerno"/>
              <a:cs typeface="MuseoModerno"/>
              <a:sym typeface="MuseoModerno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0" b="22835"/>
          <a:stretch/>
        </p:blipFill>
        <p:spPr>
          <a:xfrm>
            <a:off x="-1" y="-1"/>
            <a:ext cx="14645251" cy="8229601"/>
          </a:xfrm>
          <a:prstGeom prst="rect">
            <a:avLst/>
          </a:prstGeom>
        </p:spPr>
      </p:pic>
      <p:sp>
        <p:nvSpPr>
          <p:cNvPr id="30" name="Google Shape;30;p2"/>
          <p:cNvSpPr/>
          <p:nvPr/>
        </p:nvSpPr>
        <p:spPr>
          <a:xfrm>
            <a:off x="864037" y="1420654"/>
            <a:ext cx="7415927" cy="1543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124E73"/>
              </a:buClr>
              <a:buSzPts val="4860"/>
              <a:buFont typeface="MuseoModerno"/>
              <a:buNone/>
            </a:pPr>
            <a:endParaRPr sz="486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" name="Google Shape;31;p2"/>
          <p:cNvSpPr/>
          <p:nvPr/>
        </p:nvSpPr>
        <p:spPr>
          <a:xfrm>
            <a:off x="6465373" y="1448633"/>
            <a:ext cx="7290383" cy="27653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 algn="just">
              <a:buClr>
                <a:srgbClr val="2B4150"/>
              </a:buClr>
              <a:buSzPts val="1944"/>
            </a:pPr>
            <a:r>
              <a:rPr lang="es-ES" sz="2800" b="1" i="1" dirty="0">
                <a:solidFill>
                  <a:schemeClr val="bg1"/>
                </a:solidFill>
              </a:rPr>
              <a:t>Al adoptar una perspectiva centrada en las personas, la iglesia puede convertirse en un faro de esperanza y transformación en la vida de quienes la integran.</a:t>
            </a:r>
            <a:endParaRPr lang="es-ES" sz="2800" b="1" i="1" dirty="0">
              <a:solidFill>
                <a:schemeClr val="bg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" name="Retângulo com Único Canto Aparado 8"/>
          <p:cNvSpPr/>
          <p:nvPr/>
        </p:nvSpPr>
        <p:spPr>
          <a:xfrm flipV="1">
            <a:off x="0" y="292449"/>
            <a:ext cx="2974554" cy="474157"/>
          </a:xfrm>
          <a:prstGeom prst="snip1Rect">
            <a:avLst/>
          </a:prstGeom>
          <a:solidFill>
            <a:srgbClr val="A91F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0" name="Google Shape;33;p2">
            <a:extLst>
              <a:ext uri="{FF2B5EF4-FFF2-40B4-BE49-F238E27FC236}">
                <a16:creationId xmlns:a16="http://schemas.microsoft.com/office/drawing/2014/main" id="{0F24BEE8-330A-4603-AAE0-B84E3DD7AFA9}"/>
              </a:ext>
            </a:extLst>
          </p:cNvPr>
          <p:cNvSpPr txBox="1"/>
          <p:nvPr/>
        </p:nvSpPr>
        <p:spPr>
          <a:xfrm>
            <a:off x="0" y="340513"/>
            <a:ext cx="2974554" cy="4000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dirty="0" smtClean="0">
                <a:solidFill>
                  <a:schemeClr val="bg1"/>
                </a:solidFill>
                <a:latin typeface="Montserrat" panose="00000500000000000000" pitchFamily="50" charset="0"/>
                <a:ea typeface="MuseoModerno"/>
                <a:cs typeface="MuseoModerno"/>
                <a:sym typeface="MuseoModerno"/>
              </a:rPr>
              <a:t>MÓDULO 1</a:t>
            </a:r>
            <a:endParaRPr lang="en-US" sz="2000" b="1" dirty="0">
              <a:solidFill>
                <a:schemeClr val="bg1"/>
              </a:solidFill>
              <a:latin typeface="Montserrat" panose="00000500000000000000" pitchFamily="50" charset="0"/>
              <a:ea typeface="MuseoModerno"/>
              <a:cs typeface="MuseoModerno"/>
              <a:sym typeface="MuseoModerno"/>
            </a:endParaRPr>
          </a:p>
        </p:txBody>
      </p:sp>
    </p:spTree>
    <p:extLst>
      <p:ext uri="{BB962C8B-B14F-4D97-AF65-F5344CB8AC3E}">
        <p14:creationId xmlns:p14="http://schemas.microsoft.com/office/powerpoint/2010/main" val="510956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486400" cy="8229600"/>
          </a:xfrm>
          <a:prstGeom prst="rect">
            <a:avLst/>
          </a:prstGeom>
        </p:spPr>
      </p:pic>
      <p:sp>
        <p:nvSpPr>
          <p:cNvPr id="44" name="Google Shape;44;p3"/>
          <p:cNvSpPr/>
          <p:nvPr/>
        </p:nvSpPr>
        <p:spPr>
          <a:xfrm>
            <a:off x="6979801" y="4480084"/>
            <a:ext cx="128588" cy="2740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B4150"/>
              </a:buClr>
              <a:buSzPts val="2159"/>
              <a:buFont typeface="MuseoModerno"/>
              <a:buNone/>
            </a:pPr>
            <a:endParaRPr sz="2159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5" name="Google Shape;45;p3"/>
          <p:cNvSpPr/>
          <p:nvPr/>
        </p:nvSpPr>
        <p:spPr>
          <a:xfrm>
            <a:off x="5832146" y="3674949"/>
            <a:ext cx="4999858" cy="2740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24958"/>
              </a:lnSpc>
              <a:spcBef>
                <a:spcPts val="0"/>
              </a:spcBef>
              <a:spcAft>
                <a:spcPts val="0"/>
              </a:spcAft>
              <a:buClr>
                <a:srgbClr val="2B4150"/>
              </a:buClr>
              <a:buSzPts val="1799"/>
              <a:buFont typeface="MuseoModerno"/>
              <a:buNone/>
            </a:pPr>
            <a:r>
              <a:rPr lang="en-US" sz="3200" dirty="0" smtClean="0">
                <a:solidFill>
                  <a:srgbClr val="A91F22"/>
                </a:solidFill>
                <a:latin typeface="Impact" panose="020B0806030902050204" pitchFamily="34" charset="0"/>
                <a:ea typeface="MuseoModerno"/>
                <a:cs typeface="MuseoModerno"/>
                <a:sym typeface="MuseoModerno"/>
              </a:rPr>
              <a:t>EL EJEMPLO DE JESÚS</a:t>
            </a:r>
            <a:endParaRPr lang="en-US" sz="3200" dirty="0">
              <a:solidFill>
                <a:srgbClr val="A91F22"/>
              </a:solidFill>
              <a:latin typeface="Impact" panose="020B080603090205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46" name="Google Shape;46;p3"/>
          <p:cNvSpPr/>
          <p:nvPr/>
        </p:nvSpPr>
        <p:spPr>
          <a:xfrm>
            <a:off x="5832146" y="4323590"/>
            <a:ext cx="8147761" cy="26317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>
              <a:lnSpc>
                <a:spcPct val="159972"/>
              </a:lnSpc>
              <a:buClr>
                <a:srgbClr val="2B4150"/>
              </a:buClr>
              <a:buSzPts val="1439"/>
            </a:pPr>
            <a:r>
              <a:rPr lang="es-ES" sz="2400" dirty="0">
                <a:solidFill>
                  <a:srgbClr val="2B4150"/>
                </a:solidFill>
              </a:rPr>
              <a:t>Evangelios revelan el profundo compromiso de Jesús con el cuidado de los necesitados, los marginados y aquellos que vivían en condiciones de vulnerabilidad. Su ejemplo inspira a la iglesia a seguir este mismo camino de compasión y servicio hacia los demás</a:t>
            </a:r>
            <a:endParaRPr sz="24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2" name="Google Shape;52;p3"/>
          <p:cNvSpPr/>
          <p:nvPr/>
        </p:nvSpPr>
        <p:spPr>
          <a:xfrm>
            <a:off x="13744099" y="4480084"/>
            <a:ext cx="154067" cy="2740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B4150"/>
              </a:buClr>
              <a:buSzPts val="2159"/>
              <a:buFont typeface="MuseoModerno"/>
              <a:buNone/>
            </a:pPr>
            <a:endParaRPr sz="2159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" name="Retângulo com Único Canto Aparado 9"/>
          <p:cNvSpPr/>
          <p:nvPr/>
        </p:nvSpPr>
        <p:spPr>
          <a:xfrm flipV="1">
            <a:off x="0" y="292449"/>
            <a:ext cx="2974554" cy="474157"/>
          </a:xfrm>
          <a:prstGeom prst="snip1Rect">
            <a:avLst/>
          </a:prstGeom>
          <a:solidFill>
            <a:srgbClr val="A91F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1" name="Google Shape;33;p2">
            <a:extLst>
              <a:ext uri="{FF2B5EF4-FFF2-40B4-BE49-F238E27FC236}">
                <a16:creationId xmlns:a16="http://schemas.microsoft.com/office/drawing/2014/main" id="{0F24BEE8-330A-4603-AAE0-B84E3DD7AFA9}"/>
              </a:ext>
            </a:extLst>
          </p:cNvPr>
          <p:cNvSpPr txBox="1"/>
          <p:nvPr/>
        </p:nvSpPr>
        <p:spPr>
          <a:xfrm>
            <a:off x="0" y="340513"/>
            <a:ext cx="2974554" cy="4000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dirty="0" smtClean="0">
                <a:solidFill>
                  <a:schemeClr val="bg1"/>
                </a:solidFill>
                <a:latin typeface="Montserrat" panose="00000500000000000000" pitchFamily="50" charset="0"/>
                <a:ea typeface="MuseoModerno"/>
                <a:cs typeface="MuseoModerno"/>
                <a:sym typeface="MuseoModerno"/>
              </a:rPr>
              <a:t>MÓDULO 1</a:t>
            </a:r>
            <a:endParaRPr lang="en-US" sz="2000" b="1" dirty="0">
              <a:solidFill>
                <a:schemeClr val="bg1"/>
              </a:solidFill>
              <a:latin typeface="Montserrat" panose="00000500000000000000" pitchFamily="50" charset="0"/>
              <a:ea typeface="MuseoModerno"/>
              <a:cs typeface="MuseoModerno"/>
              <a:sym typeface="MuseoModerno"/>
            </a:endParaRPr>
          </a:p>
        </p:txBody>
      </p:sp>
      <p:sp>
        <p:nvSpPr>
          <p:cNvPr id="12" name="Google Shape;30;p2"/>
          <p:cNvSpPr/>
          <p:nvPr/>
        </p:nvSpPr>
        <p:spPr>
          <a:xfrm>
            <a:off x="5832146" y="1260228"/>
            <a:ext cx="8931604" cy="1543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>
              <a:lnSpc>
                <a:spcPct val="125000"/>
              </a:lnSpc>
              <a:buClr>
                <a:srgbClr val="124E73"/>
              </a:buClr>
              <a:buSzPts val="4860"/>
            </a:pPr>
            <a:r>
              <a:rPr lang="es-ES" sz="4860" dirty="0" smtClean="0">
                <a:solidFill>
                  <a:schemeClr val="accent1">
                    <a:lumMod val="50000"/>
                  </a:schemeClr>
                </a:solidFill>
                <a:latin typeface="Impact" panose="020B0806030902050204" pitchFamily="34" charset="0"/>
                <a:ea typeface="MuseoModerno"/>
                <a:cs typeface="MuseoModerno"/>
                <a:sym typeface="MuseoModerno"/>
              </a:rPr>
              <a:t>FUNDAMENTACIÓN BÍBLICA PARA EL CUIDADO Y LA COMPASIÓN </a:t>
            </a:r>
            <a:endParaRPr lang="pt-BR" sz="4860" dirty="0">
              <a:solidFill>
                <a:schemeClr val="accent1">
                  <a:lumMod val="50000"/>
                </a:schemeClr>
              </a:solidFill>
              <a:latin typeface="Impact" panose="020B0806030902050204" pitchFamily="34" charset="0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486400" cy="8229600"/>
          </a:xfrm>
          <a:prstGeom prst="rect">
            <a:avLst/>
          </a:prstGeom>
        </p:spPr>
      </p:pic>
      <p:sp>
        <p:nvSpPr>
          <p:cNvPr id="49" name="Google Shape;49;p3"/>
          <p:cNvSpPr/>
          <p:nvPr/>
        </p:nvSpPr>
        <p:spPr>
          <a:xfrm>
            <a:off x="5794702" y="3691415"/>
            <a:ext cx="6609333" cy="5710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>
              <a:lnSpc>
                <a:spcPct val="124958"/>
              </a:lnSpc>
              <a:buClr>
                <a:srgbClr val="2B4150"/>
              </a:buClr>
              <a:buSzPts val="1799"/>
            </a:pPr>
            <a:r>
              <a:rPr lang="en-US" sz="3200" dirty="0" smtClean="0">
                <a:solidFill>
                  <a:srgbClr val="A91F22"/>
                </a:solidFill>
                <a:latin typeface="Impact" panose="020B0806030902050204" pitchFamily="34" charset="0"/>
                <a:ea typeface="MuseoModerno"/>
                <a:cs typeface="MuseoModerno"/>
                <a:sym typeface="MuseoModerno"/>
              </a:rPr>
              <a:t>EL</a:t>
            </a:r>
            <a:r>
              <a:rPr lang="en-US" sz="3200" dirty="0">
                <a:solidFill>
                  <a:srgbClr val="A91F22"/>
                </a:solidFill>
                <a:latin typeface="Impact" panose="020B0806030902050204" pitchFamily="34" charset="0"/>
                <a:ea typeface="MuseoModerno"/>
                <a:cs typeface="MuseoModerno"/>
                <a:sym typeface="MuseoModerno"/>
              </a:rPr>
              <a:t> </a:t>
            </a:r>
            <a:r>
              <a:rPr lang="en-US" sz="3200" dirty="0" smtClean="0">
                <a:solidFill>
                  <a:srgbClr val="A91F22"/>
                </a:solidFill>
                <a:latin typeface="Impact" panose="020B0806030902050204" pitchFamily="34" charset="0"/>
                <a:ea typeface="MuseoModerno"/>
                <a:cs typeface="MuseoModerno"/>
                <a:sym typeface="MuseoModerno"/>
              </a:rPr>
              <a:t>LLAMADO A LA COMPASIÓN </a:t>
            </a:r>
            <a:endParaRPr lang="en-US" sz="3200" dirty="0">
              <a:solidFill>
                <a:srgbClr val="A91F22"/>
              </a:solidFill>
              <a:latin typeface="Impact" panose="020B080603090205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50" name="Google Shape;50;p3"/>
          <p:cNvSpPr/>
          <p:nvPr/>
        </p:nvSpPr>
        <p:spPr>
          <a:xfrm>
            <a:off x="5794703" y="4419617"/>
            <a:ext cx="8026575" cy="26317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>
              <a:lnSpc>
                <a:spcPct val="159972"/>
              </a:lnSpc>
              <a:buClr>
                <a:srgbClr val="2B4150"/>
              </a:buClr>
              <a:buSzPts val="1439"/>
            </a:pPr>
            <a:r>
              <a:rPr lang="es-ES" sz="2400" dirty="0">
                <a:solidFill>
                  <a:srgbClr val="2B4150"/>
                </a:solidFill>
              </a:rPr>
              <a:t>Pasajes como Mateo 25:31-46 y Santiago 1:27 destacan la importancia de la compasión y el cuidado hacia todas las personas como parte integral de la fe cristiana. Estas Escrituras desafían a la iglesia a reflejar este corazón compasivo en sus prácticas.</a:t>
            </a:r>
            <a:endParaRPr lang="es-ES" sz="24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" name="Retângulo com Único Canto Aparado 7"/>
          <p:cNvSpPr/>
          <p:nvPr/>
        </p:nvSpPr>
        <p:spPr>
          <a:xfrm flipV="1">
            <a:off x="0" y="292449"/>
            <a:ext cx="2974554" cy="474157"/>
          </a:xfrm>
          <a:prstGeom prst="snip1Rect">
            <a:avLst/>
          </a:prstGeom>
          <a:solidFill>
            <a:srgbClr val="A91F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9" name="Google Shape;33;p2">
            <a:extLst>
              <a:ext uri="{FF2B5EF4-FFF2-40B4-BE49-F238E27FC236}">
                <a16:creationId xmlns:a16="http://schemas.microsoft.com/office/drawing/2014/main" id="{0F24BEE8-330A-4603-AAE0-B84E3DD7AFA9}"/>
              </a:ext>
            </a:extLst>
          </p:cNvPr>
          <p:cNvSpPr txBox="1"/>
          <p:nvPr/>
        </p:nvSpPr>
        <p:spPr>
          <a:xfrm>
            <a:off x="0" y="340513"/>
            <a:ext cx="2974554" cy="4000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dirty="0" smtClean="0">
                <a:solidFill>
                  <a:schemeClr val="bg1"/>
                </a:solidFill>
                <a:latin typeface="Montserrat" panose="00000500000000000000" pitchFamily="50" charset="0"/>
                <a:ea typeface="MuseoModerno"/>
                <a:cs typeface="MuseoModerno"/>
                <a:sym typeface="MuseoModerno"/>
              </a:rPr>
              <a:t>MÓDULO 1</a:t>
            </a:r>
            <a:endParaRPr lang="en-US" sz="2000" b="1" dirty="0">
              <a:solidFill>
                <a:schemeClr val="bg1"/>
              </a:solidFill>
              <a:latin typeface="Montserrat" panose="00000500000000000000" pitchFamily="50" charset="0"/>
              <a:ea typeface="MuseoModerno"/>
              <a:cs typeface="MuseoModerno"/>
              <a:sym typeface="MuseoModerno"/>
            </a:endParaRPr>
          </a:p>
        </p:txBody>
      </p:sp>
      <p:sp>
        <p:nvSpPr>
          <p:cNvPr id="10" name="Google Shape;30;p2"/>
          <p:cNvSpPr/>
          <p:nvPr/>
        </p:nvSpPr>
        <p:spPr>
          <a:xfrm>
            <a:off x="5794703" y="1260228"/>
            <a:ext cx="9026197" cy="1543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>
              <a:lnSpc>
                <a:spcPct val="125000"/>
              </a:lnSpc>
              <a:buClr>
                <a:srgbClr val="124E73"/>
              </a:buClr>
              <a:buSzPts val="4860"/>
            </a:pPr>
            <a:r>
              <a:rPr lang="es-ES" sz="4860" dirty="0">
                <a:solidFill>
                  <a:schemeClr val="accent1">
                    <a:lumMod val="50000"/>
                  </a:schemeClr>
                </a:solidFill>
                <a:latin typeface="Impact" panose="020B0806030902050204" pitchFamily="34" charset="0"/>
                <a:ea typeface="MuseoModerno"/>
                <a:cs typeface="MuseoModerno"/>
                <a:sym typeface="MuseoModerno"/>
              </a:rPr>
              <a:t>FUNDAMENTACIÓN BÍBLICA PARA EL CUIDADO Y LA COMPASIÓN </a:t>
            </a:r>
            <a:endParaRPr lang="pt-BR" sz="4860" dirty="0">
              <a:solidFill>
                <a:schemeClr val="accent1">
                  <a:lumMod val="50000"/>
                </a:schemeClr>
              </a:solidFill>
              <a:latin typeface="Impact" panose="020B0806030902050204" pitchFamily="34" charset="0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590417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tângulo Arredondado 14"/>
          <p:cNvSpPr/>
          <p:nvPr/>
        </p:nvSpPr>
        <p:spPr>
          <a:xfrm>
            <a:off x="5304233" y="2604016"/>
            <a:ext cx="4208444" cy="5030673"/>
          </a:xfrm>
          <a:prstGeom prst="round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6" name="Retângulo Arredondado 15"/>
          <p:cNvSpPr/>
          <p:nvPr/>
        </p:nvSpPr>
        <p:spPr>
          <a:xfrm>
            <a:off x="9997419" y="2585650"/>
            <a:ext cx="4208444" cy="5030673"/>
          </a:xfrm>
          <a:prstGeom prst="round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" name="Retângulo Arredondado 1"/>
          <p:cNvSpPr/>
          <p:nvPr/>
        </p:nvSpPr>
        <p:spPr>
          <a:xfrm>
            <a:off x="484743" y="2604016"/>
            <a:ext cx="4208444" cy="5030673"/>
          </a:xfrm>
          <a:prstGeom prst="round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63" name="Google Shape;63;p4"/>
          <p:cNvSpPr/>
          <p:nvPr/>
        </p:nvSpPr>
        <p:spPr>
          <a:xfrm>
            <a:off x="864037" y="2807313"/>
            <a:ext cx="3335473" cy="9103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25020"/>
              </a:lnSpc>
              <a:spcBef>
                <a:spcPts val="0"/>
              </a:spcBef>
              <a:spcAft>
                <a:spcPts val="0"/>
              </a:spcAft>
              <a:buClr>
                <a:srgbClr val="124E73"/>
              </a:buClr>
              <a:buSzPts val="2430"/>
              <a:buFont typeface="MuseoModerno"/>
              <a:buNone/>
            </a:pPr>
            <a:r>
              <a:rPr lang="en-US" sz="2800" dirty="0" smtClean="0">
                <a:solidFill>
                  <a:schemeClr val="bg1"/>
                </a:solidFill>
                <a:latin typeface="Impact" panose="020B0806030902050204" pitchFamily="34" charset="0"/>
                <a:ea typeface="MuseoModerno"/>
                <a:cs typeface="MuseoModerno"/>
                <a:sym typeface="MuseoModerno"/>
              </a:rPr>
              <a:t>SER MIEMBRO</a:t>
            </a:r>
            <a:endParaRPr lang="en-US" sz="2800" dirty="0">
              <a:solidFill>
                <a:schemeClr val="bg1"/>
              </a:solidFill>
              <a:latin typeface="Impact" panose="020B080603090205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64" name="Google Shape;64;p4"/>
          <p:cNvSpPr/>
          <p:nvPr/>
        </p:nvSpPr>
        <p:spPr>
          <a:xfrm>
            <a:off x="731834" y="3434119"/>
            <a:ext cx="3630845" cy="35554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 algn="ctr">
              <a:lnSpc>
                <a:spcPct val="159979"/>
              </a:lnSpc>
              <a:buClr>
                <a:srgbClr val="2B4150"/>
              </a:buClr>
              <a:buSzPts val="1944"/>
            </a:pPr>
            <a:r>
              <a:rPr lang="es-ES" sz="2400" dirty="0">
                <a:solidFill>
                  <a:schemeClr val="bg1"/>
                </a:solidFill>
              </a:rPr>
              <a:t>Esta distinción entre "ser miembro" y "sentirse parte" es crucial para comprender la importancia del sentido de pertenencia. </a:t>
            </a:r>
            <a:endParaRPr lang="pt-BR" sz="2400" dirty="0">
              <a:solidFill>
                <a:schemeClr val="bg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5" name="Google Shape;65;p4"/>
          <p:cNvSpPr/>
          <p:nvPr/>
        </p:nvSpPr>
        <p:spPr>
          <a:xfrm>
            <a:off x="5304233" y="2861036"/>
            <a:ext cx="4208444" cy="8566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25020"/>
              </a:lnSpc>
              <a:spcBef>
                <a:spcPts val="0"/>
              </a:spcBef>
              <a:spcAft>
                <a:spcPts val="0"/>
              </a:spcAft>
              <a:buClr>
                <a:srgbClr val="124E73"/>
              </a:buClr>
              <a:buSzPts val="2430"/>
              <a:buFont typeface="MuseoModerno"/>
              <a:buNone/>
            </a:pPr>
            <a:r>
              <a:rPr lang="en-US" sz="2800" dirty="0" smtClean="0">
                <a:solidFill>
                  <a:schemeClr val="bg1"/>
                </a:solidFill>
                <a:latin typeface="Impact" panose="020B0806030902050204" pitchFamily="34" charset="0"/>
                <a:ea typeface="MuseoModerno"/>
                <a:cs typeface="MuseoModerno"/>
                <a:sym typeface="MuseoModerno"/>
              </a:rPr>
              <a:t>SENTIRSE PARTE</a:t>
            </a:r>
            <a:endParaRPr lang="en-US" sz="2800" dirty="0">
              <a:solidFill>
                <a:schemeClr val="bg1"/>
              </a:solidFill>
              <a:latin typeface="Impact" panose="020B080603090205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66" name="Google Shape;66;p4"/>
          <p:cNvSpPr/>
          <p:nvPr/>
        </p:nvSpPr>
        <p:spPr>
          <a:xfrm>
            <a:off x="5437585" y="3322924"/>
            <a:ext cx="3941740" cy="35554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 algn="ctr">
              <a:lnSpc>
                <a:spcPct val="159979"/>
              </a:lnSpc>
              <a:buClr>
                <a:srgbClr val="2B4150"/>
              </a:buClr>
              <a:buSzPts val="1944"/>
            </a:pPr>
            <a:r>
              <a:rPr lang="es-ES" sz="2400" dirty="0">
                <a:solidFill>
                  <a:schemeClr val="bg1"/>
                </a:solidFill>
              </a:rPr>
              <a:t>Cuando las personas se sienten genuinamente integradas en una comunidad, se involucran emocionalmente, se conectan con los demás y se sienten valoradas. </a:t>
            </a:r>
            <a:endParaRPr lang="es-ES" sz="2400" dirty="0">
              <a:solidFill>
                <a:schemeClr val="bg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7" name="Google Shape;67;p4"/>
          <p:cNvSpPr/>
          <p:nvPr/>
        </p:nvSpPr>
        <p:spPr>
          <a:xfrm>
            <a:off x="9881353" y="2857133"/>
            <a:ext cx="4440574" cy="4041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25020"/>
              </a:lnSpc>
              <a:spcBef>
                <a:spcPts val="0"/>
              </a:spcBef>
              <a:spcAft>
                <a:spcPts val="0"/>
              </a:spcAft>
              <a:buClr>
                <a:srgbClr val="124E73"/>
              </a:buClr>
              <a:buSzPts val="2430"/>
              <a:buFont typeface="MuseoModerno"/>
              <a:buNone/>
            </a:pPr>
            <a:r>
              <a:rPr lang="en-US" sz="2800" dirty="0" smtClean="0">
                <a:solidFill>
                  <a:schemeClr val="bg1"/>
                </a:solidFill>
                <a:latin typeface="Impact" panose="020B0806030902050204" pitchFamily="34" charset="0"/>
                <a:ea typeface="MuseoModerno"/>
                <a:cs typeface="MuseoModerno"/>
                <a:sym typeface="MuseoModerno"/>
              </a:rPr>
              <a:t>DIFERENCIA SIGNIFICATIVA</a:t>
            </a:r>
            <a:endParaRPr lang="en-US" sz="2800" dirty="0">
              <a:solidFill>
                <a:schemeClr val="bg1"/>
              </a:solidFill>
              <a:latin typeface="Impact" panose="020B080603090205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68" name="Google Shape;68;p4"/>
          <p:cNvSpPr/>
          <p:nvPr/>
        </p:nvSpPr>
        <p:spPr>
          <a:xfrm>
            <a:off x="10382621" y="3434119"/>
            <a:ext cx="3438039" cy="31603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 algn="ctr">
              <a:lnSpc>
                <a:spcPct val="159979"/>
              </a:lnSpc>
              <a:buClr>
                <a:srgbClr val="2B4150"/>
              </a:buClr>
              <a:buSzPts val="1944"/>
            </a:pPr>
            <a:r>
              <a:rPr lang="es-ES" sz="2400" dirty="0">
                <a:solidFill>
                  <a:schemeClr val="bg1"/>
                </a:solidFill>
              </a:rPr>
              <a:t>La diferencia entre ser miembro y sentirse parte puede ser la clave para la retención y el compromiso de las personas. </a:t>
            </a:r>
            <a:endParaRPr lang="es-ES" sz="2400" dirty="0">
              <a:solidFill>
                <a:schemeClr val="bg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" name="Retângulo com Único Canto Aparado 10"/>
          <p:cNvSpPr/>
          <p:nvPr/>
        </p:nvSpPr>
        <p:spPr>
          <a:xfrm flipV="1">
            <a:off x="0" y="292449"/>
            <a:ext cx="2974554" cy="474157"/>
          </a:xfrm>
          <a:prstGeom prst="snip1Rect">
            <a:avLst/>
          </a:prstGeom>
          <a:solidFill>
            <a:srgbClr val="A91F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2" name="Google Shape;33;p2">
            <a:extLst>
              <a:ext uri="{FF2B5EF4-FFF2-40B4-BE49-F238E27FC236}">
                <a16:creationId xmlns:a16="http://schemas.microsoft.com/office/drawing/2014/main" id="{0F24BEE8-330A-4603-AAE0-B84E3DD7AFA9}"/>
              </a:ext>
            </a:extLst>
          </p:cNvPr>
          <p:cNvSpPr txBox="1"/>
          <p:nvPr/>
        </p:nvSpPr>
        <p:spPr>
          <a:xfrm>
            <a:off x="0" y="340513"/>
            <a:ext cx="2974554" cy="4000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dirty="0" smtClean="0">
                <a:solidFill>
                  <a:schemeClr val="bg1"/>
                </a:solidFill>
                <a:latin typeface="Montserrat" panose="00000500000000000000" pitchFamily="50" charset="0"/>
                <a:ea typeface="MuseoModerno"/>
                <a:cs typeface="MuseoModerno"/>
                <a:sym typeface="MuseoModerno"/>
              </a:rPr>
              <a:t>MÓDULO 1</a:t>
            </a:r>
            <a:endParaRPr lang="en-US" sz="2000" b="1" dirty="0">
              <a:solidFill>
                <a:schemeClr val="bg1"/>
              </a:solidFill>
              <a:latin typeface="Montserrat" panose="00000500000000000000" pitchFamily="50" charset="0"/>
              <a:ea typeface="MuseoModerno"/>
              <a:cs typeface="MuseoModerno"/>
              <a:sym typeface="MuseoModerno"/>
            </a:endParaRPr>
          </a:p>
        </p:txBody>
      </p:sp>
      <p:sp>
        <p:nvSpPr>
          <p:cNvPr id="13" name="Google Shape;30;p2"/>
          <p:cNvSpPr/>
          <p:nvPr/>
        </p:nvSpPr>
        <p:spPr>
          <a:xfrm>
            <a:off x="864037" y="1260228"/>
            <a:ext cx="7415927" cy="1543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124E73"/>
              </a:buClr>
              <a:buSzPts val="4860"/>
              <a:buFont typeface="MuseoModerno"/>
              <a:buNone/>
            </a:pPr>
            <a:r>
              <a:rPr lang="pt-BR" sz="4860" dirty="0" smtClean="0">
                <a:solidFill>
                  <a:schemeClr val="accent1">
                    <a:lumMod val="50000"/>
                  </a:schemeClr>
                </a:solidFill>
                <a:latin typeface="Impact" panose="020B0806030902050204" pitchFamily="34" charset="0"/>
                <a:ea typeface="MuseoModerno"/>
                <a:cs typeface="MuseoModerno"/>
                <a:sym typeface="MuseoModerno"/>
              </a:rPr>
              <a:t>PERTENENCIA GENUINA</a:t>
            </a:r>
            <a:endParaRPr lang="pt-BR" sz="4860" dirty="0">
              <a:solidFill>
                <a:schemeClr val="accent1">
                  <a:lumMod val="50000"/>
                </a:schemeClr>
              </a:solidFill>
              <a:latin typeface="Impact" panose="020B0806030902050204" pitchFamily="34" charset="0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5"/>
          <p:cNvSpPr/>
          <p:nvPr/>
        </p:nvSpPr>
        <p:spPr>
          <a:xfrm>
            <a:off x="864037" y="4360023"/>
            <a:ext cx="6684747" cy="13829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>
              <a:buClr>
                <a:srgbClr val="2B4150"/>
              </a:buClr>
              <a:buSzPts val="1361"/>
            </a:pPr>
            <a:r>
              <a:rPr lang="es-ES" sz="2400" dirty="0">
                <a:solidFill>
                  <a:srgbClr val="2B4150"/>
                </a:solidFill>
              </a:rPr>
              <a:t>La misión de la iglesia también se enfoca en restaurar el sentido de dignidad y valor personal de quienes forman parte de su comunidad.</a:t>
            </a:r>
            <a:endParaRPr lang="es-ES" sz="24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" name="Retângulo com Único Canto Aparado 7"/>
          <p:cNvSpPr/>
          <p:nvPr/>
        </p:nvSpPr>
        <p:spPr>
          <a:xfrm flipV="1">
            <a:off x="0" y="292449"/>
            <a:ext cx="2974554" cy="474157"/>
          </a:xfrm>
          <a:prstGeom prst="snip1Rect">
            <a:avLst/>
          </a:prstGeom>
          <a:solidFill>
            <a:srgbClr val="A91F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9" name="Google Shape;33;p2">
            <a:extLst>
              <a:ext uri="{FF2B5EF4-FFF2-40B4-BE49-F238E27FC236}">
                <a16:creationId xmlns:a16="http://schemas.microsoft.com/office/drawing/2014/main" id="{0F24BEE8-330A-4603-AAE0-B84E3DD7AFA9}"/>
              </a:ext>
            </a:extLst>
          </p:cNvPr>
          <p:cNvSpPr txBox="1"/>
          <p:nvPr/>
        </p:nvSpPr>
        <p:spPr>
          <a:xfrm>
            <a:off x="0" y="340513"/>
            <a:ext cx="2974554" cy="4000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dirty="0" smtClean="0">
                <a:solidFill>
                  <a:schemeClr val="bg1"/>
                </a:solidFill>
                <a:latin typeface="Montserrat" panose="00000500000000000000" pitchFamily="50" charset="0"/>
                <a:ea typeface="MuseoModerno"/>
                <a:cs typeface="MuseoModerno"/>
                <a:sym typeface="MuseoModerno"/>
              </a:rPr>
              <a:t>MÓDULO 1</a:t>
            </a:r>
            <a:endParaRPr lang="en-US" sz="2000" b="1" dirty="0">
              <a:solidFill>
                <a:schemeClr val="bg1"/>
              </a:solidFill>
              <a:latin typeface="Montserrat" panose="00000500000000000000" pitchFamily="50" charset="0"/>
              <a:ea typeface="MuseoModerno"/>
              <a:cs typeface="MuseoModerno"/>
              <a:sym typeface="MuseoModerno"/>
            </a:endParaRPr>
          </a:p>
        </p:txBody>
      </p:sp>
      <p:sp>
        <p:nvSpPr>
          <p:cNvPr id="11" name="Google Shape;30;p2"/>
          <p:cNvSpPr/>
          <p:nvPr/>
        </p:nvSpPr>
        <p:spPr>
          <a:xfrm>
            <a:off x="864037" y="1260228"/>
            <a:ext cx="8026575" cy="1543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124E73"/>
              </a:buClr>
              <a:buSzPts val="4860"/>
              <a:buFont typeface="MuseoModerno"/>
              <a:buNone/>
            </a:pPr>
            <a:r>
              <a:rPr lang="pt-BR" sz="4860" dirty="0" smtClean="0">
                <a:solidFill>
                  <a:schemeClr val="accent1">
                    <a:lumMod val="50000"/>
                  </a:schemeClr>
                </a:solidFill>
                <a:latin typeface="Impact" panose="020B0806030902050204" pitchFamily="34" charset="0"/>
                <a:ea typeface="MuseoModerno"/>
                <a:cs typeface="MuseoModerno"/>
                <a:sym typeface="MuseoModerno"/>
              </a:rPr>
              <a:t>RESTAURANDO LA </a:t>
            </a:r>
          </a:p>
          <a:p>
            <a:pPr marL="0" marR="0" lvl="0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124E73"/>
              </a:buClr>
              <a:buSzPts val="4860"/>
              <a:buFont typeface="MuseoModerno"/>
              <a:buNone/>
            </a:pPr>
            <a:r>
              <a:rPr lang="pt-BR" sz="4860" dirty="0" smtClean="0">
                <a:solidFill>
                  <a:schemeClr val="accent1">
                    <a:lumMod val="50000"/>
                  </a:schemeClr>
                </a:solidFill>
                <a:latin typeface="Impact" panose="020B0806030902050204" pitchFamily="34" charset="0"/>
                <a:ea typeface="Calibri"/>
                <a:cs typeface="Calibri"/>
                <a:sym typeface="MuseoModerno"/>
              </a:rPr>
              <a:t>DIGNIDAD PERSONAL</a:t>
            </a:r>
            <a:endParaRPr lang="pt-BR" sz="4860" dirty="0">
              <a:solidFill>
                <a:schemeClr val="accent1">
                  <a:lumMod val="50000"/>
                </a:schemeClr>
              </a:solidFill>
              <a:latin typeface="Impact" panose="020B080603090205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12" name="Google Shape;49;p3"/>
          <p:cNvSpPr/>
          <p:nvPr/>
        </p:nvSpPr>
        <p:spPr>
          <a:xfrm>
            <a:off x="864037" y="3691415"/>
            <a:ext cx="5602864" cy="5710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>
              <a:lnSpc>
                <a:spcPct val="124958"/>
              </a:lnSpc>
              <a:buClr>
                <a:srgbClr val="2B4150"/>
              </a:buClr>
              <a:buSzPts val="1799"/>
            </a:pPr>
            <a:r>
              <a:rPr lang="es-ES" sz="3200" dirty="0" smtClean="0">
                <a:solidFill>
                  <a:srgbClr val="A91F22"/>
                </a:solidFill>
                <a:latin typeface="Impact" panose="020B0806030902050204" pitchFamily="34" charset="0"/>
                <a:ea typeface="MuseoModerno"/>
                <a:cs typeface="MuseoModerno"/>
                <a:sym typeface="MuseoModerno"/>
              </a:rPr>
              <a:t>MÁS ALLÁ DE LOS SERVICIOS </a:t>
            </a:r>
            <a:endParaRPr lang="en-US" sz="3200" dirty="0">
              <a:solidFill>
                <a:srgbClr val="A91F22"/>
              </a:solidFill>
              <a:latin typeface="Impact" panose="020B0806030902050204" pitchFamily="34" charset="0"/>
              <a:ea typeface="Calibri"/>
              <a:cs typeface="Calibri"/>
              <a:sym typeface="Calibri"/>
            </a:endParaRPr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5"/>
          <p:cNvSpPr/>
          <p:nvPr/>
        </p:nvSpPr>
        <p:spPr>
          <a:xfrm>
            <a:off x="864037" y="4586284"/>
            <a:ext cx="6781669" cy="13829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>
              <a:buClr>
                <a:srgbClr val="2B4150"/>
              </a:buClr>
              <a:buSzPts val="1361"/>
            </a:pPr>
            <a:r>
              <a:rPr lang="es-ES" sz="2400" dirty="0">
                <a:solidFill>
                  <a:srgbClr val="2B4150"/>
                </a:solidFill>
              </a:rPr>
              <a:t>Cuando las personas se sienten realmente valoradas, desarrollan un sentido de pertenencia y propósito que las motiva a participar activamente en la misión de la iglesia, contribuyendo con sus habilidades y talentos únicos.</a:t>
            </a:r>
            <a:endParaRPr lang="es-ES" sz="24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" name="Retângulo com Único Canto Aparado 7"/>
          <p:cNvSpPr/>
          <p:nvPr/>
        </p:nvSpPr>
        <p:spPr>
          <a:xfrm flipV="1">
            <a:off x="0" y="292449"/>
            <a:ext cx="2974554" cy="474157"/>
          </a:xfrm>
          <a:prstGeom prst="snip1Rect">
            <a:avLst/>
          </a:prstGeom>
          <a:solidFill>
            <a:srgbClr val="A91F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9" name="Google Shape;33;p2">
            <a:extLst>
              <a:ext uri="{FF2B5EF4-FFF2-40B4-BE49-F238E27FC236}">
                <a16:creationId xmlns:a16="http://schemas.microsoft.com/office/drawing/2014/main" id="{0F24BEE8-330A-4603-AAE0-B84E3DD7AFA9}"/>
              </a:ext>
            </a:extLst>
          </p:cNvPr>
          <p:cNvSpPr txBox="1"/>
          <p:nvPr/>
        </p:nvSpPr>
        <p:spPr>
          <a:xfrm>
            <a:off x="0" y="340513"/>
            <a:ext cx="2974554" cy="4000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dirty="0" smtClean="0">
                <a:solidFill>
                  <a:schemeClr val="bg1"/>
                </a:solidFill>
                <a:latin typeface="Montserrat" panose="00000500000000000000" pitchFamily="50" charset="0"/>
                <a:ea typeface="MuseoModerno"/>
                <a:cs typeface="MuseoModerno"/>
                <a:sym typeface="MuseoModerno"/>
              </a:rPr>
              <a:t>MÓDULO 1</a:t>
            </a:r>
            <a:endParaRPr lang="en-US" sz="2000" b="1" dirty="0">
              <a:solidFill>
                <a:schemeClr val="bg1"/>
              </a:solidFill>
              <a:latin typeface="Montserrat" panose="00000500000000000000" pitchFamily="50" charset="0"/>
              <a:ea typeface="MuseoModerno"/>
              <a:cs typeface="MuseoModerno"/>
              <a:sym typeface="MuseoModerno"/>
            </a:endParaRPr>
          </a:p>
        </p:txBody>
      </p:sp>
      <p:sp>
        <p:nvSpPr>
          <p:cNvPr id="11" name="Google Shape;30;p2"/>
          <p:cNvSpPr/>
          <p:nvPr/>
        </p:nvSpPr>
        <p:spPr>
          <a:xfrm>
            <a:off x="864037" y="1260228"/>
            <a:ext cx="8026575" cy="1543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>
              <a:lnSpc>
                <a:spcPct val="125000"/>
              </a:lnSpc>
              <a:buClr>
                <a:srgbClr val="124E73"/>
              </a:buClr>
              <a:buSzPts val="4860"/>
            </a:pPr>
            <a:r>
              <a:rPr lang="pt-BR" sz="4860" dirty="0">
                <a:solidFill>
                  <a:schemeClr val="accent1">
                    <a:lumMod val="50000"/>
                  </a:schemeClr>
                </a:solidFill>
                <a:latin typeface="Impact" panose="020B0806030902050204" pitchFamily="34" charset="0"/>
                <a:ea typeface="MuseoModerno"/>
                <a:cs typeface="MuseoModerno"/>
                <a:sym typeface="MuseoModerno"/>
              </a:rPr>
              <a:t>RESTAURANDO LA </a:t>
            </a:r>
          </a:p>
          <a:p>
            <a:pPr lvl="0">
              <a:lnSpc>
                <a:spcPct val="125000"/>
              </a:lnSpc>
              <a:buClr>
                <a:srgbClr val="124E73"/>
              </a:buClr>
              <a:buSzPts val="4860"/>
            </a:pPr>
            <a:r>
              <a:rPr lang="pt-BR" sz="4860" dirty="0">
                <a:solidFill>
                  <a:schemeClr val="accent1">
                    <a:lumMod val="50000"/>
                  </a:schemeClr>
                </a:solidFill>
                <a:latin typeface="Impact" panose="020B0806030902050204" pitchFamily="34" charset="0"/>
                <a:ea typeface="Calibri"/>
                <a:cs typeface="Calibri"/>
                <a:sym typeface="MuseoModerno"/>
              </a:rPr>
              <a:t>DIGNIDAD PERSONAL</a:t>
            </a:r>
            <a:endParaRPr lang="pt-BR" sz="4860" dirty="0">
              <a:solidFill>
                <a:schemeClr val="accent1">
                  <a:lumMod val="50000"/>
                </a:schemeClr>
              </a:solidFill>
              <a:latin typeface="Impact" panose="020B080603090205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12" name="Google Shape;49;p3"/>
          <p:cNvSpPr/>
          <p:nvPr/>
        </p:nvSpPr>
        <p:spPr>
          <a:xfrm>
            <a:off x="864037" y="3691415"/>
            <a:ext cx="5602864" cy="5710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>
              <a:lnSpc>
                <a:spcPct val="124958"/>
              </a:lnSpc>
              <a:buClr>
                <a:srgbClr val="2B4150"/>
              </a:buClr>
              <a:buSzPts val="1799"/>
            </a:pPr>
            <a:r>
              <a:rPr lang="en-US" sz="3200" dirty="0" smtClean="0">
                <a:solidFill>
                  <a:srgbClr val="A91F22"/>
                </a:solidFill>
                <a:latin typeface="Impact" panose="020B0806030902050204" pitchFamily="34" charset="0"/>
                <a:ea typeface="MuseoModerno"/>
                <a:cs typeface="MuseoModerno"/>
                <a:sym typeface="MuseoModerno"/>
              </a:rPr>
              <a:t>VALORACIÓN PLENA </a:t>
            </a:r>
            <a:endParaRPr lang="en-US" sz="3200" dirty="0">
              <a:solidFill>
                <a:srgbClr val="A91F22"/>
              </a:solidFill>
              <a:latin typeface="Impact" panose="020B0806030902050204" pitchFamily="34" charset="0"/>
              <a:ea typeface="Calibri"/>
              <a:cs typeface="Calibri"/>
              <a:sym typeface="Calibri"/>
            </a:endParaRPr>
          </a:p>
        </p:txBody>
      </p:sp>
      <p:pic>
        <p:nvPicPr>
          <p:cNvPr id="3" name="Imagem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5081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5"/>
          <p:cNvSpPr/>
          <p:nvPr/>
        </p:nvSpPr>
        <p:spPr>
          <a:xfrm>
            <a:off x="864036" y="4582025"/>
            <a:ext cx="7683615" cy="13829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lvl="0" indent="-457200">
              <a:buClr>
                <a:srgbClr val="2B4150"/>
              </a:buClr>
              <a:buSzPts val="1361"/>
              <a:buFont typeface="Arial" panose="020B0604020202020204" pitchFamily="34" charset="0"/>
              <a:buChar char="•"/>
            </a:pPr>
            <a:r>
              <a:rPr lang="es-ES" sz="2400" dirty="0">
                <a:solidFill>
                  <a:srgbClr val="2B4150"/>
                </a:solidFill>
              </a:rPr>
              <a:t>Brindar apoyo a personas en situación de vulnerabilidad;</a:t>
            </a:r>
          </a:p>
          <a:p>
            <a:pPr marL="457200" lvl="0" indent="-457200">
              <a:buClr>
                <a:srgbClr val="2B4150"/>
              </a:buClr>
              <a:buSzPts val="1361"/>
              <a:buFont typeface="Arial" panose="020B0604020202020204" pitchFamily="34" charset="0"/>
              <a:buChar char="•"/>
            </a:pPr>
            <a:r>
              <a:rPr lang="es-ES" sz="2400" dirty="0">
                <a:solidFill>
                  <a:srgbClr val="2B4150"/>
                </a:solidFill>
              </a:rPr>
              <a:t>Promover la autoestima y valorar la singularidad y la contribución de cada individuo;</a:t>
            </a:r>
          </a:p>
          <a:p>
            <a:pPr marL="457200" lvl="0" indent="-457200">
              <a:buClr>
                <a:srgbClr val="2B4150"/>
              </a:buClr>
              <a:buSzPts val="1361"/>
              <a:buFont typeface="Arial" panose="020B0604020202020204" pitchFamily="34" charset="0"/>
              <a:buChar char="•"/>
            </a:pPr>
            <a:r>
              <a:rPr lang="es-ES" sz="2400" dirty="0">
                <a:solidFill>
                  <a:srgbClr val="2B4150"/>
                </a:solidFill>
              </a:rPr>
              <a:t>La iglesia como un lugar de transformación y promoción de la autonomía</a:t>
            </a:r>
            <a:r>
              <a:rPr lang="pt-BR" sz="2400" dirty="0">
                <a:solidFill>
                  <a:srgbClr val="2B4150"/>
                </a:solidFill>
              </a:rPr>
              <a:t>.</a:t>
            </a:r>
            <a:endParaRPr lang="pt-BR" sz="24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" name="Retângulo com Único Canto Aparado 7"/>
          <p:cNvSpPr/>
          <p:nvPr/>
        </p:nvSpPr>
        <p:spPr>
          <a:xfrm flipV="1">
            <a:off x="0" y="292449"/>
            <a:ext cx="2974554" cy="474157"/>
          </a:xfrm>
          <a:prstGeom prst="snip1Rect">
            <a:avLst/>
          </a:prstGeom>
          <a:solidFill>
            <a:srgbClr val="A91F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9" name="Google Shape;33;p2">
            <a:extLst>
              <a:ext uri="{FF2B5EF4-FFF2-40B4-BE49-F238E27FC236}">
                <a16:creationId xmlns:a16="http://schemas.microsoft.com/office/drawing/2014/main" id="{0F24BEE8-330A-4603-AAE0-B84E3DD7AFA9}"/>
              </a:ext>
            </a:extLst>
          </p:cNvPr>
          <p:cNvSpPr txBox="1"/>
          <p:nvPr/>
        </p:nvSpPr>
        <p:spPr>
          <a:xfrm>
            <a:off x="0" y="340513"/>
            <a:ext cx="2974554" cy="4000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dirty="0" smtClean="0">
                <a:solidFill>
                  <a:schemeClr val="bg1"/>
                </a:solidFill>
                <a:latin typeface="Montserrat" panose="00000500000000000000" pitchFamily="50" charset="0"/>
                <a:ea typeface="MuseoModerno"/>
                <a:cs typeface="MuseoModerno"/>
                <a:sym typeface="MuseoModerno"/>
              </a:rPr>
              <a:t>MÓDULO 1</a:t>
            </a:r>
            <a:endParaRPr lang="en-US" sz="2000" b="1" dirty="0">
              <a:solidFill>
                <a:schemeClr val="bg1"/>
              </a:solidFill>
              <a:latin typeface="Montserrat" panose="00000500000000000000" pitchFamily="50" charset="0"/>
              <a:ea typeface="MuseoModerno"/>
              <a:cs typeface="MuseoModerno"/>
              <a:sym typeface="MuseoModerno"/>
            </a:endParaRPr>
          </a:p>
        </p:txBody>
      </p:sp>
      <p:pic>
        <p:nvPicPr>
          <p:cNvPr id="10" name="Imagem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  <p:sp>
        <p:nvSpPr>
          <p:cNvPr id="11" name="Google Shape;30;p2"/>
          <p:cNvSpPr/>
          <p:nvPr/>
        </p:nvSpPr>
        <p:spPr>
          <a:xfrm>
            <a:off x="864037" y="1260228"/>
            <a:ext cx="8026575" cy="1543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>
              <a:lnSpc>
                <a:spcPct val="125000"/>
              </a:lnSpc>
              <a:buClr>
                <a:srgbClr val="124E73"/>
              </a:buClr>
              <a:buSzPts val="4860"/>
            </a:pPr>
            <a:r>
              <a:rPr lang="pt-BR" sz="4860" dirty="0">
                <a:solidFill>
                  <a:schemeClr val="accent1">
                    <a:lumMod val="50000"/>
                  </a:schemeClr>
                </a:solidFill>
                <a:latin typeface="Impact" panose="020B0806030902050204" pitchFamily="34" charset="0"/>
                <a:ea typeface="MuseoModerno"/>
                <a:cs typeface="MuseoModerno"/>
                <a:sym typeface="MuseoModerno"/>
              </a:rPr>
              <a:t>RESTAURANDO LA </a:t>
            </a:r>
          </a:p>
          <a:p>
            <a:pPr lvl="0">
              <a:lnSpc>
                <a:spcPct val="125000"/>
              </a:lnSpc>
              <a:buClr>
                <a:srgbClr val="124E73"/>
              </a:buClr>
              <a:buSzPts val="4860"/>
            </a:pPr>
            <a:r>
              <a:rPr lang="pt-BR" sz="4860" dirty="0">
                <a:solidFill>
                  <a:schemeClr val="accent1">
                    <a:lumMod val="50000"/>
                  </a:schemeClr>
                </a:solidFill>
                <a:latin typeface="Impact" panose="020B0806030902050204" pitchFamily="34" charset="0"/>
                <a:ea typeface="Calibri"/>
                <a:cs typeface="Calibri"/>
                <a:sym typeface="MuseoModerno"/>
              </a:rPr>
              <a:t>DIGNIDAD PERSONAL</a:t>
            </a:r>
            <a:endParaRPr lang="pt-BR" sz="4860" dirty="0">
              <a:solidFill>
                <a:schemeClr val="accent1">
                  <a:lumMod val="50000"/>
                </a:schemeClr>
              </a:solidFill>
              <a:latin typeface="Impact" panose="020B080603090205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12" name="Google Shape;49;p3"/>
          <p:cNvSpPr/>
          <p:nvPr/>
        </p:nvSpPr>
        <p:spPr>
          <a:xfrm>
            <a:off x="864037" y="3691415"/>
            <a:ext cx="5602864" cy="5710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>
              <a:lnSpc>
                <a:spcPct val="124958"/>
              </a:lnSpc>
              <a:buClr>
                <a:srgbClr val="2B4150"/>
              </a:buClr>
              <a:buSzPts val="1799"/>
            </a:pPr>
            <a:r>
              <a:rPr lang="en-US" sz="3200" dirty="0" smtClean="0">
                <a:solidFill>
                  <a:srgbClr val="A91F22"/>
                </a:solidFill>
                <a:latin typeface="Impact" panose="020B0806030902050204" pitchFamily="34" charset="0"/>
                <a:ea typeface="MuseoModerno"/>
                <a:cs typeface="MuseoModerno"/>
                <a:sym typeface="MuseoModerno"/>
              </a:rPr>
              <a:t>APOYO EN LA VULNERABILIDAD </a:t>
            </a:r>
            <a:endParaRPr lang="en-US" sz="3200" dirty="0">
              <a:solidFill>
                <a:srgbClr val="A91F22"/>
              </a:solidFill>
              <a:latin typeface="Impact" panose="020B0806030902050204" pitchFamily="34" charset="0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274858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">
  <a:themeElements>
    <a:clrScheme name="Escritório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913</TotalTime>
  <Words>812</Words>
  <Application>Microsoft Office PowerPoint</Application>
  <PresentationFormat>Personalizar</PresentationFormat>
  <Paragraphs>120</Paragraphs>
  <Slides>19</Slides>
  <Notes>19</Notes>
  <HiddenSlides>0</HiddenSlides>
  <MMClips>0</MMClips>
  <ScaleCrop>false</ScaleCrop>
  <HeadingPairs>
    <vt:vector size="6" baseType="variant">
      <vt:variant>
        <vt:lpstr>Fontes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19</vt:i4>
      </vt:variant>
    </vt:vector>
  </HeadingPairs>
  <TitlesOfParts>
    <vt:vector size="25" baseType="lpstr">
      <vt:lpstr>Arial</vt:lpstr>
      <vt:lpstr>Calibri</vt:lpstr>
      <vt:lpstr>Montserrat</vt:lpstr>
      <vt:lpstr>MuseoModerno</vt:lpstr>
      <vt:lpstr>Impact</vt:lpstr>
      <vt:lpstr>Office Theme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PptxGenJS</dc:creator>
  <cp:lastModifiedBy>Sidney</cp:lastModifiedBy>
  <cp:revision>36</cp:revision>
  <dcterms:created xsi:type="dcterms:W3CDTF">2024-07-20T00:49:31Z</dcterms:created>
  <dcterms:modified xsi:type="dcterms:W3CDTF">2025-02-21T02:59:51Z</dcterms:modified>
</cp:coreProperties>
</file>