
<file path=[Content_Types].xml><?xml version="1.0" encoding="utf-8"?>
<Types xmlns="http://schemas.openxmlformats.org/package/2006/content-types">
  <Default Extension="xml" ContentType="application/xml"/>
  <Default Extension="xlsx" ContentType="application/vnd.openxmlformats-officedocument.spreadsheetml.sheet"/>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354" r:id="rId4"/>
    <p:sldId id="314" r:id="rId5"/>
    <p:sldId id="344" r:id="rId6"/>
    <p:sldId id="355" r:id="rId7"/>
    <p:sldId id="330" r:id="rId8"/>
    <p:sldId id="328" r:id="rId9"/>
    <p:sldId id="356" r:id="rId10"/>
    <p:sldId id="261" r:id="rId11"/>
    <p:sldId id="327" r:id="rId12"/>
    <p:sldId id="329" r:id="rId13"/>
    <p:sldId id="333" r:id="rId14"/>
    <p:sldId id="349" r:id="rId15"/>
    <p:sldId id="334" r:id="rId16"/>
    <p:sldId id="350" r:id="rId17"/>
    <p:sldId id="335" r:id="rId18"/>
    <p:sldId id="351" r:id="rId19"/>
    <p:sldId id="360" r:id="rId20"/>
    <p:sldId id="340" r:id="rId21"/>
    <p:sldId id="341" r:id="rId22"/>
    <p:sldId id="338" r:id="rId23"/>
    <p:sldId id="343" r:id="rId24"/>
    <p:sldId id="359"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5800"/>
    <a:srgbClr val="E88C1A"/>
    <a:srgbClr val="E2AB00"/>
    <a:srgbClr val="B17B1E"/>
    <a:srgbClr val="E7A03C"/>
    <a:srgbClr val="AF8400"/>
    <a:srgbClr val="E2C27E"/>
    <a:srgbClr val="8E6B00"/>
    <a:srgbClr val="E0B345"/>
    <a:srgbClr val="E09F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36"/>
    <p:restoredTop sz="64361"/>
  </p:normalViewPr>
  <p:slideViewPr>
    <p:cSldViewPr snapToGrid="0" snapToObjects="1">
      <p:cViewPr varScale="1">
        <p:scale>
          <a:sx n="106" d="100"/>
          <a:sy n="106" d="100"/>
        </p:scale>
        <p:origin x="15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39551742633856"/>
          <c:y val="0.189488855325583"/>
          <c:w val="0.587346178056166"/>
          <c:h val="0.718409363296112"/>
        </c:manualLayout>
      </c:layout>
      <c:doughnutChart>
        <c:varyColors val="1"/>
        <c:ser>
          <c:idx val="0"/>
          <c:order val="0"/>
          <c:tx>
            <c:strRef>
              <c:f>Sheet1!$B$1</c:f>
              <c:strCache>
                <c:ptCount val="1"/>
                <c:pt idx="0">
                  <c:v>Well-Being</c:v>
                </c:pt>
              </c:strCache>
            </c:strRef>
          </c:tx>
          <c:dPt>
            <c:idx val="0"/>
            <c:bubble3D val="0"/>
            <c:spPr>
              <a:solidFill>
                <a:srgbClr val="FD5602"/>
              </a:solidFill>
            </c:spPr>
            <c:extLst xmlns:c16r2="http://schemas.microsoft.com/office/drawing/2015/06/chart">
              <c:ext xmlns:c16="http://schemas.microsoft.com/office/drawing/2014/chart" uri="{C3380CC4-5D6E-409C-BE32-E72D297353CC}">
                <c16:uniqueId val="{00000001-1BAC-C74E-9D01-22661D57A31D}"/>
              </c:ext>
            </c:extLst>
          </c:dPt>
          <c:dPt>
            <c:idx val="1"/>
            <c:bubble3D val="0"/>
            <c:spPr>
              <a:solidFill>
                <a:srgbClr val="FFAF42"/>
              </a:solidFill>
            </c:spPr>
            <c:extLst xmlns:c16r2="http://schemas.microsoft.com/office/drawing/2015/06/chart">
              <c:ext xmlns:c16="http://schemas.microsoft.com/office/drawing/2014/chart" uri="{C3380CC4-5D6E-409C-BE32-E72D297353CC}">
                <c16:uniqueId val="{00000003-1BAC-C74E-9D01-22661D57A31D}"/>
              </c:ext>
            </c:extLst>
          </c:dPt>
          <c:dPt>
            <c:idx val="2"/>
            <c:bubble3D val="0"/>
            <c:spPr>
              <a:solidFill>
                <a:srgbClr val="B39063"/>
              </a:solidFill>
            </c:spPr>
            <c:extLst xmlns:c16r2="http://schemas.microsoft.com/office/drawing/2015/06/chart">
              <c:ext xmlns:c16="http://schemas.microsoft.com/office/drawing/2014/chart" uri="{C3380CC4-5D6E-409C-BE32-E72D297353CC}">
                <c16:uniqueId val="{00000005-1BAC-C74E-9D01-22661D57A31D}"/>
              </c:ext>
            </c:extLst>
          </c:dPt>
          <c:dLbls>
            <c:spPr>
              <a:noFill/>
              <a:ln>
                <a:noFill/>
              </a:ln>
              <a:effectLst/>
            </c:spPr>
            <c:txPr>
              <a:bodyPr wrap="square" lIns="38100" tIns="19050" rIns="38100" bIns="19050" anchor="ctr">
                <a:spAutoFit/>
              </a:bodyPr>
              <a:lstStyle/>
              <a:p>
                <a:pPr>
                  <a:defRPr sz="2800"/>
                </a:pPr>
                <a:endParaRPr lang="en-U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Sheet1!$A$2:$A$4</c:f>
              <c:strCache>
                <c:ptCount val="3"/>
                <c:pt idx="0">
                  <c:v>Thriving</c:v>
                </c:pt>
                <c:pt idx="1">
                  <c:v>Struggling</c:v>
                </c:pt>
                <c:pt idx="2">
                  <c:v>Suffering</c:v>
                </c:pt>
              </c:strCache>
            </c:strRef>
          </c:cat>
          <c:val>
            <c:numRef>
              <c:f>Sheet1!$B$2:$B$4</c:f>
              <c:numCache>
                <c:formatCode>General</c:formatCode>
                <c:ptCount val="3"/>
                <c:pt idx="0">
                  <c:v>59.0</c:v>
                </c:pt>
                <c:pt idx="1">
                  <c:v>32.0</c:v>
                </c:pt>
                <c:pt idx="2">
                  <c:v>9.0</c:v>
                </c:pt>
              </c:numCache>
            </c:numRef>
          </c:val>
          <c:extLst xmlns:c16r2="http://schemas.microsoft.com/office/drawing/2015/06/chart">
            <c:ext xmlns:c16="http://schemas.microsoft.com/office/drawing/2014/chart" uri="{C3380CC4-5D6E-409C-BE32-E72D297353CC}">
              <c16:uniqueId val="{00000006-1BAC-C74E-9D01-22661D57A31D}"/>
            </c:ext>
          </c:extLst>
        </c:ser>
        <c:dLbls>
          <c:showLegendKey val="0"/>
          <c:showVal val="0"/>
          <c:showCatName val="0"/>
          <c:showSerName val="0"/>
          <c:showPercent val="0"/>
          <c:showBubbleSize val="0"/>
          <c:showLeaderLines val="1"/>
        </c:dLbls>
        <c:firstSliceAng val="348"/>
        <c:holeSize val="44"/>
      </c:doughnutChart>
    </c:plotArea>
    <c:legend>
      <c:legendPos val="r"/>
      <c:layout>
        <c:manualLayout>
          <c:xMode val="edge"/>
          <c:yMode val="edge"/>
          <c:x val="0.722119778131182"/>
          <c:y val="0.316548017445513"/>
          <c:w val="0.254448366367997"/>
          <c:h val="0.385813779116126"/>
        </c:manualLayout>
      </c:layout>
      <c:overlay val="0"/>
      <c:txPr>
        <a:bodyPr/>
        <a:lstStyle/>
        <a:p>
          <a:pPr>
            <a:defRPr sz="2400">
              <a:latin typeface="Georgia" charset="0"/>
              <a:ea typeface="Georgia" charset="0"/>
              <a:cs typeface="Georgia"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426126539798"/>
          <c:y val="0.15253208506417"/>
          <c:w val="0.424001632625295"/>
          <c:h val="0.772884865769731"/>
        </c:manualLayout>
      </c:layout>
      <c:doughnutChart>
        <c:varyColors val="1"/>
        <c:ser>
          <c:idx val="0"/>
          <c:order val="0"/>
          <c:tx>
            <c:strRef>
              <c:f>Sheet1!$B$1</c:f>
              <c:strCache>
                <c:ptCount val="1"/>
                <c:pt idx="0">
                  <c:v>Outlook</c:v>
                </c:pt>
              </c:strCache>
            </c:strRef>
          </c:tx>
          <c:dPt>
            <c:idx val="0"/>
            <c:bubble3D val="0"/>
            <c:spPr>
              <a:solidFill>
                <a:srgbClr val="4472C4">
                  <a:lumMod val="75000"/>
                </a:srgbClr>
              </a:solidFill>
            </c:spPr>
            <c:extLst xmlns:c16r2="http://schemas.microsoft.com/office/drawing/2015/06/chart">
              <c:ext xmlns:c16="http://schemas.microsoft.com/office/drawing/2014/chart" uri="{C3380CC4-5D6E-409C-BE32-E72D297353CC}">
                <c16:uniqueId val="{00000001-DAA4-EC44-8B45-BEBB12458ED4}"/>
              </c:ext>
            </c:extLst>
          </c:dPt>
          <c:dPt>
            <c:idx val="1"/>
            <c:bubble3D val="0"/>
            <c:spPr>
              <a:solidFill>
                <a:srgbClr val="FFAF42"/>
              </a:solidFill>
            </c:spPr>
            <c:extLst xmlns:c16r2="http://schemas.microsoft.com/office/drawing/2015/06/chart">
              <c:ext xmlns:c16="http://schemas.microsoft.com/office/drawing/2014/chart" uri="{C3380CC4-5D6E-409C-BE32-E72D297353CC}">
                <c16:uniqueId val="{00000003-DAA4-EC44-8B45-BEBB12458ED4}"/>
              </c:ext>
            </c:extLst>
          </c:dPt>
          <c:dPt>
            <c:idx val="2"/>
            <c:bubble3D val="0"/>
            <c:spPr>
              <a:solidFill>
                <a:srgbClr val="4472C4">
                  <a:lumMod val="60000"/>
                  <a:lumOff val="40000"/>
                </a:srgbClr>
              </a:solidFill>
            </c:spPr>
            <c:extLst xmlns:c16r2="http://schemas.microsoft.com/office/drawing/2015/06/chart">
              <c:ext xmlns:c16="http://schemas.microsoft.com/office/drawing/2014/chart" uri="{C3380CC4-5D6E-409C-BE32-E72D297353CC}">
                <c16:uniqueId val="{00000005-DAA4-EC44-8B45-BEBB12458ED4}"/>
              </c:ext>
            </c:extLst>
          </c:dPt>
          <c:dLbls>
            <c:spPr>
              <a:noFill/>
              <a:ln>
                <a:noFill/>
              </a:ln>
              <a:effectLst/>
            </c:spPr>
            <c:txPr>
              <a:bodyPr wrap="square" lIns="38100" tIns="19050" rIns="38100" bIns="19050" anchor="ctr">
                <a:spAutoFit/>
              </a:bodyPr>
              <a:lstStyle/>
              <a:p>
                <a:pPr>
                  <a:defRPr sz="2800">
                    <a:solidFill>
                      <a:schemeClr val="bg1"/>
                    </a:solidFill>
                  </a:defRPr>
                </a:pPr>
                <a:endParaRPr lang="en-U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Sheet1!$A$2:$A$4</c:f>
              <c:strCache>
                <c:ptCount val="3"/>
                <c:pt idx="0">
                  <c:v>Optimism</c:v>
                </c:pt>
                <c:pt idx="1">
                  <c:v>Pessimism</c:v>
                </c:pt>
                <c:pt idx="2">
                  <c:v>Continuity</c:v>
                </c:pt>
              </c:strCache>
            </c:strRef>
          </c:cat>
          <c:val>
            <c:numRef>
              <c:f>Sheet1!$B$2:$B$4</c:f>
              <c:numCache>
                <c:formatCode>General</c:formatCode>
                <c:ptCount val="3"/>
                <c:pt idx="0">
                  <c:v>64.0</c:v>
                </c:pt>
                <c:pt idx="1">
                  <c:v>8.0</c:v>
                </c:pt>
                <c:pt idx="2">
                  <c:v>28.0</c:v>
                </c:pt>
              </c:numCache>
            </c:numRef>
          </c:val>
          <c:extLst xmlns:c16r2="http://schemas.microsoft.com/office/drawing/2015/06/chart">
            <c:ext xmlns:c16="http://schemas.microsoft.com/office/drawing/2014/chart" uri="{C3380CC4-5D6E-409C-BE32-E72D297353CC}">
              <c16:uniqueId val="{00000006-DAA4-EC44-8B45-BEBB12458ED4}"/>
            </c:ext>
          </c:extLst>
        </c:ser>
        <c:dLbls>
          <c:showLegendKey val="0"/>
          <c:showVal val="0"/>
          <c:showCatName val="0"/>
          <c:showSerName val="0"/>
          <c:showPercent val="0"/>
          <c:showBubbleSize val="0"/>
          <c:showLeaderLines val="1"/>
        </c:dLbls>
        <c:firstSliceAng val="348"/>
        <c:holeSize val="44"/>
      </c:doughnutChart>
    </c:plotArea>
    <c:legend>
      <c:legendPos val="r"/>
      <c:layout>
        <c:manualLayout>
          <c:xMode val="edge"/>
          <c:yMode val="edge"/>
          <c:x val="0.688490331797078"/>
          <c:y val="0.288675264017195"/>
          <c:w val="0.227897598113411"/>
          <c:h val="0.422661871990411"/>
        </c:manualLayout>
      </c:layout>
      <c:overlay val="0"/>
      <c:txPr>
        <a:bodyPr/>
        <a:lstStyle/>
        <a:p>
          <a:pPr>
            <a:defRPr sz="2400">
              <a:latin typeface="Georgia" charset="0"/>
              <a:ea typeface="Georgia" charset="0"/>
              <a:cs typeface="Georgia"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F8DCC-AC26-454A-A7CB-A4289EF88241}"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AED97011-D75B-4B70-B385-B8828E6C703F}">
      <dgm:prSet/>
      <dgm:spPr/>
      <dgm:t>
        <a:bodyPr/>
        <a:lstStyle/>
        <a:p>
          <a:r>
            <a:rPr lang="en-US" dirty="0" smtClean="0"/>
            <a:t>Strong sense of community</a:t>
          </a:r>
          <a:endParaRPr lang="en-US" dirty="0"/>
        </a:p>
      </dgm:t>
    </dgm:pt>
    <dgm:pt modelId="{490793BE-63B2-4B9C-B898-B5E4798E981B}" type="parTrans" cxnId="{4470079B-A218-42FD-94D4-9B04E6C1D10B}">
      <dgm:prSet/>
      <dgm:spPr/>
      <dgm:t>
        <a:bodyPr/>
        <a:lstStyle/>
        <a:p>
          <a:endParaRPr lang="en-US"/>
        </a:p>
      </dgm:t>
    </dgm:pt>
    <dgm:pt modelId="{6FCAB3BA-F86F-4231-8750-2A5C1D75D567}" type="sibTrans" cxnId="{4470079B-A218-42FD-94D4-9B04E6C1D10B}">
      <dgm:prSet/>
      <dgm:spPr/>
      <dgm:t>
        <a:bodyPr/>
        <a:lstStyle/>
        <a:p>
          <a:endParaRPr lang="en-US"/>
        </a:p>
      </dgm:t>
    </dgm:pt>
    <dgm:pt modelId="{A17A10FA-29E9-4464-9F8B-DD6739A1327E}">
      <dgm:prSet/>
      <dgm:spPr/>
      <dgm:t>
        <a:bodyPr/>
        <a:lstStyle/>
        <a:p>
          <a:r>
            <a:rPr lang="en-US" dirty="0"/>
            <a:t>Cultural and natural assets</a:t>
          </a:r>
        </a:p>
      </dgm:t>
    </dgm:pt>
    <dgm:pt modelId="{0A1CD437-E89C-4C08-806E-A50C5EDCB5AD}" type="parTrans" cxnId="{7437E329-8478-4861-8CE4-0209A5C7D4BB}">
      <dgm:prSet/>
      <dgm:spPr/>
      <dgm:t>
        <a:bodyPr/>
        <a:lstStyle/>
        <a:p>
          <a:endParaRPr lang="en-US"/>
        </a:p>
      </dgm:t>
    </dgm:pt>
    <dgm:pt modelId="{E1D762F6-5058-4540-AF87-6A47B5EFA730}" type="sibTrans" cxnId="{7437E329-8478-4861-8CE4-0209A5C7D4BB}">
      <dgm:prSet/>
      <dgm:spPr/>
      <dgm:t>
        <a:bodyPr/>
        <a:lstStyle/>
        <a:p>
          <a:endParaRPr lang="en-US"/>
        </a:p>
      </dgm:t>
    </dgm:pt>
    <dgm:pt modelId="{EC6E08FB-8FD7-4A51-A5B4-180283C3C5EC}">
      <dgm:prSet/>
      <dgm:spPr/>
      <dgm:t>
        <a:bodyPr/>
        <a:lstStyle/>
        <a:p>
          <a:r>
            <a:rPr lang="en-US" dirty="0"/>
            <a:t>Meaningful employment and livable wages</a:t>
          </a:r>
        </a:p>
      </dgm:t>
    </dgm:pt>
    <dgm:pt modelId="{E8DED4DA-03AD-4CD8-A884-0BAF3E67876E}" type="parTrans" cxnId="{A32B95C5-E2FE-4419-8C66-13741585E0F6}">
      <dgm:prSet/>
      <dgm:spPr/>
      <dgm:t>
        <a:bodyPr/>
        <a:lstStyle/>
        <a:p>
          <a:endParaRPr lang="en-US"/>
        </a:p>
      </dgm:t>
    </dgm:pt>
    <dgm:pt modelId="{AFB5F816-BEE2-40C2-98FA-F1CC94248073}" type="sibTrans" cxnId="{A32B95C5-E2FE-4419-8C66-13741585E0F6}">
      <dgm:prSet/>
      <dgm:spPr/>
      <dgm:t>
        <a:bodyPr/>
        <a:lstStyle/>
        <a:p>
          <a:endParaRPr lang="en-US"/>
        </a:p>
      </dgm:t>
    </dgm:pt>
    <dgm:pt modelId="{ABC71818-BE10-4D1E-A795-234399D31AB4}">
      <dgm:prSet/>
      <dgm:spPr/>
      <dgm:t>
        <a:bodyPr/>
        <a:lstStyle/>
        <a:p>
          <a:r>
            <a:rPr lang="en-US" dirty="0" smtClean="0"/>
            <a:t>Education is critical</a:t>
          </a:r>
          <a:endParaRPr lang="en-US" dirty="0"/>
        </a:p>
      </dgm:t>
    </dgm:pt>
    <dgm:pt modelId="{1283C912-EEFB-4555-892D-D9F31E915B36}" type="parTrans" cxnId="{B91C818F-8F27-4322-BBDB-17397B28AAA5}">
      <dgm:prSet/>
      <dgm:spPr/>
      <dgm:t>
        <a:bodyPr/>
        <a:lstStyle/>
        <a:p>
          <a:endParaRPr lang="en-US"/>
        </a:p>
      </dgm:t>
    </dgm:pt>
    <dgm:pt modelId="{7D9BA422-A3E8-432B-893C-8F9FE5F65816}" type="sibTrans" cxnId="{B91C818F-8F27-4322-BBDB-17397B28AAA5}">
      <dgm:prSet/>
      <dgm:spPr/>
      <dgm:t>
        <a:bodyPr/>
        <a:lstStyle/>
        <a:p>
          <a:endParaRPr lang="en-US"/>
        </a:p>
      </dgm:t>
    </dgm:pt>
    <dgm:pt modelId="{178BE48C-233A-4073-A3AD-A146ED577D14}">
      <dgm:prSet/>
      <dgm:spPr/>
      <dgm:t>
        <a:bodyPr/>
        <a:lstStyle/>
        <a:p>
          <a:r>
            <a:rPr lang="en-US" dirty="0"/>
            <a:t>Mental health</a:t>
          </a:r>
        </a:p>
      </dgm:t>
    </dgm:pt>
    <dgm:pt modelId="{49BFAFD3-4DAA-43D5-BA1B-7FEBA19F2C95}" type="parTrans" cxnId="{697BB96A-6893-4CD0-B875-DDEDAE8A72B4}">
      <dgm:prSet/>
      <dgm:spPr/>
      <dgm:t>
        <a:bodyPr/>
        <a:lstStyle/>
        <a:p>
          <a:endParaRPr lang="en-US"/>
        </a:p>
      </dgm:t>
    </dgm:pt>
    <dgm:pt modelId="{780C105C-AE69-455C-89DF-C66F64AACCE5}" type="sibTrans" cxnId="{697BB96A-6893-4CD0-B875-DDEDAE8A72B4}">
      <dgm:prSet/>
      <dgm:spPr/>
      <dgm:t>
        <a:bodyPr/>
        <a:lstStyle/>
        <a:p>
          <a:endParaRPr lang="en-US"/>
        </a:p>
      </dgm:t>
    </dgm:pt>
    <dgm:pt modelId="{D4BECACD-73DB-4365-A33B-2F35C72BD162}">
      <dgm:prSet/>
      <dgm:spPr/>
      <dgm:t>
        <a:bodyPr/>
        <a:lstStyle/>
        <a:p>
          <a:r>
            <a:rPr lang="en-US" dirty="0" smtClean="0"/>
            <a:t>New ways of thinking and future </a:t>
          </a:r>
          <a:r>
            <a:rPr lang="en-US" dirty="0"/>
            <a:t>collaborations </a:t>
          </a:r>
        </a:p>
      </dgm:t>
    </dgm:pt>
    <dgm:pt modelId="{0057E0E6-25DB-4D94-A0DD-29EA2FF86F6B}" type="parTrans" cxnId="{DEC4A561-C4A1-4D04-9409-739051EA9236}">
      <dgm:prSet/>
      <dgm:spPr/>
      <dgm:t>
        <a:bodyPr/>
        <a:lstStyle/>
        <a:p>
          <a:endParaRPr lang="en-US"/>
        </a:p>
      </dgm:t>
    </dgm:pt>
    <dgm:pt modelId="{7712704D-A25C-4A64-8D04-780FCE87E251}" type="sibTrans" cxnId="{DEC4A561-C4A1-4D04-9409-739051EA9236}">
      <dgm:prSet/>
      <dgm:spPr/>
      <dgm:t>
        <a:bodyPr/>
        <a:lstStyle/>
        <a:p>
          <a:endParaRPr lang="en-US"/>
        </a:p>
      </dgm:t>
    </dgm:pt>
    <dgm:pt modelId="{5697A1A1-6AFC-7E4C-ADC1-CDF6B33774DE}" type="pres">
      <dgm:prSet presAssocID="{353F8DCC-AC26-454A-A7CB-A4289EF88241}" presName="vert0" presStyleCnt="0">
        <dgm:presLayoutVars>
          <dgm:dir/>
          <dgm:animOne val="branch"/>
          <dgm:animLvl val="lvl"/>
        </dgm:presLayoutVars>
      </dgm:prSet>
      <dgm:spPr/>
      <dgm:t>
        <a:bodyPr/>
        <a:lstStyle/>
        <a:p>
          <a:endParaRPr lang="en-US"/>
        </a:p>
      </dgm:t>
    </dgm:pt>
    <dgm:pt modelId="{4E10932B-BDE3-6F4E-9470-C3B1300E32BD}" type="pres">
      <dgm:prSet presAssocID="{AED97011-D75B-4B70-B385-B8828E6C703F}" presName="thickLine" presStyleLbl="alignNode1" presStyleIdx="0" presStyleCnt="6"/>
      <dgm:spPr/>
    </dgm:pt>
    <dgm:pt modelId="{3DDE75A7-0F76-294E-BC48-C61C0F8E78FF}" type="pres">
      <dgm:prSet presAssocID="{AED97011-D75B-4B70-B385-B8828E6C703F}" presName="horz1" presStyleCnt="0"/>
      <dgm:spPr/>
    </dgm:pt>
    <dgm:pt modelId="{CEE4FA28-E5AC-F844-BA97-65C588E3787C}" type="pres">
      <dgm:prSet presAssocID="{AED97011-D75B-4B70-B385-B8828E6C703F}" presName="tx1" presStyleLbl="revTx" presStyleIdx="0" presStyleCnt="6"/>
      <dgm:spPr/>
      <dgm:t>
        <a:bodyPr/>
        <a:lstStyle/>
        <a:p>
          <a:endParaRPr lang="en-US"/>
        </a:p>
      </dgm:t>
    </dgm:pt>
    <dgm:pt modelId="{83E77670-E4B8-B446-9A15-DC6CD9469CA7}" type="pres">
      <dgm:prSet presAssocID="{AED97011-D75B-4B70-B385-B8828E6C703F}" presName="vert1" presStyleCnt="0"/>
      <dgm:spPr/>
    </dgm:pt>
    <dgm:pt modelId="{4570B084-8E52-B147-8234-9E741BF02D18}" type="pres">
      <dgm:prSet presAssocID="{A17A10FA-29E9-4464-9F8B-DD6739A1327E}" presName="thickLine" presStyleLbl="alignNode1" presStyleIdx="1" presStyleCnt="6"/>
      <dgm:spPr/>
    </dgm:pt>
    <dgm:pt modelId="{45796107-CEA1-3E4E-A1B5-937D897B33EC}" type="pres">
      <dgm:prSet presAssocID="{A17A10FA-29E9-4464-9F8B-DD6739A1327E}" presName="horz1" presStyleCnt="0"/>
      <dgm:spPr/>
    </dgm:pt>
    <dgm:pt modelId="{6680AF91-C0D9-9041-B390-85F3E7919B3E}" type="pres">
      <dgm:prSet presAssocID="{A17A10FA-29E9-4464-9F8B-DD6739A1327E}" presName="tx1" presStyleLbl="revTx" presStyleIdx="1" presStyleCnt="6"/>
      <dgm:spPr/>
      <dgm:t>
        <a:bodyPr/>
        <a:lstStyle/>
        <a:p>
          <a:endParaRPr lang="en-US"/>
        </a:p>
      </dgm:t>
    </dgm:pt>
    <dgm:pt modelId="{65A456C3-D0C7-2C46-840F-0DDB2486DC93}" type="pres">
      <dgm:prSet presAssocID="{A17A10FA-29E9-4464-9F8B-DD6739A1327E}" presName="vert1" presStyleCnt="0"/>
      <dgm:spPr/>
    </dgm:pt>
    <dgm:pt modelId="{E8500A4E-E0AB-3D45-A9B1-F0498B7BACEA}" type="pres">
      <dgm:prSet presAssocID="{EC6E08FB-8FD7-4A51-A5B4-180283C3C5EC}" presName="thickLine" presStyleLbl="alignNode1" presStyleIdx="2" presStyleCnt="6"/>
      <dgm:spPr/>
    </dgm:pt>
    <dgm:pt modelId="{3CACFAD2-AA9D-6147-A7CB-A02684A42CFA}" type="pres">
      <dgm:prSet presAssocID="{EC6E08FB-8FD7-4A51-A5B4-180283C3C5EC}" presName="horz1" presStyleCnt="0"/>
      <dgm:spPr/>
    </dgm:pt>
    <dgm:pt modelId="{A43A829A-3DB1-C14B-B5A5-576EDD40547B}" type="pres">
      <dgm:prSet presAssocID="{EC6E08FB-8FD7-4A51-A5B4-180283C3C5EC}" presName="tx1" presStyleLbl="revTx" presStyleIdx="2" presStyleCnt="6"/>
      <dgm:spPr/>
      <dgm:t>
        <a:bodyPr/>
        <a:lstStyle/>
        <a:p>
          <a:endParaRPr lang="en-US"/>
        </a:p>
      </dgm:t>
    </dgm:pt>
    <dgm:pt modelId="{56DCD554-5312-784B-A98D-E4DF8D7A4984}" type="pres">
      <dgm:prSet presAssocID="{EC6E08FB-8FD7-4A51-A5B4-180283C3C5EC}" presName="vert1" presStyleCnt="0"/>
      <dgm:spPr/>
    </dgm:pt>
    <dgm:pt modelId="{49FF8AA1-D7C2-064A-833F-27334BAC01BD}" type="pres">
      <dgm:prSet presAssocID="{ABC71818-BE10-4D1E-A795-234399D31AB4}" presName="thickLine" presStyleLbl="alignNode1" presStyleIdx="3" presStyleCnt="6"/>
      <dgm:spPr/>
    </dgm:pt>
    <dgm:pt modelId="{B4ED0B51-9BBE-2542-930D-73552C657B10}" type="pres">
      <dgm:prSet presAssocID="{ABC71818-BE10-4D1E-A795-234399D31AB4}" presName="horz1" presStyleCnt="0"/>
      <dgm:spPr/>
    </dgm:pt>
    <dgm:pt modelId="{CEA4851F-EB33-3749-917A-F80203E2E60D}" type="pres">
      <dgm:prSet presAssocID="{ABC71818-BE10-4D1E-A795-234399D31AB4}" presName="tx1" presStyleLbl="revTx" presStyleIdx="3" presStyleCnt="6"/>
      <dgm:spPr/>
      <dgm:t>
        <a:bodyPr/>
        <a:lstStyle/>
        <a:p>
          <a:endParaRPr lang="en-US"/>
        </a:p>
      </dgm:t>
    </dgm:pt>
    <dgm:pt modelId="{37DCAA36-1B56-7D48-A2BD-EB15EA6D8455}" type="pres">
      <dgm:prSet presAssocID="{ABC71818-BE10-4D1E-A795-234399D31AB4}" presName="vert1" presStyleCnt="0"/>
      <dgm:spPr/>
    </dgm:pt>
    <dgm:pt modelId="{717A4A9D-E0D5-4148-BAE9-E69BA85096FF}" type="pres">
      <dgm:prSet presAssocID="{178BE48C-233A-4073-A3AD-A146ED577D14}" presName="thickLine" presStyleLbl="alignNode1" presStyleIdx="4" presStyleCnt="6"/>
      <dgm:spPr/>
    </dgm:pt>
    <dgm:pt modelId="{7EB6EF25-3BDC-DB47-BAE1-FC3586CE265E}" type="pres">
      <dgm:prSet presAssocID="{178BE48C-233A-4073-A3AD-A146ED577D14}" presName="horz1" presStyleCnt="0"/>
      <dgm:spPr/>
    </dgm:pt>
    <dgm:pt modelId="{AF1D1556-F700-4A45-A302-E46DF3E1FF1C}" type="pres">
      <dgm:prSet presAssocID="{178BE48C-233A-4073-A3AD-A146ED577D14}" presName="tx1" presStyleLbl="revTx" presStyleIdx="4" presStyleCnt="6"/>
      <dgm:spPr/>
      <dgm:t>
        <a:bodyPr/>
        <a:lstStyle/>
        <a:p>
          <a:endParaRPr lang="en-US"/>
        </a:p>
      </dgm:t>
    </dgm:pt>
    <dgm:pt modelId="{97BF1B0D-4D73-EF4E-A4B9-678D435736BE}" type="pres">
      <dgm:prSet presAssocID="{178BE48C-233A-4073-A3AD-A146ED577D14}" presName="vert1" presStyleCnt="0"/>
      <dgm:spPr/>
    </dgm:pt>
    <dgm:pt modelId="{6CEE2543-E741-544C-8D6C-573136A3569C}" type="pres">
      <dgm:prSet presAssocID="{D4BECACD-73DB-4365-A33B-2F35C72BD162}" presName="thickLine" presStyleLbl="alignNode1" presStyleIdx="5" presStyleCnt="6"/>
      <dgm:spPr/>
    </dgm:pt>
    <dgm:pt modelId="{1E96D4EE-B309-874C-A476-8CDA1A94B5F0}" type="pres">
      <dgm:prSet presAssocID="{D4BECACD-73DB-4365-A33B-2F35C72BD162}" presName="horz1" presStyleCnt="0"/>
      <dgm:spPr/>
    </dgm:pt>
    <dgm:pt modelId="{82F252A0-E420-5047-B969-B1EA2FEE8216}" type="pres">
      <dgm:prSet presAssocID="{D4BECACD-73DB-4365-A33B-2F35C72BD162}" presName="tx1" presStyleLbl="revTx" presStyleIdx="5" presStyleCnt="6"/>
      <dgm:spPr/>
      <dgm:t>
        <a:bodyPr/>
        <a:lstStyle/>
        <a:p>
          <a:endParaRPr lang="en-US"/>
        </a:p>
      </dgm:t>
    </dgm:pt>
    <dgm:pt modelId="{A0F100EA-E729-BE4C-8187-6B5758D82D3C}" type="pres">
      <dgm:prSet presAssocID="{D4BECACD-73DB-4365-A33B-2F35C72BD162}" presName="vert1" presStyleCnt="0"/>
      <dgm:spPr/>
    </dgm:pt>
  </dgm:ptLst>
  <dgm:cxnLst>
    <dgm:cxn modelId="{4470079B-A218-42FD-94D4-9B04E6C1D10B}" srcId="{353F8DCC-AC26-454A-A7CB-A4289EF88241}" destId="{AED97011-D75B-4B70-B385-B8828E6C703F}" srcOrd="0" destOrd="0" parTransId="{490793BE-63B2-4B9C-B898-B5E4798E981B}" sibTransId="{6FCAB3BA-F86F-4231-8750-2A5C1D75D567}"/>
    <dgm:cxn modelId="{E78CBC77-5C60-5047-9396-83B95E4EADC4}" type="presOf" srcId="{353F8DCC-AC26-454A-A7CB-A4289EF88241}" destId="{5697A1A1-6AFC-7E4C-ADC1-CDF6B33774DE}" srcOrd="0" destOrd="0" presId="urn:microsoft.com/office/officeart/2008/layout/LinedList"/>
    <dgm:cxn modelId="{A32B95C5-E2FE-4419-8C66-13741585E0F6}" srcId="{353F8DCC-AC26-454A-A7CB-A4289EF88241}" destId="{EC6E08FB-8FD7-4A51-A5B4-180283C3C5EC}" srcOrd="2" destOrd="0" parTransId="{E8DED4DA-03AD-4CD8-A884-0BAF3E67876E}" sibTransId="{AFB5F816-BEE2-40C2-98FA-F1CC94248073}"/>
    <dgm:cxn modelId="{E5FC8B84-3817-FB4E-A7C4-E43D31FE1271}" type="presOf" srcId="{D4BECACD-73DB-4365-A33B-2F35C72BD162}" destId="{82F252A0-E420-5047-B969-B1EA2FEE8216}" srcOrd="0" destOrd="0" presId="urn:microsoft.com/office/officeart/2008/layout/LinedList"/>
    <dgm:cxn modelId="{B91C818F-8F27-4322-BBDB-17397B28AAA5}" srcId="{353F8DCC-AC26-454A-A7CB-A4289EF88241}" destId="{ABC71818-BE10-4D1E-A795-234399D31AB4}" srcOrd="3" destOrd="0" parTransId="{1283C912-EEFB-4555-892D-D9F31E915B36}" sibTransId="{7D9BA422-A3E8-432B-893C-8F9FE5F65816}"/>
    <dgm:cxn modelId="{DEC4A561-C4A1-4D04-9409-739051EA9236}" srcId="{353F8DCC-AC26-454A-A7CB-A4289EF88241}" destId="{D4BECACD-73DB-4365-A33B-2F35C72BD162}" srcOrd="5" destOrd="0" parTransId="{0057E0E6-25DB-4D94-A0DD-29EA2FF86F6B}" sibTransId="{7712704D-A25C-4A64-8D04-780FCE87E251}"/>
    <dgm:cxn modelId="{F7E2D8C9-E88D-0E4C-92DB-43F027B3A017}" type="presOf" srcId="{ABC71818-BE10-4D1E-A795-234399D31AB4}" destId="{CEA4851F-EB33-3749-917A-F80203E2E60D}" srcOrd="0" destOrd="0" presId="urn:microsoft.com/office/officeart/2008/layout/LinedList"/>
    <dgm:cxn modelId="{697BB96A-6893-4CD0-B875-DDEDAE8A72B4}" srcId="{353F8DCC-AC26-454A-A7CB-A4289EF88241}" destId="{178BE48C-233A-4073-A3AD-A146ED577D14}" srcOrd="4" destOrd="0" parTransId="{49BFAFD3-4DAA-43D5-BA1B-7FEBA19F2C95}" sibTransId="{780C105C-AE69-455C-89DF-C66F64AACCE5}"/>
    <dgm:cxn modelId="{2414503B-152C-9B4E-B572-361CA13D744F}" type="presOf" srcId="{EC6E08FB-8FD7-4A51-A5B4-180283C3C5EC}" destId="{A43A829A-3DB1-C14B-B5A5-576EDD40547B}" srcOrd="0" destOrd="0" presId="urn:microsoft.com/office/officeart/2008/layout/LinedList"/>
    <dgm:cxn modelId="{9E359DF1-5042-2345-8232-6A52A0807DF0}" type="presOf" srcId="{A17A10FA-29E9-4464-9F8B-DD6739A1327E}" destId="{6680AF91-C0D9-9041-B390-85F3E7919B3E}" srcOrd="0" destOrd="0" presId="urn:microsoft.com/office/officeart/2008/layout/LinedList"/>
    <dgm:cxn modelId="{0E1876F6-D3DA-9540-8E86-7CA8C970B19C}" type="presOf" srcId="{AED97011-D75B-4B70-B385-B8828E6C703F}" destId="{CEE4FA28-E5AC-F844-BA97-65C588E3787C}" srcOrd="0" destOrd="0" presId="urn:microsoft.com/office/officeart/2008/layout/LinedList"/>
    <dgm:cxn modelId="{7437E329-8478-4861-8CE4-0209A5C7D4BB}" srcId="{353F8DCC-AC26-454A-A7CB-A4289EF88241}" destId="{A17A10FA-29E9-4464-9F8B-DD6739A1327E}" srcOrd="1" destOrd="0" parTransId="{0A1CD437-E89C-4C08-806E-A50C5EDCB5AD}" sibTransId="{E1D762F6-5058-4540-AF87-6A47B5EFA730}"/>
    <dgm:cxn modelId="{7FBB05E8-CB6B-DF45-AAD4-4CA24B9FC545}" type="presOf" srcId="{178BE48C-233A-4073-A3AD-A146ED577D14}" destId="{AF1D1556-F700-4A45-A302-E46DF3E1FF1C}" srcOrd="0" destOrd="0" presId="urn:microsoft.com/office/officeart/2008/layout/LinedList"/>
    <dgm:cxn modelId="{FF5B96A4-B242-B149-B078-AA05FBFAD0AF}" type="presParOf" srcId="{5697A1A1-6AFC-7E4C-ADC1-CDF6B33774DE}" destId="{4E10932B-BDE3-6F4E-9470-C3B1300E32BD}" srcOrd="0" destOrd="0" presId="urn:microsoft.com/office/officeart/2008/layout/LinedList"/>
    <dgm:cxn modelId="{39AE5BDB-24EB-E344-BF51-DE486C5B220F}" type="presParOf" srcId="{5697A1A1-6AFC-7E4C-ADC1-CDF6B33774DE}" destId="{3DDE75A7-0F76-294E-BC48-C61C0F8E78FF}" srcOrd="1" destOrd="0" presId="urn:microsoft.com/office/officeart/2008/layout/LinedList"/>
    <dgm:cxn modelId="{7B172A90-98DD-0E4D-BBAB-12FAAA164055}" type="presParOf" srcId="{3DDE75A7-0F76-294E-BC48-C61C0F8E78FF}" destId="{CEE4FA28-E5AC-F844-BA97-65C588E3787C}" srcOrd="0" destOrd="0" presId="urn:microsoft.com/office/officeart/2008/layout/LinedList"/>
    <dgm:cxn modelId="{B7E66E3F-1C4B-7549-92BE-95D085EBF4F1}" type="presParOf" srcId="{3DDE75A7-0F76-294E-BC48-C61C0F8E78FF}" destId="{83E77670-E4B8-B446-9A15-DC6CD9469CA7}" srcOrd="1" destOrd="0" presId="urn:microsoft.com/office/officeart/2008/layout/LinedList"/>
    <dgm:cxn modelId="{A2E0E24A-07F5-CD48-BDFA-84EB31C894BA}" type="presParOf" srcId="{5697A1A1-6AFC-7E4C-ADC1-CDF6B33774DE}" destId="{4570B084-8E52-B147-8234-9E741BF02D18}" srcOrd="2" destOrd="0" presId="urn:microsoft.com/office/officeart/2008/layout/LinedList"/>
    <dgm:cxn modelId="{122E82A9-B4A0-1244-93D8-3A0233F1D049}" type="presParOf" srcId="{5697A1A1-6AFC-7E4C-ADC1-CDF6B33774DE}" destId="{45796107-CEA1-3E4E-A1B5-937D897B33EC}" srcOrd="3" destOrd="0" presId="urn:microsoft.com/office/officeart/2008/layout/LinedList"/>
    <dgm:cxn modelId="{E9DC08F2-8A6F-3442-921C-83C5174BC9F7}" type="presParOf" srcId="{45796107-CEA1-3E4E-A1B5-937D897B33EC}" destId="{6680AF91-C0D9-9041-B390-85F3E7919B3E}" srcOrd="0" destOrd="0" presId="urn:microsoft.com/office/officeart/2008/layout/LinedList"/>
    <dgm:cxn modelId="{DFFFAD75-C72F-B147-8698-45B34ECE818E}" type="presParOf" srcId="{45796107-CEA1-3E4E-A1B5-937D897B33EC}" destId="{65A456C3-D0C7-2C46-840F-0DDB2486DC93}" srcOrd="1" destOrd="0" presId="urn:microsoft.com/office/officeart/2008/layout/LinedList"/>
    <dgm:cxn modelId="{D1A39A94-6045-594F-93E0-9036917CD4C1}" type="presParOf" srcId="{5697A1A1-6AFC-7E4C-ADC1-CDF6B33774DE}" destId="{E8500A4E-E0AB-3D45-A9B1-F0498B7BACEA}" srcOrd="4" destOrd="0" presId="urn:microsoft.com/office/officeart/2008/layout/LinedList"/>
    <dgm:cxn modelId="{3876AEE1-FD9B-834D-9BFD-1A0DAB57D5F6}" type="presParOf" srcId="{5697A1A1-6AFC-7E4C-ADC1-CDF6B33774DE}" destId="{3CACFAD2-AA9D-6147-A7CB-A02684A42CFA}" srcOrd="5" destOrd="0" presId="urn:microsoft.com/office/officeart/2008/layout/LinedList"/>
    <dgm:cxn modelId="{27F8ACFF-9128-6441-B347-5F08404FF108}" type="presParOf" srcId="{3CACFAD2-AA9D-6147-A7CB-A02684A42CFA}" destId="{A43A829A-3DB1-C14B-B5A5-576EDD40547B}" srcOrd="0" destOrd="0" presId="urn:microsoft.com/office/officeart/2008/layout/LinedList"/>
    <dgm:cxn modelId="{6B9EFEE7-C2F6-EE4E-80D9-0219058B816E}" type="presParOf" srcId="{3CACFAD2-AA9D-6147-A7CB-A02684A42CFA}" destId="{56DCD554-5312-784B-A98D-E4DF8D7A4984}" srcOrd="1" destOrd="0" presId="urn:microsoft.com/office/officeart/2008/layout/LinedList"/>
    <dgm:cxn modelId="{D344D133-9780-BF45-9672-593F0406D663}" type="presParOf" srcId="{5697A1A1-6AFC-7E4C-ADC1-CDF6B33774DE}" destId="{49FF8AA1-D7C2-064A-833F-27334BAC01BD}" srcOrd="6" destOrd="0" presId="urn:microsoft.com/office/officeart/2008/layout/LinedList"/>
    <dgm:cxn modelId="{6AAA3A6B-57A5-5E46-BC0F-40EBFB329432}" type="presParOf" srcId="{5697A1A1-6AFC-7E4C-ADC1-CDF6B33774DE}" destId="{B4ED0B51-9BBE-2542-930D-73552C657B10}" srcOrd="7" destOrd="0" presId="urn:microsoft.com/office/officeart/2008/layout/LinedList"/>
    <dgm:cxn modelId="{985C4AD3-8157-504C-AB5D-6BC7829FFA2D}" type="presParOf" srcId="{B4ED0B51-9BBE-2542-930D-73552C657B10}" destId="{CEA4851F-EB33-3749-917A-F80203E2E60D}" srcOrd="0" destOrd="0" presId="urn:microsoft.com/office/officeart/2008/layout/LinedList"/>
    <dgm:cxn modelId="{07A82C73-6FCF-C740-9426-7A2E93A7F742}" type="presParOf" srcId="{B4ED0B51-9BBE-2542-930D-73552C657B10}" destId="{37DCAA36-1B56-7D48-A2BD-EB15EA6D8455}" srcOrd="1" destOrd="0" presId="urn:microsoft.com/office/officeart/2008/layout/LinedList"/>
    <dgm:cxn modelId="{BA80F6BE-E53D-7B47-9840-6B5BEA4FEF0A}" type="presParOf" srcId="{5697A1A1-6AFC-7E4C-ADC1-CDF6B33774DE}" destId="{717A4A9D-E0D5-4148-BAE9-E69BA85096FF}" srcOrd="8" destOrd="0" presId="urn:microsoft.com/office/officeart/2008/layout/LinedList"/>
    <dgm:cxn modelId="{606536F8-2014-0642-A007-F2A7B8BE6B82}" type="presParOf" srcId="{5697A1A1-6AFC-7E4C-ADC1-CDF6B33774DE}" destId="{7EB6EF25-3BDC-DB47-BAE1-FC3586CE265E}" srcOrd="9" destOrd="0" presId="urn:microsoft.com/office/officeart/2008/layout/LinedList"/>
    <dgm:cxn modelId="{DDD09CAE-AC5A-CB47-9A83-4B01183A3102}" type="presParOf" srcId="{7EB6EF25-3BDC-DB47-BAE1-FC3586CE265E}" destId="{AF1D1556-F700-4A45-A302-E46DF3E1FF1C}" srcOrd="0" destOrd="0" presId="urn:microsoft.com/office/officeart/2008/layout/LinedList"/>
    <dgm:cxn modelId="{6BF06C14-DA17-DA46-A921-D9F9A488BA81}" type="presParOf" srcId="{7EB6EF25-3BDC-DB47-BAE1-FC3586CE265E}" destId="{97BF1B0D-4D73-EF4E-A4B9-678D435736BE}" srcOrd="1" destOrd="0" presId="urn:microsoft.com/office/officeart/2008/layout/LinedList"/>
    <dgm:cxn modelId="{BC64D32E-F301-1B46-9574-2CB86F741F81}" type="presParOf" srcId="{5697A1A1-6AFC-7E4C-ADC1-CDF6B33774DE}" destId="{6CEE2543-E741-544C-8D6C-573136A3569C}" srcOrd="10" destOrd="0" presId="urn:microsoft.com/office/officeart/2008/layout/LinedList"/>
    <dgm:cxn modelId="{13650501-ABB7-7746-A4F3-1FB8475F83B9}" type="presParOf" srcId="{5697A1A1-6AFC-7E4C-ADC1-CDF6B33774DE}" destId="{1E96D4EE-B309-874C-A476-8CDA1A94B5F0}" srcOrd="11" destOrd="0" presId="urn:microsoft.com/office/officeart/2008/layout/LinedList"/>
    <dgm:cxn modelId="{0F6E8FF5-C9A5-8D48-B2D5-C1DE34439AA2}" type="presParOf" srcId="{1E96D4EE-B309-874C-A476-8CDA1A94B5F0}" destId="{82F252A0-E420-5047-B969-B1EA2FEE8216}" srcOrd="0" destOrd="0" presId="urn:microsoft.com/office/officeart/2008/layout/LinedList"/>
    <dgm:cxn modelId="{DB6AC587-5976-524A-BD79-9AD3A8825345}" type="presParOf" srcId="{1E96D4EE-B309-874C-A476-8CDA1A94B5F0}" destId="{A0F100EA-E729-BE4C-8187-6B5758D82D3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3F8DCC-AC26-454A-A7CB-A4289EF88241}"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AED97011-D75B-4B70-B385-B8828E6C703F}">
      <dgm:prSet/>
      <dgm:spPr/>
      <dgm:t>
        <a:bodyPr/>
        <a:lstStyle/>
        <a:p>
          <a:r>
            <a:rPr lang="en-US" dirty="0"/>
            <a:t>At home and with your family</a:t>
          </a:r>
        </a:p>
      </dgm:t>
    </dgm:pt>
    <dgm:pt modelId="{490793BE-63B2-4B9C-B898-B5E4798E981B}" type="parTrans" cxnId="{4470079B-A218-42FD-94D4-9B04E6C1D10B}">
      <dgm:prSet/>
      <dgm:spPr/>
      <dgm:t>
        <a:bodyPr/>
        <a:lstStyle/>
        <a:p>
          <a:endParaRPr lang="en-US"/>
        </a:p>
      </dgm:t>
    </dgm:pt>
    <dgm:pt modelId="{6FCAB3BA-F86F-4231-8750-2A5C1D75D567}" type="sibTrans" cxnId="{4470079B-A218-42FD-94D4-9B04E6C1D10B}">
      <dgm:prSet/>
      <dgm:spPr/>
      <dgm:t>
        <a:bodyPr/>
        <a:lstStyle/>
        <a:p>
          <a:endParaRPr lang="en-US"/>
        </a:p>
      </dgm:t>
    </dgm:pt>
    <dgm:pt modelId="{A17A10FA-29E9-4464-9F8B-DD6739A1327E}">
      <dgm:prSet/>
      <dgm:spPr/>
      <dgm:t>
        <a:bodyPr/>
        <a:lstStyle/>
        <a:p>
          <a:r>
            <a:rPr lang="en-US" dirty="0"/>
            <a:t>At work or at school</a:t>
          </a:r>
        </a:p>
      </dgm:t>
    </dgm:pt>
    <dgm:pt modelId="{0A1CD437-E89C-4C08-806E-A50C5EDCB5AD}" type="parTrans" cxnId="{7437E329-8478-4861-8CE4-0209A5C7D4BB}">
      <dgm:prSet/>
      <dgm:spPr/>
      <dgm:t>
        <a:bodyPr/>
        <a:lstStyle/>
        <a:p>
          <a:endParaRPr lang="en-US"/>
        </a:p>
      </dgm:t>
    </dgm:pt>
    <dgm:pt modelId="{E1D762F6-5058-4540-AF87-6A47B5EFA730}" type="sibTrans" cxnId="{7437E329-8478-4861-8CE4-0209A5C7D4BB}">
      <dgm:prSet/>
      <dgm:spPr/>
      <dgm:t>
        <a:bodyPr/>
        <a:lstStyle/>
        <a:p>
          <a:endParaRPr lang="en-US"/>
        </a:p>
      </dgm:t>
    </dgm:pt>
    <dgm:pt modelId="{EC6E08FB-8FD7-4A51-A5B4-180283C3C5EC}">
      <dgm:prSet/>
      <dgm:spPr/>
      <dgm:t>
        <a:bodyPr/>
        <a:lstStyle/>
        <a:p>
          <a:r>
            <a:rPr lang="en-US" dirty="0"/>
            <a:t>Within your neighborhood</a:t>
          </a:r>
        </a:p>
      </dgm:t>
    </dgm:pt>
    <dgm:pt modelId="{E8DED4DA-03AD-4CD8-A884-0BAF3E67876E}" type="parTrans" cxnId="{A32B95C5-E2FE-4419-8C66-13741585E0F6}">
      <dgm:prSet/>
      <dgm:spPr/>
      <dgm:t>
        <a:bodyPr/>
        <a:lstStyle/>
        <a:p>
          <a:endParaRPr lang="en-US"/>
        </a:p>
      </dgm:t>
    </dgm:pt>
    <dgm:pt modelId="{AFB5F816-BEE2-40C2-98FA-F1CC94248073}" type="sibTrans" cxnId="{A32B95C5-E2FE-4419-8C66-13741585E0F6}">
      <dgm:prSet/>
      <dgm:spPr/>
      <dgm:t>
        <a:bodyPr/>
        <a:lstStyle/>
        <a:p>
          <a:endParaRPr lang="en-US"/>
        </a:p>
      </dgm:t>
    </dgm:pt>
    <dgm:pt modelId="{ABC71818-BE10-4D1E-A795-234399D31AB4}">
      <dgm:prSet/>
      <dgm:spPr/>
      <dgm:t>
        <a:bodyPr/>
        <a:lstStyle/>
        <a:p>
          <a:r>
            <a:rPr lang="en-US" dirty="0"/>
            <a:t>Through your volunteer efforts </a:t>
          </a:r>
        </a:p>
      </dgm:t>
    </dgm:pt>
    <dgm:pt modelId="{1283C912-EEFB-4555-892D-D9F31E915B36}" type="parTrans" cxnId="{B91C818F-8F27-4322-BBDB-17397B28AAA5}">
      <dgm:prSet/>
      <dgm:spPr/>
      <dgm:t>
        <a:bodyPr/>
        <a:lstStyle/>
        <a:p>
          <a:endParaRPr lang="en-US"/>
        </a:p>
      </dgm:t>
    </dgm:pt>
    <dgm:pt modelId="{7D9BA422-A3E8-432B-893C-8F9FE5F65816}" type="sibTrans" cxnId="{B91C818F-8F27-4322-BBDB-17397B28AAA5}">
      <dgm:prSet/>
      <dgm:spPr/>
      <dgm:t>
        <a:bodyPr/>
        <a:lstStyle/>
        <a:p>
          <a:endParaRPr lang="en-US"/>
        </a:p>
      </dgm:t>
    </dgm:pt>
    <dgm:pt modelId="{178BE48C-233A-4073-A3AD-A146ED577D14}">
      <dgm:prSet/>
      <dgm:spPr/>
      <dgm:t>
        <a:bodyPr/>
        <a:lstStyle/>
        <a:p>
          <a:r>
            <a:rPr lang="en-US" dirty="0"/>
            <a:t>With your friends and networks</a:t>
          </a:r>
        </a:p>
      </dgm:t>
    </dgm:pt>
    <dgm:pt modelId="{49BFAFD3-4DAA-43D5-BA1B-7FEBA19F2C95}" type="parTrans" cxnId="{697BB96A-6893-4CD0-B875-DDEDAE8A72B4}">
      <dgm:prSet/>
      <dgm:spPr/>
      <dgm:t>
        <a:bodyPr/>
        <a:lstStyle/>
        <a:p>
          <a:endParaRPr lang="en-US"/>
        </a:p>
      </dgm:t>
    </dgm:pt>
    <dgm:pt modelId="{780C105C-AE69-455C-89DF-C66F64AACCE5}" type="sibTrans" cxnId="{697BB96A-6893-4CD0-B875-DDEDAE8A72B4}">
      <dgm:prSet/>
      <dgm:spPr/>
      <dgm:t>
        <a:bodyPr/>
        <a:lstStyle/>
        <a:p>
          <a:endParaRPr lang="en-US"/>
        </a:p>
      </dgm:t>
    </dgm:pt>
    <dgm:pt modelId="{D4BECACD-73DB-4365-A33B-2F35C72BD162}">
      <dgm:prSet/>
      <dgm:spPr/>
      <dgm:t>
        <a:bodyPr/>
        <a:lstStyle/>
        <a:p>
          <a:endParaRPr lang="en-US" dirty="0"/>
        </a:p>
      </dgm:t>
    </dgm:pt>
    <dgm:pt modelId="{0057E0E6-25DB-4D94-A0DD-29EA2FF86F6B}" type="parTrans" cxnId="{DEC4A561-C4A1-4D04-9409-739051EA9236}">
      <dgm:prSet/>
      <dgm:spPr/>
      <dgm:t>
        <a:bodyPr/>
        <a:lstStyle/>
        <a:p>
          <a:endParaRPr lang="en-US"/>
        </a:p>
      </dgm:t>
    </dgm:pt>
    <dgm:pt modelId="{7712704D-A25C-4A64-8D04-780FCE87E251}" type="sibTrans" cxnId="{DEC4A561-C4A1-4D04-9409-739051EA9236}">
      <dgm:prSet/>
      <dgm:spPr/>
      <dgm:t>
        <a:bodyPr/>
        <a:lstStyle/>
        <a:p>
          <a:endParaRPr lang="en-US"/>
        </a:p>
      </dgm:t>
    </dgm:pt>
    <dgm:pt modelId="{5697A1A1-6AFC-7E4C-ADC1-CDF6B33774DE}" type="pres">
      <dgm:prSet presAssocID="{353F8DCC-AC26-454A-A7CB-A4289EF88241}" presName="vert0" presStyleCnt="0">
        <dgm:presLayoutVars>
          <dgm:dir/>
          <dgm:animOne val="branch"/>
          <dgm:animLvl val="lvl"/>
        </dgm:presLayoutVars>
      </dgm:prSet>
      <dgm:spPr/>
      <dgm:t>
        <a:bodyPr/>
        <a:lstStyle/>
        <a:p>
          <a:endParaRPr lang="en-US"/>
        </a:p>
      </dgm:t>
    </dgm:pt>
    <dgm:pt modelId="{4E10932B-BDE3-6F4E-9470-C3B1300E32BD}" type="pres">
      <dgm:prSet presAssocID="{AED97011-D75B-4B70-B385-B8828E6C703F}" presName="thickLine" presStyleLbl="alignNode1" presStyleIdx="0" presStyleCnt="6"/>
      <dgm:spPr/>
    </dgm:pt>
    <dgm:pt modelId="{3DDE75A7-0F76-294E-BC48-C61C0F8E78FF}" type="pres">
      <dgm:prSet presAssocID="{AED97011-D75B-4B70-B385-B8828E6C703F}" presName="horz1" presStyleCnt="0"/>
      <dgm:spPr/>
    </dgm:pt>
    <dgm:pt modelId="{CEE4FA28-E5AC-F844-BA97-65C588E3787C}" type="pres">
      <dgm:prSet presAssocID="{AED97011-D75B-4B70-B385-B8828E6C703F}" presName="tx1" presStyleLbl="revTx" presStyleIdx="0" presStyleCnt="6"/>
      <dgm:spPr/>
      <dgm:t>
        <a:bodyPr/>
        <a:lstStyle/>
        <a:p>
          <a:endParaRPr lang="en-US"/>
        </a:p>
      </dgm:t>
    </dgm:pt>
    <dgm:pt modelId="{83E77670-E4B8-B446-9A15-DC6CD9469CA7}" type="pres">
      <dgm:prSet presAssocID="{AED97011-D75B-4B70-B385-B8828E6C703F}" presName="vert1" presStyleCnt="0"/>
      <dgm:spPr/>
    </dgm:pt>
    <dgm:pt modelId="{4570B084-8E52-B147-8234-9E741BF02D18}" type="pres">
      <dgm:prSet presAssocID="{A17A10FA-29E9-4464-9F8B-DD6739A1327E}" presName="thickLine" presStyleLbl="alignNode1" presStyleIdx="1" presStyleCnt="6"/>
      <dgm:spPr/>
    </dgm:pt>
    <dgm:pt modelId="{45796107-CEA1-3E4E-A1B5-937D897B33EC}" type="pres">
      <dgm:prSet presAssocID="{A17A10FA-29E9-4464-9F8B-DD6739A1327E}" presName="horz1" presStyleCnt="0"/>
      <dgm:spPr/>
    </dgm:pt>
    <dgm:pt modelId="{6680AF91-C0D9-9041-B390-85F3E7919B3E}" type="pres">
      <dgm:prSet presAssocID="{A17A10FA-29E9-4464-9F8B-DD6739A1327E}" presName="tx1" presStyleLbl="revTx" presStyleIdx="1" presStyleCnt="6"/>
      <dgm:spPr/>
      <dgm:t>
        <a:bodyPr/>
        <a:lstStyle/>
        <a:p>
          <a:endParaRPr lang="en-US"/>
        </a:p>
      </dgm:t>
    </dgm:pt>
    <dgm:pt modelId="{65A456C3-D0C7-2C46-840F-0DDB2486DC93}" type="pres">
      <dgm:prSet presAssocID="{A17A10FA-29E9-4464-9F8B-DD6739A1327E}" presName="vert1" presStyleCnt="0"/>
      <dgm:spPr/>
    </dgm:pt>
    <dgm:pt modelId="{E8500A4E-E0AB-3D45-A9B1-F0498B7BACEA}" type="pres">
      <dgm:prSet presAssocID="{EC6E08FB-8FD7-4A51-A5B4-180283C3C5EC}" presName="thickLine" presStyleLbl="alignNode1" presStyleIdx="2" presStyleCnt="6"/>
      <dgm:spPr/>
    </dgm:pt>
    <dgm:pt modelId="{3CACFAD2-AA9D-6147-A7CB-A02684A42CFA}" type="pres">
      <dgm:prSet presAssocID="{EC6E08FB-8FD7-4A51-A5B4-180283C3C5EC}" presName="horz1" presStyleCnt="0"/>
      <dgm:spPr/>
    </dgm:pt>
    <dgm:pt modelId="{A43A829A-3DB1-C14B-B5A5-576EDD40547B}" type="pres">
      <dgm:prSet presAssocID="{EC6E08FB-8FD7-4A51-A5B4-180283C3C5EC}" presName="tx1" presStyleLbl="revTx" presStyleIdx="2" presStyleCnt="6"/>
      <dgm:spPr/>
      <dgm:t>
        <a:bodyPr/>
        <a:lstStyle/>
        <a:p>
          <a:endParaRPr lang="en-US"/>
        </a:p>
      </dgm:t>
    </dgm:pt>
    <dgm:pt modelId="{56DCD554-5312-784B-A98D-E4DF8D7A4984}" type="pres">
      <dgm:prSet presAssocID="{EC6E08FB-8FD7-4A51-A5B4-180283C3C5EC}" presName="vert1" presStyleCnt="0"/>
      <dgm:spPr/>
    </dgm:pt>
    <dgm:pt modelId="{49FF8AA1-D7C2-064A-833F-27334BAC01BD}" type="pres">
      <dgm:prSet presAssocID="{ABC71818-BE10-4D1E-A795-234399D31AB4}" presName="thickLine" presStyleLbl="alignNode1" presStyleIdx="3" presStyleCnt="6"/>
      <dgm:spPr/>
    </dgm:pt>
    <dgm:pt modelId="{B4ED0B51-9BBE-2542-930D-73552C657B10}" type="pres">
      <dgm:prSet presAssocID="{ABC71818-BE10-4D1E-A795-234399D31AB4}" presName="horz1" presStyleCnt="0"/>
      <dgm:spPr/>
    </dgm:pt>
    <dgm:pt modelId="{CEA4851F-EB33-3749-917A-F80203E2E60D}" type="pres">
      <dgm:prSet presAssocID="{ABC71818-BE10-4D1E-A795-234399D31AB4}" presName="tx1" presStyleLbl="revTx" presStyleIdx="3" presStyleCnt="6"/>
      <dgm:spPr/>
      <dgm:t>
        <a:bodyPr/>
        <a:lstStyle/>
        <a:p>
          <a:endParaRPr lang="en-US"/>
        </a:p>
      </dgm:t>
    </dgm:pt>
    <dgm:pt modelId="{37DCAA36-1B56-7D48-A2BD-EB15EA6D8455}" type="pres">
      <dgm:prSet presAssocID="{ABC71818-BE10-4D1E-A795-234399D31AB4}" presName="vert1" presStyleCnt="0"/>
      <dgm:spPr/>
    </dgm:pt>
    <dgm:pt modelId="{717A4A9D-E0D5-4148-BAE9-E69BA85096FF}" type="pres">
      <dgm:prSet presAssocID="{178BE48C-233A-4073-A3AD-A146ED577D14}" presName="thickLine" presStyleLbl="alignNode1" presStyleIdx="4" presStyleCnt="6"/>
      <dgm:spPr/>
    </dgm:pt>
    <dgm:pt modelId="{7EB6EF25-3BDC-DB47-BAE1-FC3586CE265E}" type="pres">
      <dgm:prSet presAssocID="{178BE48C-233A-4073-A3AD-A146ED577D14}" presName="horz1" presStyleCnt="0"/>
      <dgm:spPr/>
    </dgm:pt>
    <dgm:pt modelId="{AF1D1556-F700-4A45-A302-E46DF3E1FF1C}" type="pres">
      <dgm:prSet presAssocID="{178BE48C-233A-4073-A3AD-A146ED577D14}" presName="tx1" presStyleLbl="revTx" presStyleIdx="4" presStyleCnt="6"/>
      <dgm:spPr/>
      <dgm:t>
        <a:bodyPr/>
        <a:lstStyle/>
        <a:p>
          <a:endParaRPr lang="en-US"/>
        </a:p>
      </dgm:t>
    </dgm:pt>
    <dgm:pt modelId="{97BF1B0D-4D73-EF4E-A4B9-678D435736BE}" type="pres">
      <dgm:prSet presAssocID="{178BE48C-233A-4073-A3AD-A146ED577D14}" presName="vert1" presStyleCnt="0"/>
      <dgm:spPr/>
    </dgm:pt>
    <dgm:pt modelId="{6CEE2543-E741-544C-8D6C-573136A3569C}" type="pres">
      <dgm:prSet presAssocID="{D4BECACD-73DB-4365-A33B-2F35C72BD162}" presName="thickLine" presStyleLbl="alignNode1" presStyleIdx="5" presStyleCnt="6"/>
      <dgm:spPr/>
    </dgm:pt>
    <dgm:pt modelId="{1E96D4EE-B309-874C-A476-8CDA1A94B5F0}" type="pres">
      <dgm:prSet presAssocID="{D4BECACD-73DB-4365-A33B-2F35C72BD162}" presName="horz1" presStyleCnt="0"/>
      <dgm:spPr/>
    </dgm:pt>
    <dgm:pt modelId="{82F252A0-E420-5047-B969-B1EA2FEE8216}" type="pres">
      <dgm:prSet presAssocID="{D4BECACD-73DB-4365-A33B-2F35C72BD162}" presName="tx1" presStyleLbl="revTx" presStyleIdx="5" presStyleCnt="6"/>
      <dgm:spPr/>
      <dgm:t>
        <a:bodyPr/>
        <a:lstStyle/>
        <a:p>
          <a:endParaRPr lang="en-US"/>
        </a:p>
      </dgm:t>
    </dgm:pt>
    <dgm:pt modelId="{A0F100EA-E729-BE4C-8187-6B5758D82D3C}" type="pres">
      <dgm:prSet presAssocID="{D4BECACD-73DB-4365-A33B-2F35C72BD162}" presName="vert1" presStyleCnt="0"/>
      <dgm:spPr/>
    </dgm:pt>
  </dgm:ptLst>
  <dgm:cxnLst>
    <dgm:cxn modelId="{4470079B-A218-42FD-94D4-9B04E6C1D10B}" srcId="{353F8DCC-AC26-454A-A7CB-A4289EF88241}" destId="{AED97011-D75B-4B70-B385-B8828E6C703F}" srcOrd="0" destOrd="0" parTransId="{490793BE-63B2-4B9C-B898-B5E4798E981B}" sibTransId="{6FCAB3BA-F86F-4231-8750-2A5C1D75D567}"/>
    <dgm:cxn modelId="{4F3E36C7-08D6-9C42-BF6E-4AABCB458F33}" type="presOf" srcId="{ABC71818-BE10-4D1E-A795-234399D31AB4}" destId="{CEA4851F-EB33-3749-917A-F80203E2E60D}" srcOrd="0" destOrd="0" presId="urn:microsoft.com/office/officeart/2008/layout/LinedList"/>
    <dgm:cxn modelId="{A32B95C5-E2FE-4419-8C66-13741585E0F6}" srcId="{353F8DCC-AC26-454A-A7CB-A4289EF88241}" destId="{EC6E08FB-8FD7-4A51-A5B4-180283C3C5EC}" srcOrd="2" destOrd="0" parTransId="{E8DED4DA-03AD-4CD8-A884-0BAF3E67876E}" sibTransId="{AFB5F816-BEE2-40C2-98FA-F1CC94248073}"/>
    <dgm:cxn modelId="{B91C818F-8F27-4322-BBDB-17397B28AAA5}" srcId="{353F8DCC-AC26-454A-A7CB-A4289EF88241}" destId="{ABC71818-BE10-4D1E-A795-234399D31AB4}" srcOrd="3" destOrd="0" parTransId="{1283C912-EEFB-4555-892D-D9F31E915B36}" sibTransId="{7D9BA422-A3E8-432B-893C-8F9FE5F65816}"/>
    <dgm:cxn modelId="{DEC4A561-C4A1-4D04-9409-739051EA9236}" srcId="{353F8DCC-AC26-454A-A7CB-A4289EF88241}" destId="{D4BECACD-73DB-4365-A33B-2F35C72BD162}" srcOrd="5" destOrd="0" parTransId="{0057E0E6-25DB-4D94-A0DD-29EA2FF86F6B}" sibTransId="{7712704D-A25C-4A64-8D04-780FCE87E251}"/>
    <dgm:cxn modelId="{771EA6C9-4AA0-4D4C-BCEE-7793D551B3E2}" type="presOf" srcId="{D4BECACD-73DB-4365-A33B-2F35C72BD162}" destId="{82F252A0-E420-5047-B969-B1EA2FEE8216}" srcOrd="0" destOrd="0" presId="urn:microsoft.com/office/officeart/2008/layout/LinedList"/>
    <dgm:cxn modelId="{8D881FF7-EAA2-9D44-94B9-A138D6B09957}" type="presOf" srcId="{A17A10FA-29E9-4464-9F8B-DD6739A1327E}" destId="{6680AF91-C0D9-9041-B390-85F3E7919B3E}" srcOrd="0" destOrd="0" presId="urn:microsoft.com/office/officeart/2008/layout/LinedList"/>
    <dgm:cxn modelId="{4570D52E-9C93-994C-A69E-A80C9704125A}" type="presOf" srcId="{AED97011-D75B-4B70-B385-B8828E6C703F}" destId="{CEE4FA28-E5AC-F844-BA97-65C588E3787C}" srcOrd="0" destOrd="0" presId="urn:microsoft.com/office/officeart/2008/layout/LinedList"/>
    <dgm:cxn modelId="{0078668F-360C-DB44-9A2E-8DD2B1D74745}" type="presOf" srcId="{EC6E08FB-8FD7-4A51-A5B4-180283C3C5EC}" destId="{A43A829A-3DB1-C14B-B5A5-576EDD40547B}" srcOrd="0" destOrd="0" presId="urn:microsoft.com/office/officeart/2008/layout/LinedList"/>
    <dgm:cxn modelId="{47C767E1-78AF-1849-9672-F256DB792B67}" type="presOf" srcId="{178BE48C-233A-4073-A3AD-A146ED577D14}" destId="{AF1D1556-F700-4A45-A302-E46DF3E1FF1C}" srcOrd="0" destOrd="0" presId="urn:microsoft.com/office/officeart/2008/layout/LinedList"/>
    <dgm:cxn modelId="{AA3862A1-5423-E740-BF6D-75A352D7BFE1}" type="presOf" srcId="{353F8DCC-AC26-454A-A7CB-A4289EF88241}" destId="{5697A1A1-6AFC-7E4C-ADC1-CDF6B33774DE}" srcOrd="0" destOrd="0" presId="urn:microsoft.com/office/officeart/2008/layout/LinedList"/>
    <dgm:cxn modelId="{697BB96A-6893-4CD0-B875-DDEDAE8A72B4}" srcId="{353F8DCC-AC26-454A-A7CB-A4289EF88241}" destId="{178BE48C-233A-4073-A3AD-A146ED577D14}" srcOrd="4" destOrd="0" parTransId="{49BFAFD3-4DAA-43D5-BA1B-7FEBA19F2C95}" sibTransId="{780C105C-AE69-455C-89DF-C66F64AACCE5}"/>
    <dgm:cxn modelId="{7437E329-8478-4861-8CE4-0209A5C7D4BB}" srcId="{353F8DCC-AC26-454A-A7CB-A4289EF88241}" destId="{A17A10FA-29E9-4464-9F8B-DD6739A1327E}" srcOrd="1" destOrd="0" parTransId="{0A1CD437-E89C-4C08-806E-A50C5EDCB5AD}" sibTransId="{E1D762F6-5058-4540-AF87-6A47B5EFA730}"/>
    <dgm:cxn modelId="{8ECB6F66-5B6E-CD4F-BDDC-14095F4414C7}" type="presParOf" srcId="{5697A1A1-6AFC-7E4C-ADC1-CDF6B33774DE}" destId="{4E10932B-BDE3-6F4E-9470-C3B1300E32BD}" srcOrd="0" destOrd="0" presId="urn:microsoft.com/office/officeart/2008/layout/LinedList"/>
    <dgm:cxn modelId="{D1A14C75-E827-9A43-814C-2DED9BF09B07}" type="presParOf" srcId="{5697A1A1-6AFC-7E4C-ADC1-CDF6B33774DE}" destId="{3DDE75A7-0F76-294E-BC48-C61C0F8E78FF}" srcOrd="1" destOrd="0" presId="urn:microsoft.com/office/officeart/2008/layout/LinedList"/>
    <dgm:cxn modelId="{9BDAC4AA-10CF-E543-A5A0-110C33DFAFB2}" type="presParOf" srcId="{3DDE75A7-0F76-294E-BC48-C61C0F8E78FF}" destId="{CEE4FA28-E5AC-F844-BA97-65C588E3787C}" srcOrd="0" destOrd="0" presId="urn:microsoft.com/office/officeart/2008/layout/LinedList"/>
    <dgm:cxn modelId="{871C4503-ECFE-8A4D-B0E2-57535863D53F}" type="presParOf" srcId="{3DDE75A7-0F76-294E-BC48-C61C0F8E78FF}" destId="{83E77670-E4B8-B446-9A15-DC6CD9469CA7}" srcOrd="1" destOrd="0" presId="urn:microsoft.com/office/officeart/2008/layout/LinedList"/>
    <dgm:cxn modelId="{A5E1021F-215D-F443-A258-10591846EE61}" type="presParOf" srcId="{5697A1A1-6AFC-7E4C-ADC1-CDF6B33774DE}" destId="{4570B084-8E52-B147-8234-9E741BF02D18}" srcOrd="2" destOrd="0" presId="urn:microsoft.com/office/officeart/2008/layout/LinedList"/>
    <dgm:cxn modelId="{484B102F-CB4F-C24E-AC28-B645658AE0D6}" type="presParOf" srcId="{5697A1A1-6AFC-7E4C-ADC1-CDF6B33774DE}" destId="{45796107-CEA1-3E4E-A1B5-937D897B33EC}" srcOrd="3" destOrd="0" presId="urn:microsoft.com/office/officeart/2008/layout/LinedList"/>
    <dgm:cxn modelId="{3384D1C6-A6E6-2142-92B4-C51011977789}" type="presParOf" srcId="{45796107-CEA1-3E4E-A1B5-937D897B33EC}" destId="{6680AF91-C0D9-9041-B390-85F3E7919B3E}" srcOrd="0" destOrd="0" presId="urn:microsoft.com/office/officeart/2008/layout/LinedList"/>
    <dgm:cxn modelId="{95CE9AF9-CCE7-874B-837C-F5FCB7847553}" type="presParOf" srcId="{45796107-CEA1-3E4E-A1B5-937D897B33EC}" destId="{65A456C3-D0C7-2C46-840F-0DDB2486DC93}" srcOrd="1" destOrd="0" presId="urn:microsoft.com/office/officeart/2008/layout/LinedList"/>
    <dgm:cxn modelId="{609808CE-0BED-A546-B6DE-5409644AF075}" type="presParOf" srcId="{5697A1A1-6AFC-7E4C-ADC1-CDF6B33774DE}" destId="{E8500A4E-E0AB-3D45-A9B1-F0498B7BACEA}" srcOrd="4" destOrd="0" presId="urn:microsoft.com/office/officeart/2008/layout/LinedList"/>
    <dgm:cxn modelId="{871B6258-D7E9-314E-BBE6-62C11985349A}" type="presParOf" srcId="{5697A1A1-6AFC-7E4C-ADC1-CDF6B33774DE}" destId="{3CACFAD2-AA9D-6147-A7CB-A02684A42CFA}" srcOrd="5" destOrd="0" presId="urn:microsoft.com/office/officeart/2008/layout/LinedList"/>
    <dgm:cxn modelId="{69951382-9A33-294D-A524-FC4F8C9698C4}" type="presParOf" srcId="{3CACFAD2-AA9D-6147-A7CB-A02684A42CFA}" destId="{A43A829A-3DB1-C14B-B5A5-576EDD40547B}" srcOrd="0" destOrd="0" presId="urn:microsoft.com/office/officeart/2008/layout/LinedList"/>
    <dgm:cxn modelId="{4FF26A88-1F66-EC4D-8EE8-4CDC7A1A7975}" type="presParOf" srcId="{3CACFAD2-AA9D-6147-A7CB-A02684A42CFA}" destId="{56DCD554-5312-784B-A98D-E4DF8D7A4984}" srcOrd="1" destOrd="0" presId="urn:microsoft.com/office/officeart/2008/layout/LinedList"/>
    <dgm:cxn modelId="{082C23D8-BA8A-4D49-BE29-FF581E7C0234}" type="presParOf" srcId="{5697A1A1-6AFC-7E4C-ADC1-CDF6B33774DE}" destId="{49FF8AA1-D7C2-064A-833F-27334BAC01BD}" srcOrd="6" destOrd="0" presId="urn:microsoft.com/office/officeart/2008/layout/LinedList"/>
    <dgm:cxn modelId="{25A1E161-4E46-E84A-86A8-6D7B0DB4CAA3}" type="presParOf" srcId="{5697A1A1-6AFC-7E4C-ADC1-CDF6B33774DE}" destId="{B4ED0B51-9BBE-2542-930D-73552C657B10}" srcOrd="7" destOrd="0" presId="urn:microsoft.com/office/officeart/2008/layout/LinedList"/>
    <dgm:cxn modelId="{8326F96B-D30F-6741-A9AE-44FF30C75ED3}" type="presParOf" srcId="{B4ED0B51-9BBE-2542-930D-73552C657B10}" destId="{CEA4851F-EB33-3749-917A-F80203E2E60D}" srcOrd="0" destOrd="0" presId="urn:microsoft.com/office/officeart/2008/layout/LinedList"/>
    <dgm:cxn modelId="{2C373FBE-8D89-EA44-91EC-964F69B8F13F}" type="presParOf" srcId="{B4ED0B51-9BBE-2542-930D-73552C657B10}" destId="{37DCAA36-1B56-7D48-A2BD-EB15EA6D8455}" srcOrd="1" destOrd="0" presId="urn:microsoft.com/office/officeart/2008/layout/LinedList"/>
    <dgm:cxn modelId="{F71318C3-A373-5A4B-A9AE-B92D2DD36E19}" type="presParOf" srcId="{5697A1A1-6AFC-7E4C-ADC1-CDF6B33774DE}" destId="{717A4A9D-E0D5-4148-BAE9-E69BA85096FF}" srcOrd="8" destOrd="0" presId="urn:microsoft.com/office/officeart/2008/layout/LinedList"/>
    <dgm:cxn modelId="{3DD4B027-8FE0-154D-8099-B350F0AEC1F9}" type="presParOf" srcId="{5697A1A1-6AFC-7E4C-ADC1-CDF6B33774DE}" destId="{7EB6EF25-3BDC-DB47-BAE1-FC3586CE265E}" srcOrd="9" destOrd="0" presId="urn:microsoft.com/office/officeart/2008/layout/LinedList"/>
    <dgm:cxn modelId="{1EE5E95B-50DC-0443-9CFE-7AF2D4B39789}" type="presParOf" srcId="{7EB6EF25-3BDC-DB47-BAE1-FC3586CE265E}" destId="{AF1D1556-F700-4A45-A302-E46DF3E1FF1C}" srcOrd="0" destOrd="0" presId="urn:microsoft.com/office/officeart/2008/layout/LinedList"/>
    <dgm:cxn modelId="{0487753F-489C-524B-8160-36AF7705A622}" type="presParOf" srcId="{7EB6EF25-3BDC-DB47-BAE1-FC3586CE265E}" destId="{97BF1B0D-4D73-EF4E-A4B9-678D435736BE}" srcOrd="1" destOrd="0" presId="urn:microsoft.com/office/officeart/2008/layout/LinedList"/>
    <dgm:cxn modelId="{424B3165-0DB6-F443-A05E-B8FEA5234436}" type="presParOf" srcId="{5697A1A1-6AFC-7E4C-ADC1-CDF6B33774DE}" destId="{6CEE2543-E741-544C-8D6C-573136A3569C}" srcOrd="10" destOrd="0" presId="urn:microsoft.com/office/officeart/2008/layout/LinedList"/>
    <dgm:cxn modelId="{0EAFB328-BDC9-864A-BE79-56855B88781C}" type="presParOf" srcId="{5697A1A1-6AFC-7E4C-ADC1-CDF6B33774DE}" destId="{1E96D4EE-B309-874C-A476-8CDA1A94B5F0}" srcOrd="11" destOrd="0" presId="urn:microsoft.com/office/officeart/2008/layout/LinedList"/>
    <dgm:cxn modelId="{F16E4689-293A-1940-9194-670F37DF3D30}" type="presParOf" srcId="{1E96D4EE-B309-874C-A476-8CDA1A94B5F0}" destId="{82F252A0-E420-5047-B969-B1EA2FEE8216}" srcOrd="0" destOrd="0" presId="urn:microsoft.com/office/officeart/2008/layout/LinedList"/>
    <dgm:cxn modelId="{82CC133C-733F-9544-936F-6A5218EEA248}" type="presParOf" srcId="{1E96D4EE-B309-874C-A476-8CDA1A94B5F0}" destId="{A0F100EA-E729-BE4C-8187-6B5758D82D3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3F8DCC-AC26-454A-A7CB-A4289EF88241}"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AED97011-D75B-4B70-B385-B8828E6C703F}">
      <dgm:prSet/>
      <dgm:spPr/>
      <dgm:t>
        <a:bodyPr/>
        <a:lstStyle/>
        <a:p>
          <a:r>
            <a:rPr lang="en-US" dirty="0"/>
            <a:t>Talk with your neighbor about</a:t>
          </a:r>
          <a:r>
            <a:rPr lang="en-US" i="1" dirty="0"/>
            <a:t> IFC </a:t>
          </a:r>
          <a:r>
            <a:rPr lang="en-US" dirty="0"/>
            <a:t>or host a civic dinner</a:t>
          </a:r>
        </a:p>
      </dgm:t>
    </dgm:pt>
    <dgm:pt modelId="{490793BE-63B2-4B9C-B898-B5E4798E981B}" type="parTrans" cxnId="{4470079B-A218-42FD-94D4-9B04E6C1D10B}">
      <dgm:prSet/>
      <dgm:spPr/>
      <dgm:t>
        <a:bodyPr/>
        <a:lstStyle/>
        <a:p>
          <a:endParaRPr lang="en-US"/>
        </a:p>
      </dgm:t>
    </dgm:pt>
    <dgm:pt modelId="{6FCAB3BA-F86F-4231-8750-2A5C1D75D567}" type="sibTrans" cxnId="{4470079B-A218-42FD-94D4-9B04E6C1D10B}">
      <dgm:prSet/>
      <dgm:spPr/>
      <dgm:t>
        <a:bodyPr/>
        <a:lstStyle/>
        <a:p>
          <a:endParaRPr lang="en-US"/>
        </a:p>
      </dgm:t>
    </dgm:pt>
    <dgm:pt modelId="{A17A10FA-29E9-4464-9F8B-DD6739A1327E}">
      <dgm:prSet/>
      <dgm:spPr/>
      <dgm:t>
        <a:bodyPr/>
        <a:lstStyle/>
        <a:p>
          <a:r>
            <a:rPr lang="en-US" dirty="0" smtClean="0"/>
            <a:t>Start a program </a:t>
          </a:r>
          <a:r>
            <a:rPr lang="en-US" dirty="0"/>
            <a:t>or initiative </a:t>
          </a:r>
          <a:r>
            <a:rPr lang="en-US" dirty="0" smtClean="0"/>
            <a:t>with your employer </a:t>
          </a:r>
          <a:endParaRPr lang="en-US" dirty="0"/>
        </a:p>
      </dgm:t>
    </dgm:pt>
    <dgm:pt modelId="{0A1CD437-E89C-4C08-806E-A50C5EDCB5AD}" type="parTrans" cxnId="{7437E329-8478-4861-8CE4-0209A5C7D4BB}">
      <dgm:prSet/>
      <dgm:spPr/>
      <dgm:t>
        <a:bodyPr/>
        <a:lstStyle/>
        <a:p>
          <a:endParaRPr lang="en-US"/>
        </a:p>
      </dgm:t>
    </dgm:pt>
    <dgm:pt modelId="{E1D762F6-5058-4540-AF87-6A47B5EFA730}" type="sibTrans" cxnId="{7437E329-8478-4861-8CE4-0209A5C7D4BB}">
      <dgm:prSet/>
      <dgm:spPr/>
      <dgm:t>
        <a:bodyPr/>
        <a:lstStyle/>
        <a:p>
          <a:endParaRPr lang="en-US"/>
        </a:p>
      </dgm:t>
    </dgm:pt>
    <dgm:pt modelId="{EC6E08FB-8FD7-4A51-A5B4-180283C3C5EC}">
      <dgm:prSet/>
      <dgm:spPr/>
      <dgm:t>
        <a:bodyPr/>
        <a:lstStyle/>
        <a:p>
          <a:r>
            <a:rPr lang="en-US" dirty="0"/>
            <a:t>Invest in educational opportunities  </a:t>
          </a:r>
        </a:p>
      </dgm:t>
    </dgm:pt>
    <dgm:pt modelId="{E8DED4DA-03AD-4CD8-A884-0BAF3E67876E}" type="parTrans" cxnId="{A32B95C5-E2FE-4419-8C66-13741585E0F6}">
      <dgm:prSet/>
      <dgm:spPr/>
      <dgm:t>
        <a:bodyPr/>
        <a:lstStyle/>
        <a:p>
          <a:endParaRPr lang="en-US"/>
        </a:p>
      </dgm:t>
    </dgm:pt>
    <dgm:pt modelId="{AFB5F816-BEE2-40C2-98FA-F1CC94248073}" type="sibTrans" cxnId="{A32B95C5-E2FE-4419-8C66-13741585E0F6}">
      <dgm:prSet/>
      <dgm:spPr/>
      <dgm:t>
        <a:bodyPr/>
        <a:lstStyle/>
        <a:p>
          <a:endParaRPr lang="en-US"/>
        </a:p>
      </dgm:t>
    </dgm:pt>
    <dgm:pt modelId="{ABC71818-BE10-4D1E-A795-234399D31AB4}">
      <dgm:prSet/>
      <dgm:spPr/>
      <dgm:t>
        <a:bodyPr/>
        <a:lstStyle/>
        <a:p>
          <a:r>
            <a:rPr lang="en-US" dirty="0"/>
            <a:t>Support diversity and cultural assets in our community </a:t>
          </a:r>
        </a:p>
      </dgm:t>
    </dgm:pt>
    <dgm:pt modelId="{1283C912-EEFB-4555-892D-D9F31E915B36}" type="parTrans" cxnId="{B91C818F-8F27-4322-BBDB-17397B28AAA5}">
      <dgm:prSet/>
      <dgm:spPr/>
      <dgm:t>
        <a:bodyPr/>
        <a:lstStyle/>
        <a:p>
          <a:endParaRPr lang="en-US"/>
        </a:p>
      </dgm:t>
    </dgm:pt>
    <dgm:pt modelId="{7D9BA422-A3E8-432B-893C-8F9FE5F65816}" type="sibTrans" cxnId="{B91C818F-8F27-4322-BBDB-17397B28AAA5}">
      <dgm:prSet/>
      <dgm:spPr/>
      <dgm:t>
        <a:bodyPr/>
        <a:lstStyle/>
        <a:p>
          <a:endParaRPr lang="en-US"/>
        </a:p>
      </dgm:t>
    </dgm:pt>
    <dgm:pt modelId="{178BE48C-233A-4073-A3AD-A146ED577D14}">
      <dgm:prSet/>
      <dgm:spPr/>
      <dgm:t>
        <a:bodyPr/>
        <a:lstStyle/>
        <a:p>
          <a:r>
            <a:rPr lang="en-US" dirty="0"/>
            <a:t>Prioritize the well-being of your family </a:t>
          </a:r>
        </a:p>
      </dgm:t>
    </dgm:pt>
    <dgm:pt modelId="{49BFAFD3-4DAA-43D5-BA1B-7FEBA19F2C95}" type="parTrans" cxnId="{697BB96A-6893-4CD0-B875-DDEDAE8A72B4}">
      <dgm:prSet/>
      <dgm:spPr/>
      <dgm:t>
        <a:bodyPr/>
        <a:lstStyle/>
        <a:p>
          <a:endParaRPr lang="en-US"/>
        </a:p>
      </dgm:t>
    </dgm:pt>
    <dgm:pt modelId="{780C105C-AE69-455C-89DF-C66F64AACCE5}" type="sibTrans" cxnId="{697BB96A-6893-4CD0-B875-DDEDAE8A72B4}">
      <dgm:prSet/>
      <dgm:spPr/>
      <dgm:t>
        <a:bodyPr/>
        <a:lstStyle/>
        <a:p>
          <a:endParaRPr lang="en-US"/>
        </a:p>
      </dgm:t>
    </dgm:pt>
    <dgm:pt modelId="{D4BECACD-73DB-4365-A33B-2F35C72BD162}">
      <dgm:prSet/>
      <dgm:spPr/>
      <dgm:t>
        <a:bodyPr/>
        <a:lstStyle/>
        <a:p>
          <a:endParaRPr lang="en-US" dirty="0"/>
        </a:p>
      </dgm:t>
    </dgm:pt>
    <dgm:pt modelId="{0057E0E6-25DB-4D94-A0DD-29EA2FF86F6B}" type="parTrans" cxnId="{DEC4A561-C4A1-4D04-9409-739051EA9236}">
      <dgm:prSet/>
      <dgm:spPr/>
      <dgm:t>
        <a:bodyPr/>
        <a:lstStyle/>
        <a:p>
          <a:endParaRPr lang="en-US"/>
        </a:p>
      </dgm:t>
    </dgm:pt>
    <dgm:pt modelId="{7712704D-A25C-4A64-8D04-780FCE87E251}" type="sibTrans" cxnId="{DEC4A561-C4A1-4D04-9409-739051EA9236}">
      <dgm:prSet/>
      <dgm:spPr/>
      <dgm:t>
        <a:bodyPr/>
        <a:lstStyle/>
        <a:p>
          <a:endParaRPr lang="en-US"/>
        </a:p>
      </dgm:t>
    </dgm:pt>
    <dgm:pt modelId="{5697A1A1-6AFC-7E4C-ADC1-CDF6B33774DE}" type="pres">
      <dgm:prSet presAssocID="{353F8DCC-AC26-454A-A7CB-A4289EF88241}" presName="vert0" presStyleCnt="0">
        <dgm:presLayoutVars>
          <dgm:dir/>
          <dgm:animOne val="branch"/>
          <dgm:animLvl val="lvl"/>
        </dgm:presLayoutVars>
      </dgm:prSet>
      <dgm:spPr/>
      <dgm:t>
        <a:bodyPr/>
        <a:lstStyle/>
        <a:p>
          <a:endParaRPr lang="en-US"/>
        </a:p>
      </dgm:t>
    </dgm:pt>
    <dgm:pt modelId="{4E10932B-BDE3-6F4E-9470-C3B1300E32BD}" type="pres">
      <dgm:prSet presAssocID="{AED97011-D75B-4B70-B385-B8828E6C703F}" presName="thickLine" presStyleLbl="alignNode1" presStyleIdx="0" presStyleCnt="6"/>
      <dgm:spPr/>
    </dgm:pt>
    <dgm:pt modelId="{3DDE75A7-0F76-294E-BC48-C61C0F8E78FF}" type="pres">
      <dgm:prSet presAssocID="{AED97011-D75B-4B70-B385-B8828E6C703F}" presName="horz1" presStyleCnt="0"/>
      <dgm:spPr/>
    </dgm:pt>
    <dgm:pt modelId="{CEE4FA28-E5AC-F844-BA97-65C588E3787C}" type="pres">
      <dgm:prSet presAssocID="{AED97011-D75B-4B70-B385-B8828E6C703F}" presName="tx1" presStyleLbl="revTx" presStyleIdx="0" presStyleCnt="6"/>
      <dgm:spPr/>
      <dgm:t>
        <a:bodyPr/>
        <a:lstStyle/>
        <a:p>
          <a:endParaRPr lang="en-US"/>
        </a:p>
      </dgm:t>
    </dgm:pt>
    <dgm:pt modelId="{83E77670-E4B8-B446-9A15-DC6CD9469CA7}" type="pres">
      <dgm:prSet presAssocID="{AED97011-D75B-4B70-B385-B8828E6C703F}" presName="vert1" presStyleCnt="0"/>
      <dgm:spPr/>
    </dgm:pt>
    <dgm:pt modelId="{4570B084-8E52-B147-8234-9E741BF02D18}" type="pres">
      <dgm:prSet presAssocID="{A17A10FA-29E9-4464-9F8B-DD6739A1327E}" presName="thickLine" presStyleLbl="alignNode1" presStyleIdx="1" presStyleCnt="6"/>
      <dgm:spPr/>
    </dgm:pt>
    <dgm:pt modelId="{45796107-CEA1-3E4E-A1B5-937D897B33EC}" type="pres">
      <dgm:prSet presAssocID="{A17A10FA-29E9-4464-9F8B-DD6739A1327E}" presName="horz1" presStyleCnt="0"/>
      <dgm:spPr/>
    </dgm:pt>
    <dgm:pt modelId="{6680AF91-C0D9-9041-B390-85F3E7919B3E}" type="pres">
      <dgm:prSet presAssocID="{A17A10FA-29E9-4464-9F8B-DD6739A1327E}" presName="tx1" presStyleLbl="revTx" presStyleIdx="1" presStyleCnt="6"/>
      <dgm:spPr/>
      <dgm:t>
        <a:bodyPr/>
        <a:lstStyle/>
        <a:p>
          <a:endParaRPr lang="en-US"/>
        </a:p>
      </dgm:t>
    </dgm:pt>
    <dgm:pt modelId="{65A456C3-D0C7-2C46-840F-0DDB2486DC93}" type="pres">
      <dgm:prSet presAssocID="{A17A10FA-29E9-4464-9F8B-DD6739A1327E}" presName="vert1" presStyleCnt="0"/>
      <dgm:spPr/>
    </dgm:pt>
    <dgm:pt modelId="{E8500A4E-E0AB-3D45-A9B1-F0498B7BACEA}" type="pres">
      <dgm:prSet presAssocID="{EC6E08FB-8FD7-4A51-A5B4-180283C3C5EC}" presName="thickLine" presStyleLbl="alignNode1" presStyleIdx="2" presStyleCnt="6"/>
      <dgm:spPr/>
    </dgm:pt>
    <dgm:pt modelId="{3CACFAD2-AA9D-6147-A7CB-A02684A42CFA}" type="pres">
      <dgm:prSet presAssocID="{EC6E08FB-8FD7-4A51-A5B4-180283C3C5EC}" presName="horz1" presStyleCnt="0"/>
      <dgm:spPr/>
    </dgm:pt>
    <dgm:pt modelId="{A43A829A-3DB1-C14B-B5A5-576EDD40547B}" type="pres">
      <dgm:prSet presAssocID="{EC6E08FB-8FD7-4A51-A5B4-180283C3C5EC}" presName="tx1" presStyleLbl="revTx" presStyleIdx="2" presStyleCnt="6"/>
      <dgm:spPr/>
      <dgm:t>
        <a:bodyPr/>
        <a:lstStyle/>
        <a:p>
          <a:endParaRPr lang="en-US"/>
        </a:p>
      </dgm:t>
    </dgm:pt>
    <dgm:pt modelId="{56DCD554-5312-784B-A98D-E4DF8D7A4984}" type="pres">
      <dgm:prSet presAssocID="{EC6E08FB-8FD7-4A51-A5B4-180283C3C5EC}" presName="vert1" presStyleCnt="0"/>
      <dgm:spPr/>
    </dgm:pt>
    <dgm:pt modelId="{49FF8AA1-D7C2-064A-833F-27334BAC01BD}" type="pres">
      <dgm:prSet presAssocID="{ABC71818-BE10-4D1E-A795-234399D31AB4}" presName="thickLine" presStyleLbl="alignNode1" presStyleIdx="3" presStyleCnt="6"/>
      <dgm:spPr/>
    </dgm:pt>
    <dgm:pt modelId="{B4ED0B51-9BBE-2542-930D-73552C657B10}" type="pres">
      <dgm:prSet presAssocID="{ABC71818-BE10-4D1E-A795-234399D31AB4}" presName="horz1" presStyleCnt="0"/>
      <dgm:spPr/>
    </dgm:pt>
    <dgm:pt modelId="{CEA4851F-EB33-3749-917A-F80203E2E60D}" type="pres">
      <dgm:prSet presAssocID="{ABC71818-BE10-4D1E-A795-234399D31AB4}" presName="tx1" presStyleLbl="revTx" presStyleIdx="3" presStyleCnt="6"/>
      <dgm:spPr/>
      <dgm:t>
        <a:bodyPr/>
        <a:lstStyle/>
        <a:p>
          <a:endParaRPr lang="en-US"/>
        </a:p>
      </dgm:t>
    </dgm:pt>
    <dgm:pt modelId="{37DCAA36-1B56-7D48-A2BD-EB15EA6D8455}" type="pres">
      <dgm:prSet presAssocID="{ABC71818-BE10-4D1E-A795-234399D31AB4}" presName="vert1" presStyleCnt="0"/>
      <dgm:spPr/>
    </dgm:pt>
    <dgm:pt modelId="{717A4A9D-E0D5-4148-BAE9-E69BA85096FF}" type="pres">
      <dgm:prSet presAssocID="{178BE48C-233A-4073-A3AD-A146ED577D14}" presName="thickLine" presStyleLbl="alignNode1" presStyleIdx="4" presStyleCnt="6"/>
      <dgm:spPr/>
    </dgm:pt>
    <dgm:pt modelId="{7EB6EF25-3BDC-DB47-BAE1-FC3586CE265E}" type="pres">
      <dgm:prSet presAssocID="{178BE48C-233A-4073-A3AD-A146ED577D14}" presName="horz1" presStyleCnt="0"/>
      <dgm:spPr/>
    </dgm:pt>
    <dgm:pt modelId="{AF1D1556-F700-4A45-A302-E46DF3E1FF1C}" type="pres">
      <dgm:prSet presAssocID="{178BE48C-233A-4073-A3AD-A146ED577D14}" presName="tx1" presStyleLbl="revTx" presStyleIdx="4" presStyleCnt="6"/>
      <dgm:spPr/>
      <dgm:t>
        <a:bodyPr/>
        <a:lstStyle/>
        <a:p>
          <a:endParaRPr lang="en-US"/>
        </a:p>
      </dgm:t>
    </dgm:pt>
    <dgm:pt modelId="{97BF1B0D-4D73-EF4E-A4B9-678D435736BE}" type="pres">
      <dgm:prSet presAssocID="{178BE48C-233A-4073-A3AD-A146ED577D14}" presName="vert1" presStyleCnt="0"/>
      <dgm:spPr/>
    </dgm:pt>
    <dgm:pt modelId="{6CEE2543-E741-544C-8D6C-573136A3569C}" type="pres">
      <dgm:prSet presAssocID="{D4BECACD-73DB-4365-A33B-2F35C72BD162}" presName="thickLine" presStyleLbl="alignNode1" presStyleIdx="5" presStyleCnt="6"/>
      <dgm:spPr/>
    </dgm:pt>
    <dgm:pt modelId="{1E96D4EE-B309-874C-A476-8CDA1A94B5F0}" type="pres">
      <dgm:prSet presAssocID="{D4BECACD-73DB-4365-A33B-2F35C72BD162}" presName="horz1" presStyleCnt="0"/>
      <dgm:spPr/>
    </dgm:pt>
    <dgm:pt modelId="{82F252A0-E420-5047-B969-B1EA2FEE8216}" type="pres">
      <dgm:prSet presAssocID="{D4BECACD-73DB-4365-A33B-2F35C72BD162}" presName="tx1" presStyleLbl="revTx" presStyleIdx="5" presStyleCnt="6"/>
      <dgm:spPr/>
      <dgm:t>
        <a:bodyPr/>
        <a:lstStyle/>
        <a:p>
          <a:endParaRPr lang="en-US"/>
        </a:p>
      </dgm:t>
    </dgm:pt>
    <dgm:pt modelId="{A0F100EA-E729-BE4C-8187-6B5758D82D3C}" type="pres">
      <dgm:prSet presAssocID="{D4BECACD-73DB-4365-A33B-2F35C72BD162}" presName="vert1" presStyleCnt="0"/>
      <dgm:spPr/>
    </dgm:pt>
  </dgm:ptLst>
  <dgm:cxnLst>
    <dgm:cxn modelId="{826651EB-9388-4546-9F0B-D3DDA3306487}" type="presOf" srcId="{AED97011-D75B-4B70-B385-B8828E6C703F}" destId="{CEE4FA28-E5AC-F844-BA97-65C588E3787C}" srcOrd="0" destOrd="0" presId="urn:microsoft.com/office/officeart/2008/layout/LinedList"/>
    <dgm:cxn modelId="{4470079B-A218-42FD-94D4-9B04E6C1D10B}" srcId="{353F8DCC-AC26-454A-A7CB-A4289EF88241}" destId="{AED97011-D75B-4B70-B385-B8828E6C703F}" srcOrd="0" destOrd="0" parTransId="{490793BE-63B2-4B9C-B898-B5E4798E981B}" sibTransId="{6FCAB3BA-F86F-4231-8750-2A5C1D75D567}"/>
    <dgm:cxn modelId="{DD2A75F7-ED17-AC40-9306-F935EF02673B}" type="presOf" srcId="{178BE48C-233A-4073-A3AD-A146ED577D14}" destId="{AF1D1556-F700-4A45-A302-E46DF3E1FF1C}" srcOrd="0" destOrd="0" presId="urn:microsoft.com/office/officeart/2008/layout/LinedList"/>
    <dgm:cxn modelId="{4155C5C2-3E60-8F48-98BF-50C01AE58B1E}" type="presOf" srcId="{353F8DCC-AC26-454A-A7CB-A4289EF88241}" destId="{5697A1A1-6AFC-7E4C-ADC1-CDF6B33774DE}" srcOrd="0" destOrd="0" presId="urn:microsoft.com/office/officeart/2008/layout/LinedList"/>
    <dgm:cxn modelId="{A32B95C5-E2FE-4419-8C66-13741585E0F6}" srcId="{353F8DCC-AC26-454A-A7CB-A4289EF88241}" destId="{EC6E08FB-8FD7-4A51-A5B4-180283C3C5EC}" srcOrd="2" destOrd="0" parTransId="{E8DED4DA-03AD-4CD8-A884-0BAF3E67876E}" sibTransId="{AFB5F816-BEE2-40C2-98FA-F1CC94248073}"/>
    <dgm:cxn modelId="{EE28E4C2-70E6-6F49-BD80-943F80A0E7EA}" type="presOf" srcId="{D4BECACD-73DB-4365-A33B-2F35C72BD162}" destId="{82F252A0-E420-5047-B969-B1EA2FEE8216}" srcOrd="0" destOrd="0" presId="urn:microsoft.com/office/officeart/2008/layout/LinedList"/>
    <dgm:cxn modelId="{8AD89FBC-70C2-774F-A1AB-4C708E4105E0}" type="presOf" srcId="{A17A10FA-29E9-4464-9F8B-DD6739A1327E}" destId="{6680AF91-C0D9-9041-B390-85F3E7919B3E}" srcOrd="0" destOrd="0" presId="urn:microsoft.com/office/officeart/2008/layout/LinedList"/>
    <dgm:cxn modelId="{B91C818F-8F27-4322-BBDB-17397B28AAA5}" srcId="{353F8DCC-AC26-454A-A7CB-A4289EF88241}" destId="{ABC71818-BE10-4D1E-A795-234399D31AB4}" srcOrd="3" destOrd="0" parTransId="{1283C912-EEFB-4555-892D-D9F31E915B36}" sibTransId="{7D9BA422-A3E8-432B-893C-8F9FE5F65816}"/>
    <dgm:cxn modelId="{DEC4A561-C4A1-4D04-9409-739051EA9236}" srcId="{353F8DCC-AC26-454A-A7CB-A4289EF88241}" destId="{D4BECACD-73DB-4365-A33B-2F35C72BD162}" srcOrd="5" destOrd="0" parTransId="{0057E0E6-25DB-4D94-A0DD-29EA2FF86F6B}" sibTransId="{7712704D-A25C-4A64-8D04-780FCE87E251}"/>
    <dgm:cxn modelId="{5DA5EA3E-3E7D-854F-8601-B4A6283F0068}" type="presOf" srcId="{EC6E08FB-8FD7-4A51-A5B4-180283C3C5EC}" destId="{A43A829A-3DB1-C14B-B5A5-576EDD40547B}" srcOrd="0" destOrd="0" presId="urn:microsoft.com/office/officeart/2008/layout/LinedList"/>
    <dgm:cxn modelId="{42A0CF21-10EE-604B-ADF1-6D61B8F92EC5}" type="presOf" srcId="{ABC71818-BE10-4D1E-A795-234399D31AB4}" destId="{CEA4851F-EB33-3749-917A-F80203E2E60D}" srcOrd="0" destOrd="0" presId="urn:microsoft.com/office/officeart/2008/layout/LinedList"/>
    <dgm:cxn modelId="{697BB96A-6893-4CD0-B875-DDEDAE8A72B4}" srcId="{353F8DCC-AC26-454A-A7CB-A4289EF88241}" destId="{178BE48C-233A-4073-A3AD-A146ED577D14}" srcOrd="4" destOrd="0" parTransId="{49BFAFD3-4DAA-43D5-BA1B-7FEBA19F2C95}" sibTransId="{780C105C-AE69-455C-89DF-C66F64AACCE5}"/>
    <dgm:cxn modelId="{7437E329-8478-4861-8CE4-0209A5C7D4BB}" srcId="{353F8DCC-AC26-454A-A7CB-A4289EF88241}" destId="{A17A10FA-29E9-4464-9F8B-DD6739A1327E}" srcOrd="1" destOrd="0" parTransId="{0A1CD437-E89C-4C08-806E-A50C5EDCB5AD}" sibTransId="{E1D762F6-5058-4540-AF87-6A47B5EFA730}"/>
    <dgm:cxn modelId="{E8EAD585-3253-9347-AE83-373E16620A5E}" type="presParOf" srcId="{5697A1A1-6AFC-7E4C-ADC1-CDF6B33774DE}" destId="{4E10932B-BDE3-6F4E-9470-C3B1300E32BD}" srcOrd="0" destOrd="0" presId="urn:microsoft.com/office/officeart/2008/layout/LinedList"/>
    <dgm:cxn modelId="{74707971-5060-8749-95C4-AE9808360CBE}" type="presParOf" srcId="{5697A1A1-6AFC-7E4C-ADC1-CDF6B33774DE}" destId="{3DDE75A7-0F76-294E-BC48-C61C0F8E78FF}" srcOrd="1" destOrd="0" presId="urn:microsoft.com/office/officeart/2008/layout/LinedList"/>
    <dgm:cxn modelId="{D00C0F9F-CCBC-664F-99A5-366B4D32B25A}" type="presParOf" srcId="{3DDE75A7-0F76-294E-BC48-C61C0F8E78FF}" destId="{CEE4FA28-E5AC-F844-BA97-65C588E3787C}" srcOrd="0" destOrd="0" presId="urn:microsoft.com/office/officeart/2008/layout/LinedList"/>
    <dgm:cxn modelId="{F15E3EC7-4DB2-6E46-A6CA-4DFBC79A3CF5}" type="presParOf" srcId="{3DDE75A7-0F76-294E-BC48-C61C0F8E78FF}" destId="{83E77670-E4B8-B446-9A15-DC6CD9469CA7}" srcOrd="1" destOrd="0" presId="urn:microsoft.com/office/officeart/2008/layout/LinedList"/>
    <dgm:cxn modelId="{1F456197-A867-C74D-917A-47610D18F28F}" type="presParOf" srcId="{5697A1A1-6AFC-7E4C-ADC1-CDF6B33774DE}" destId="{4570B084-8E52-B147-8234-9E741BF02D18}" srcOrd="2" destOrd="0" presId="urn:microsoft.com/office/officeart/2008/layout/LinedList"/>
    <dgm:cxn modelId="{52682910-53EB-4E4D-9253-0A8E3677BCE7}" type="presParOf" srcId="{5697A1A1-6AFC-7E4C-ADC1-CDF6B33774DE}" destId="{45796107-CEA1-3E4E-A1B5-937D897B33EC}" srcOrd="3" destOrd="0" presId="urn:microsoft.com/office/officeart/2008/layout/LinedList"/>
    <dgm:cxn modelId="{FB2B94EB-147B-CD40-828C-0AE98DBBFD17}" type="presParOf" srcId="{45796107-CEA1-3E4E-A1B5-937D897B33EC}" destId="{6680AF91-C0D9-9041-B390-85F3E7919B3E}" srcOrd="0" destOrd="0" presId="urn:microsoft.com/office/officeart/2008/layout/LinedList"/>
    <dgm:cxn modelId="{D0552E6C-FD77-BA41-A35A-A785BDD3154D}" type="presParOf" srcId="{45796107-CEA1-3E4E-A1B5-937D897B33EC}" destId="{65A456C3-D0C7-2C46-840F-0DDB2486DC93}" srcOrd="1" destOrd="0" presId="urn:microsoft.com/office/officeart/2008/layout/LinedList"/>
    <dgm:cxn modelId="{470BA6D4-7671-2F48-B9F1-CE65CA354607}" type="presParOf" srcId="{5697A1A1-6AFC-7E4C-ADC1-CDF6B33774DE}" destId="{E8500A4E-E0AB-3D45-A9B1-F0498B7BACEA}" srcOrd="4" destOrd="0" presId="urn:microsoft.com/office/officeart/2008/layout/LinedList"/>
    <dgm:cxn modelId="{9DC9ABF6-E4F0-2040-B178-5A5E902A85C0}" type="presParOf" srcId="{5697A1A1-6AFC-7E4C-ADC1-CDF6B33774DE}" destId="{3CACFAD2-AA9D-6147-A7CB-A02684A42CFA}" srcOrd="5" destOrd="0" presId="urn:microsoft.com/office/officeart/2008/layout/LinedList"/>
    <dgm:cxn modelId="{14F34FE4-B0CA-1C47-956B-79BEEBA379D2}" type="presParOf" srcId="{3CACFAD2-AA9D-6147-A7CB-A02684A42CFA}" destId="{A43A829A-3DB1-C14B-B5A5-576EDD40547B}" srcOrd="0" destOrd="0" presId="urn:microsoft.com/office/officeart/2008/layout/LinedList"/>
    <dgm:cxn modelId="{74A24EC1-63FB-0344-90E7-D95CA8184440}" type="presParOf" srcId="{3CACFAD2-AA9D-6147-A7CB-A02684A42CFA}" destId="{56DCD554-5312-784B-A98D-E4DF8D7A4984}" srcOrd="1" destOrd="0" presId="urn:microsoft.com/office/officeart/2008/layout/LinedList"/>
    <dgm:cxn modelId="{C8EA4BB1-4C07-F24A-9547-560C12D60E4C}" type="presParOf" srcId="{5697A1A1-6AFC-7E4C-ADC1-CDF6B33774DE}" destId="{49FF8AA1-D7C2-064A-833F-27334BAC01BD}" srcOrd="6" destOrd="0" presId="urn:microsoft.com/office/officeart/2008/layout/LinedList"/>
    <dgm:cxn modelId="{3181CA42-69F3-804E-84E6-A2F7448CBAD5}" type="presParOf" srcId="{5697A1A1-6AFC-7E4C-ADC1-CDF6B33774DE}" destId="{B4ED0B51-9BBE-2542-930D-73552C657B10}" srcOrd="7" destOrd="0" presId="urn:microsoft.com/office/officeart/2008/layout/LinedList"/>
    <dgm:cxn modelId="{ED0A3D82-7378-2146-A066-021DDDF1A495}" type="presParOf" srcId="{B4ED0B51-9BBE-2542-930D-73552C657B10}" destId="{CEA4851F-EB33-3749-917A-F80203E2E60D}" srcOrd="0" destOrd="0" presId="urn:microsoft.com/office/officeart/2008/layout/LinedList"/>
    <dgm:cxn modelId="{F4459FC5-EC7B-7546-AC4F-6A58C91C4C83}" type="presParOf" srcId="{B4ED0B51-9BBE-2542-930D-73552C657B10}" destId="{37DCAA36-1B56-7D48-A2BD-EB15EA6D8455}" srcOrd="1" destOrd="0" presId="urn:microsoft.com/office/officeart/2008/layout/LinedList"/>
    <dgm:cxn modelId="{D122421E-3CC3-B34E-9B01-C2332F0D3199}" type="presParOf" srcId="{5697A1A1-6AFC-7E4C-ADC1-CDF6B33774DE}" destId="{717A4A9D-E0D5-4148-BAE9-E69BA85096FF}" srcOrd="8" destOrd="0" presId="urn:microsoft.com/office/officeart/2008/layout/LinedList"/>
    <dgm:cxn modelId="{3B6475FC-285E-394B-B2AE-2D2B03B46A7C}" type="presParOf" srcId="{5697A1A1-6AFC-7E4C-ADC1-CDF6B33774DE}" destId="{7EB6EF25-3BDC-DB47-BAE1-FC3586CE265E}" srcOrd="9" destOrd="0" presId="urn:microsoft.com/office/officeart/2008/layout/LinedList"/>
    <dgm:cxn modelId="{D64D4705-53AD-5D4B-811F-CBA076105D8D}" type="presParOf" srcId="{7EB6EF25-3BDC-DB47-BAE1-FC3586CE265E}" destId="{AF1D1556-F700-4A45-A302-E46DF3E1FF1C}" srcOrd="0" destOrd="0" presId="urn:microsoft.com/office/officeart/2008/layout/LinedList"/>
    <dgm:cxn modelId="{071868F5-6B2D-5044-BF50-5D99843A259E}" type="presParOf" srcId="{7EB6EF25-3BDC-DB47-BAE1-FC3586CE265E}" destId="{97BF1B0D-4D73-EF4E-A4B9-678D435736BE}" srcOrd="1" destOrd="0" presId="urn:microsoft.com/office/officeart/2008/layout/LinedList"/>
    <dgm:cxn modelId="{4EF99D98-408D-6A46-A663-6D54E33B5476}" type="presParOf" srcId="{5697A1A1-6AFC-7E4C-ADC1-CDF6B33774DE}" destId="{6CEE2543-E741-544C-8D6C-573136A3569C}" srcOrd="10" destOrd="0" presId="urn:microsoft.com/office/officeart/2008/layout/LinedList"/>
    <dgm:cxn modelId="{373633EC-4A0E-7A4C-9D94-967B621E6EB7}" type="presParOf" srcId="{5697A1A1-6AFC-7E4C-ADC1-CDF6B33774DE}" destId="{1E96D4EE-B309-874C-A476-8CDA1A94B5F0}" srcOrd="11" destOrd="0" presId="urn:microsoft.com/office/officeart/2008/layout/LinedList"/>
    <dgm:cxn modelId="{507F10D1-6DE5-704B-9645-76F01380A36F}" type="presParOf" srcId="{1E96D4EE-B309-874C-A476-8CDA1A94B5F0}" destId="{82F252A0-E420-5047-B969-B1EA2FEE8216}" srcOrd="0" destOrd="0" presId="urn:microsoft.com/office/officeart/2008/layout/LinedList"/>
    <dgm:cxn modelId="{FA6CEB72-B190-3440-B251-BAE4D87BAEFA}" type="presParOf" srcId="{1E96D4EE-B309-874C-A476-8CDA1A94B5F0}" destId="{A0F100EA-E729-BE4C-8187-6B5758D82D3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0932B-BDE3-6F4E-9470-C3B1300E32BD}">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4FA28-E5AC-F844-BA97-65C588E3787C}">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Strong sense of community</a:t>
          </a:r>
          <a:endParaRPr lang="en-US" sz="3300" kern="1200" dirty="0"/>
        </a:p>
      </dsp:txBody>
      <dsp:txXfrm>
        <a:off x="0" y="2124"/>
        <a:ext cx="10515600" cy="724514"/>
      </dsp:txXfrm>
    </dsp:sp>
    <dsp:sp modelId="{4570B084-8E52-B147-8234-9E741BF02D18}">
      <dsp:nvSpPr>
        <dsp:cNvPr id="0" name=""/>
        <dsp:cNvSpPr/>
      </dsp:nvSpPr>
      <dsp:spPr>
        <a:xfrm>
          <a:off x="0" y="72663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0AF91-C0D9-9041-B390-85F3E7919B3E}">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Cultural and natural assets</a:t>
          </a:r>
        </a:p>
      </dsp:txBody>
      <dsp:txXfrm>
        <a:off x="0" y="726639"/>
        <a:ext cx="10515600" cy="724514"/>
      </dsp:txXfrm>
    </dsp:sp>
    <dsp:sp modelId="{E8500A4E-E0AB-3D45-A9B1-F0498B7BACEA}">
      <dsp:nvSpPr>
        <dsp:cNvPr id="0" name=""/>
        <dsp:cNvSpPr/>
      </dsp:nvSpPr>
      <dsp:spPr>
        <a:xfrm>
          <a:off x="0" y="145115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A829A-3DB1-C14B-B5A5-576EDD40547B}">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Meaningful employment and livable wages</a:t>
          </a:r>
        </a:p>
      </dsp:txBody>
      <dsp:txXfrm>
        <a:off x="0" y="1451154"/>
        <a:ext cx="10515600" cy="724514"/>
      </dsp:txXfrm>
    </dsp:sp>
    <dsp:sp modelId="{49FF8AA1-D7C2-064A-833F-27334BAC01BD}">
      <dsp:nvSpPr>
        <dsp:cNvPr id="0" name=""/>
        <dsp:cNvSpPr/>
      </dsp:nvSpPr>
      <dsp:spPr>
        <a:xfrm>
          <a:off x="0" y="217566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4851F-EB33-3749-917A-F80203E2E60D}">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Education is critical</a:t>
          </a:r>
          <a:endParaRPr lang="en-US" sz="3300" kern="1200" dirty="0"/>
        </a:p>
      </dsp:txBody>
      <dsp:txXfrm>
        <a:off x="0" y="2175669"/>
        <a:ext cx="10515600" cy="724514"/>
      </dsp:txXfrm>
    </dsp:sp>
    <dsp:sp modelId="{717A4A9D-E0D5-4148-BAE9-E69BA85096FF}">
      <dsp:nvSpPr>
        <dsp:cNvPr id="0" name=""/>
        <dsp:cNvSpPr/>
      </dsp:nvSpPr>
      <dsp:spPr>
        <a:xfrm>
          <a:off x="0" y="290018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D1556-F700-4A45-A302-E46DF3E1FF1C}">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Mental health</a:t>
          </a:r>
        </a:p>
      </dsp:txBody>
      <dsp:txXfrm>
        <a:off x="0" y="2900183"/>
        <a:ext cx="10515600" cy="724514"/>
      </dsp:txXfrm>
    </dsp:sp>
    <dsp:sp modelId="{6CEE2543-E741-544C-8D6C-573136A3569C}">
      <dsp:nvSpPr>
        <dsp:cNvPr id="0" name=""/>
        <dsp:cNvSpPr/>
      </dsp:nvSpPr>
      <dsp:spPr>
        <a:xfrm>
          <a:off x="0" y="362469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252A0-E420-5047-B969-B1EA2FEE8216}">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New ways of thinking and future </a:t>
          </a:r>
          <a:r>
            <a:rPr lang="en-US" sz="3300" kern="1200" dirty="0"/>
            <a:t>collaborations </a:t>
          </a:r>
        </a:p>
      </dsp:txBody>
      <dsp:txXfrm>
        <a:off x="0" y="3624698"/>
        <a:ext cx="10515600" cy="724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0932B-BDE3-6F4E-9470-C3B1300E32BD}">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4FA28-E5AC-F844-BA97-65C588E3787C}">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At home and with your family</a:t>
          </a:r>
        </a:p>
      </dsp:txBody>
      <dsp:txXfrm>
        <a:off x="0" y="2124"/>
        <a:ext cx="10515600" cy="724514"/>
      </dsp:txXfrm>
    </dsp:sp>
    <dsp:sp modelId="{4570B084-8E52-B147-8234-9E741BF02D18}">
      <dsp:nvSpPr>
        <dsp:cNvPr id="0" name=""/>
        <dsp:cNvSpPr/>
      </dsp:nvSpPr>
      <dsp:spPr>
        <a:xfrm>
          <a:off x="0" y="72663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0AF91-C0D9-9041-B390-85F3E7919B3E}">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At work or at school</a:t>
          </a:r>
        </a:p>
      </dsp:txBody>
      <dsp:txXfrm>
        <a:off x="0" y="726639"/>
        <a:ext cx="10515600" cy="724514"/>
      </dsp:txXfrm>
    </dsp:sp>
    <dsp:sp modelId="{E8500A4E-E0AB-3D45-A9B1-F0498B7BACEA}">
      <dsp:nvSpPr>
        <dsp:cNvPr id="0" name=""/>
        <dsp:cNvSpPr/>
      </dsp:nvSpPr>
      <dsp:spPr>
        <a:xfrm>
          <a:off x="0" y="145115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A829A-3DB1-C14B-B5A5-576EDD40547B}">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Within your neighborhood</a:t>
          </a:r>
        </a:p>
      </dsp:txBody>
      <dsp:txXfrm>
        <a:off x="0" y="1451154"/>
        <a:ext cx="10515600" cy="724514"/>
      </dsp:txXfrm>
    </dsp:sp>
    <dsp:sp modelId="{49FF8AA1-D7C2-064A-833F-27334BAC01BD}">
      <dsp:nvSpPr>
        <dsp:cNvPr id="0" name=""/>
        <dsp:cNvSpPr/>
      </dsp:nvSpPr>
      <dsp:spPr>
        <a:xfrm>
          <a:off x="0" y="217566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4851F-EB33-3749-917A-F80203E2E60D}">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Through your volunteer efforts </a:t>
          </a:r>
        </a:p>
      </dsp:txBody>
      <dsp:txXfrm>
        <a:off x="0" y="2175669"/>
        <a:ext cx="10515600" cy="724514"/>
      </dsp:txXfrm>
    </dsp:sp>
    <dsp:sp modelId="{717A4A9D-E0D5-4148-BAE9-E69BA85096FF}">
      <dsp:nvSpPr>
        <dsp:cNvPr id="0" name=""/>
        <dsp:cNvSpPr/>
      </dsp:nvSpPr>
      <dsp:spPr>
        <a:xfrm>
          <a:off x="0" y="290018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D1556-F700-4A45-A302-E46DF3E1FF1C}">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With your friends and networks</a:t>
          </a:r>
        </a:p>
      </dsp:txBody>
      <dsp:txXfrm>
        <a:off x="0" y="2900183"/>
        <a:ext cx="10515600" cy="724514"/>
      </dsp:txXfrm>
    </dsp:sp>
    <dsp:sp modelId="{6CEE2543-E741-544C-8D6C-573136A3569C}">
      <dsp:nvSpPr>
        <dsp:cNvPr id="0" name=""/>
        <dsp:cNvSpPr/>
      </dsp:nvSpPr>
      <dsp:spPr>
        <a:xfrm>
          <a:off x="0" y="362469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252A0-E420-5047-B969-B1EA2FEE8216}">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endParaRPr lang="en-US" sz="3300" kern="1200" dirty="0"/>
        </a:p>
      </dsp:txBody>
      <dsp:txXfrm>
        <a:off x="0" y="3624698"/>
        <a:ext cx="10515600" cy="724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0932B-BDE3-6F4E-9470-C3B1300E32BD}">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4FA28-E5AC-F844-BA97-65C588E3787C}">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Talk with your neighbor about</a:t>
          </a:r>
          <a:r>
            <a:rPr lang="en-US" sz="3300" i="1" kern="1200" dirty="0"/>
            <a:t> IFC </a:t>
          </a:r>
          <a:r>
            <a:rPr lang="en-US" sz="3300" kern="1200" dirty="0"/>
            <a:t>or host a civic dinner</a:t>
          </a:r>
        </a:p>
      </dsp:txBody>
      <dsp:txXfrm>
        <a:off x="0" y="2124"/>
        <a:ext cx="10515600" cy="724514"/>
      </dsp:txXfrm>
    </dsp:sp>
    <dsp:sp modelId="{4570B084-8E52-B147-8234-9E741BF02D18}">
      <dsp:nvSpPr>
        <dsp:cNvPr id="0" name=""/>
        <dsp:cNvSpPr/>
      </dsp:nvSpPr>
      <dsp:spPr>
        <a:xfrm>
          <a:off x="0" y="72663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0AF91-C0D9-9041-B390-85F3E7919B3E}">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Start a program </a:t>
          </a:r>
          <a:r>
            <a:rPr lang="en-US" sz="3300" kern="1200" dirty="0"/>
            <a:t>or initiative </a:t>
          </a:r>
          <a:r>
            <a:rPr lang="en-US" sz="3300" kern="1200" dirty="0" smtClean="0"/>
            <a:t>with your employer </a:t>
          </a:r>
          <a:endParaRPr lang="en-US" sz="3300" kern="1200" dirty="0"/>
        </a:p>
      </dsp:txBody>
      <dsp:txXfrm>
        <a:off x="0" y="726639"/>
        <a:ext cx="10515600" cy="724514"/>
      </dsp:txXfrm>
    </dsp:sp>
    <dsp:sp modelId="{E8500A4E-E0AB-3D45-A9B1-F0498B7BACEA}">
      <dsp:nvSpPr>
        <dsp:cNvPr id="0" name=""/>
        <dsp:cNvSpPr/>
      </dsp:nvSpPr>
      <dsp:spPr>
        <a:xfrm>
          <a:off x="0" y="145115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A829A-3DB1-C14B-B5A5-576EDD40547B}">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Invest in educational opportunities  </a:t>
          </a:r>
        </a:p>
      </dsp:txBody>
      <dsp:txXfrm>
        <a:off x="0" y="1451154"/>
        <a:ext cx="10515600" cy="724514"/>
      </dsp:txXfrm>
    </dsp:sp>
    <dsp:sp modelId="{49FF8AA1-D7C2-064A-833F-27334BAC01BD}">
      <dsp:nvSpPr>
        <dsp:cNvPr id="0" name=""/>
        <dsp:cNvSpPr/>
      </dsp:nvSpPr>
      <dsp:spPr>
        <a:xfrm>
          <a:off x="0" y="217566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4851F-EB33-3749-917A-F80203E2E60D}">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Support diversity and cultural assets in our community </a:t>
          </a:r>
        </a:p>
      </dsp:txBody>
      <dsp:txXfrm>
        <a:off x="0" y="2175669"/>
        <a:ext cx="10515600" cy="724514"/>
      </dsp:txXfrm>
    </dsp:sp>
    <dsp:sp modelId="{717A4A9D-E0D5-4148-BAE9-E69BA85096FF}">
      <dsp:nvSpPr>
        <dsp:cNvPr id="0" name=""/>
        <dsp:cNvSpPr/>
      </dsp:nvSpPr>
      <dsp:spPr>
        <a:xfrm>
          <a:off x="0" y="290018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D1556-F700-4A45-A302-E46DF3E1FF1C}">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a:t>Prioritize the well-being of your family </a:t>
          </a:r>
        </a:p>
      </dsp:txBody>
      <dsp:txXfrm>
        <a:off x="0" y="2900183"/>
        <a:ext cx="10515600" cy="724514"/>
      </dsp:txXfrm>
    </dsp:sp>
    <dsp:sp modelId="{6CEE2543-E741-544C-8D6C-573136A3569C}">
      <dsp:nvSpPr>
        <dsp:cNvPr id="0" name=""/>
        <dsp:cNvSpPr/>
      </dsp:nvSpPr>
      <dsp:spPr>
        <a:xfrm>
          <a:off x="0" y="362469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252A0-E420-5047-B969-B1EA2FEE8216}">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endParaRPr lang="en-US" sz="3300" kern="1200" dirty="0"/>
        </a:p>
      </dsp:txBody>
      <dsp:txXfrm>
        <a:off x="0" y="3624698"/>
        <a:ext cx="10515600" cy="7245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3BB15F-E3F5-CB40-BEB3-EADCF21A2D47}" type="datetimeFigureOut">
              <a:rPr lang="en-US" smtClean="0"/>
              <a:t>2/13/20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5302D4-D855-5949-9FC4-715A8D3FD9FE}" type="slidenum">
              <a:rPr lang="en-US" smtClean="0"/>
              <a:t>‹#›</a:t>
            </a:fld>
            <a:endParaRPr lang="en-US"/>
          </a:p>
        </p:txBody>
      </p:sp>
    </p:spTree>
    <p:extLst>
      <p:ext uri="{BB962C8B-B14F-4D97-AF65-F5344CB8AC3E}">
        <p14:creationId xmlns:p14="http://schemas.microsoft.com/office/powerpoint/2010/main" val="1938818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1B429-6D11-CE4E-A65D-67BEE5319450}" type="datetimeFigureOut">
              <a:rPr lang="en-US" smtClean="0"/>
              <a:t>2/13/20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50BDB-6CDE-4D43-B7A3-B7DA48A82555}" type="slidenum">
              <a:rPr lang="en-US" smtClean="0"/>
              <a:t>‹#›</a:t>
            </a:fld>
            <a:endParaRPr lang="en-US" dirty="0"/>
          </a:p>
        </p:txBody>
      </p:sp>
    </p:spTree>
    <p:extLst>
      <p:ext uri="{BB962C8B-B14F-4D97-AF65-F5344CB8AC3E}">
        <p14:creationId xmlns:p14="http://schemas.microsoft.com/office/powerpoint/2010/main" val="2026442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mn-lt"/>
              </a:rPr>
              <a:t>INTRO</a:t>
            </a:r>
            <a:r>
              <a:rPr lang="en-US" dirty="0">
                <a:latin typeface="+mn-lt"/>
              </a:rPr>
              <a:t> </a:t>
            </a:r>
            <a:r>
              <a:rPr lang="en-US" i="1" dirty="0" smtClean="0">
                <a:latin typeface="+mn-lt"/>
              </a:rPr>
              <a:t>(1</a:t>
            </a:r>
            <a:r>
              <a:rPr lang="en-US" i="1" baseline="0" dirty="0" smtClean="0">
                <a:latin typeface="+mn-lt"/>
              </a:rPr>
              <a:t>-</a:t>
            </a:r>
            <a:r>
              <a:rPr lang="en-US" i="1" dirty="0" smtClean="0">
                <a:latin typeface="+mn-lt"/>
              </a:rPr>
              <a:t>minute) </a:t>
            </a:r>
            <a:endParaRPr lang="en-US" i="1" dirty="0">
              <a:latin typeface="+mn-lt"/>
            </a:endParaRPr>
          </a:p>
          <a:p>
            <a:r>
              <a:rPr lang="en-US" i="1" dirty="0" smtClean="0">
                <a:latin typeface="+mn-lt"/>
              </a:rPr>
              <a:t/>
            </a:r>
            <a:br>
              <a:rPr lang="en-US" i="1" dirty="0" smtClean="0">
                <a:latin typeface="+mn-lt"/>
              </a:rPr>
            </a:br>
            <a:r>
              <a:rPr lang="en-US" i="1" dirty="0" smtClean="0">
                <a:latin typeface="+mn-lt"/>
              </a:rPr>
              <a:t>Narrator </a:t>
            </a:r>
            <a:r>
              <a:rPr lang="mr-IN" i="1" dirty="0" smtClean="0">
                <a:latin typeface="+mn-lt"/>
              </a:rPr>
              <a:t>–</a:t>
            </a:r>
            <a:r>
              <a:rPr lang="en-US" i="1" dirty="0" smtClean="0">
                <a:latin typeface="+mn-lt"/>
              </a:rPr>
              <a:t> Please note</a:t>
            </a:r>
            <a:r>
              <a:rPr lang="en-US" i="1" baseline="0" dirty="0" smtClean="0">
                <a:latin typeface="+mn-lt"/>
              </a:rPr>
              <a:t> this is your presentation to scale as needed per audience. Please feel free to save the presentation and utilize all of it or some of it. You can also print the “What we heard” and ”Living Vision” documents from the website for correlating material to act as handouts for the group. For questions, please fill out the contact us page on the Imagine Fox Cities website. Thank you for your support! </a:t>
            </a:r>
            <a:r>
              <a:rPr lang="en-US" dirty="0" smtClean="0">
                <a:latin typeface="+mn-lt"/>
              </a:rPr>
              <a:t/>
            </a:r>
            <a:br>
              <a:rPr lang="en-US" dirty="0" smtClean="0">
                <a:latin typeface="+mn-lt"/>
              </a:rPr>
            </a:br>
            <a:endParaRPr lang="en-US" dirty="0">
              <a:latin typeface="+mn-lt"/>
            </a:endParaRPr>
          </a:p>
          <a:p>
            <a:r>
              <a:rPr lang="en-US" dirty="0">
                <a:latin typeface="+mn-lt"/>
              </a:rPr>
              <a:t>- Welcome </a:t>
            </a:r>
            <a:br>
              <a:rPr lang="en-US" dirty="0">
                <a:latin typeface="+mn-lt"/>
              </a:rPr>
            </a:br>
            <a:r>
              <a:rPr lang="en-US" dirty="0">
                <a:latin typeface="+mn-lt"/>
              </a:rPr>
              <a:t>- Narrator</a:t>
            </a:r>
            <a:r>
              <a:rPr lang="en-US" baseline="0" dirty="0">
                <a:latin typeface="+mn-lt"/>
              </a:rPr>
              <a:t>’s job title / roles and responsibilities within </a:t>
            </a:r>
            <a:r>
              <a:rPr lang="en-US" i="1" baseline="0" dirty="0">
                <a:latin typeface="+mn-lt"/>
              </a:rPr>
              <a:t>Imagine Fox Cities</a:t>
            </a:r>
            <a:r>
              <a:rPr lang="en-US" baseline="0" dirty="0">
                <a:latin typeface="+mn-lt"/>
              </a:rPr>
              <a:t> or company/group </a:t>
            </a:r>
            <a:r>
              <a:rPr lang="en-US" i="1" baseline="0" dirty="0">
                <a:latin typeface="+mn-lt"/>
              </a:rPr>
              <a:t>(if applicable) </a:t>
            </a:r>
            <a:r>
              <a:rPr lang="en-US" baseline="0" dirty="0">
                <a:latin typeface="+mn-lt"/>
              </a:rPr>
              <a:t/>
            </a:r>
            <a:br>
              <a:rPr lang="en-US" baseline="0" dirty="0">
                <a:latin typeface="+mn-lt"/>
              </a:rPr>
            </a:br>
            <a:endParaRPr lang="en-US"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1</a:t>
            </a:fld>
            <a:endParaRPr lang="en-US" dirty="0"/>
          </a:p>
        </p:txBody>
      </p:sp>
    </p:spTree>
    <p:extLst>
      <p:ext uri="{BB962C8B-B14F-4D97-AF65-F5344CB8AC3E}">
        <p14:creationId xmlns:p14="http://schemas.microsoft.com/office/powerpoint/2010/main" val="416061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sz="1200" b="1" u="sng" baseline="0" dirty="0" smtClean="0">
                <a:latin typeface="+mn-lt"/>
              </a:rPr>
              <a:t>SURVEY </a:t>
            </a:r>
            <a:r>
              <a:rPr lang="en-US" sz="1200" b="1" u="sng" baseline="0" dirty="0">
                <a:latin typeface="+mn-lt"/>
              </a:rPr>
              <a:t>RESULTS </a:t>
            </a:r>
            <a:r>
              <a:rPr lang="en-US" sz="1200" b="0" i="1" baseline="0" dirty="0">
                <a:latin typeface="+mn-lt"/>
              </a:rPr>
              <a:t>(1-minute)</a:t>
            </a:r>
            <a:endParaRPr lang="en-US" sz="1200" b="0" i="1" dirty="0">
              <a:latin typeface="+mn-lt"/>
            </a:endParaRPr>
          </a:p>
          <a:p>
            <a:pPr marL="0" indent="0">
              <a:lnSpc>
                <a:spcPct val="120000"/>
              </a:lnSpc>
              <a:buNone/>
            </a:pPr>
            <a:r>
              <a:rPr lang="en-US" sz="1200" b="0" dirty="0" smtClean="0">
                <a:latin typeface="+mn-lt"/>
              </a:rPr>
              <a:t/>
            </a:r>
            <a:br>
              <a:rPr lang="en-US" sz="1200" b="0" dirty="0" smtClean="0">
                <a:latin typeface="+mn-lt"/>
              </a:rPr>
            </a:br>
            <a:r>
              <a:rPr lang="en-US" sz="1200" b="0" dirty="0" smtClean="0">
                <a:latin typeface="+mn-lt"/>
              </a:rPr>
              <a:t/>
            </a:r>
            <a:br>
              <a:rPr lang="en-US" sz="1200" b="0" dirty="0" smtClean="0">
                <a:latin typeface="+mn-lt"/>
              </a:rPr>
            </a:br>
            <a:r>
              <a:rPr lang="en-US" sz="1200" b="0" dirty="0" smtClean="0">
                <a:latin typeface="+mn-lt"/>
              </a:rPr>
              <a:t>Definitions of Thriving,</a:t>
            </a:r>
            <a:r>
              <a:rPr lang="en-US" sz="1200" b="0" baseline="0" dirty="0" smtClean="0">
                <a:latin typeface="+mn-lt"/>
              </a:rPr>
              <a:t> Struggling and Suffering: </a:t>
            </a:r>
            <a:br>
              <a:rPr lang="en-US" sz="1200" b="0" baseline="0" dirty="0" smtClean="0">
                <a:latin typeface="+mn-lt"/>
              </a:rPr>
            </a:br>
            <a:r>
              <a:rPr lang="en-US" sz="1200" b="0" baseline="0" dirty="0" smtClean="0">
                <a:latin typeface="+mn-lt"/>
              </a:rPr>
              <a:t>Thriving = growing or developing well or vigorously / to prosper or flourish </a:t>
            </a:r>
          </a:p>
          <a:p>
            <a:pPr marL="0" indent="0">
              <a:lnSpc>
                <a:spcPct val="120000"/>
              </a:lnSpc>
              <a:buNone/>
            </a:pPr>
            <a:r>
              <a:rPr lang="en-US" sz="1200" b="0" baseline="0" dirty="0" smtClean="0">
                <a:latin typeface="+mn-lt"/>
              </a:rPr>
              <a:t>Struggling = striving to achieve or attain something in the face of difficulty or resistance</a:t>
            </a:r>
            <a:br>
              <a:rPr lang="en-US" sz="1200" b="0" baseline="0" dirty="0" smtClean="0">
                <a:latin typeface="+mn-lt"/>
              </a:rPr>
            </a:br>
            <a:r>
              <a:rPr lang="en-US" sz="1200" b="0" baseline="0" dirty="0" smtClean="0">
                <a:latin typeface="+mn-lt"/>
              </a:rPr>
              <a:t>Suffering = the state of undergoing pain, distress, or hardship</a:t>
            </a:r>
            <a:endParaRPr lang="en-US" sz="1200" b="0" dirty="0">
              <a:latin typeface="+mn-lt"/>
            </a:endParaRPr>
          </a:p>
          <a:p>
            <a:pPr marL="0" indent="0">
              <a:lnSpc>
                <a:spcPct val="120000"/>
              </a:lnSpc>
              <a:buNone/>
            </a:pPr>
            <a:r>
              <a:rPr lang="en-US" sz="1200" b="0" dirty="0">
                <a:latin typeface="+mn-lt"/>
              </a:rPr>
              <a:t/>
            </a:r>
            <a:br>
              <a:rPr lang="en-US" sz="1200" b="0" dirty="0">
                <a:latin typeface="+mn-lt"/>
              </a:rPr>
            </a:br>
            <a:r>
              <a:rPr lang="en-US" sz="1200" b="0" dirty="0">
                <a:latin typeface="+mn-lt"/>
              </a:rPr>
              <a:t>Through</a:t>
            </a:r>
            <a:r>
              <a:rPr lang="en-US" sz="1200" b="0" baseline="0" dirty="0">
                <a:latin typeface="+mn-lt"/>
              </a:rPr>
              <a:t> the well-being survey, </a:t>
            </a:r>
            <a:r>
              <a:rPr lang="en-US" sz="1200" b="0" i="1" dirty="0">
                <a:latin typeface="+mn-lt"/>
              </a:rPr>
              <a:t>Imagine Fox Cities </a:t>
            </a:r>
            <a:r>
              <a:rPr lang="en-US" sz="1200" b="0" dirty="0">
                <a:latin typeface="+mn-lt"/>
              </a:rPr>
              <a:t>tabulated and analyzed</a:t>
            </a:r>
            <a:r>
              <a:rPr lang="en-US" sz="1200" b="0" baseline="0" dirty="0">
                <a:latin typeface="+mn-lt"/>
              </a:rPr>
              <a:t> </a:t>
            </a:r>
            <a:r>
              <a:rPr lang="en-US" sz="1200" b="0" dirty="0">
                <a:latin typeface="+mn-lt"/>
              </a:rPr>
              <a:t>the following data from a diverse group of people from differing</a:t>
            </a:r>
            <a:r>
              <a:rPr lang="en-US" sz="1200" b="0" baseline="0" dirty="0">
                <a:latin typeface="+mn-lt"/>
              </a:rPr>
              <a:t> backgrounds in regards to their age, race, gender and geographic location. </a:t>
            </a:r>
            <a:r>
              <a:rPr lang="en-US" sz="1200" b="0" baseline="0" dirty="0" smtClean="0">
                <a:latin typeface="+mn-lt"/>
              </a:rPr>
              <a:t>It’s important to note that well-being is one’s self-perception. Per the Imagine Fox Cities, it was asked how people feel about their well-being in regards to a sliding 1 to 10 scale with 10 representing the best one could feel. </a:t>
            </a:r>
            <a:r>
              <a:rPr lang="en-US" sz="1200" b="0" u="sng" dirty="0" smtClean="0">
                <a:solidFill>
                  <a:srgbClr val="FF0000"/>
                </a:solidFill>
                <a:latin typeface="+mn-lt"/>
              </a:rPr>
              <a:t/>
            </a:r>
            <a:br>
              <a:rPr lang="en-US" sz="1200" b="0" u="sng" dirty="0" smtClean="0">
                <a:solidFill>
                  <a:srgbClr val="FF0000"/>
                </a:solidFill>
                <a:latin typeface="+mn-lt"/>
              </a:rPr>
            </a:br>
            <a:r>
              <a:rPr lang="en-US" sz="1200" b="0" u="sng" dirty="0" smtClean="0">
                <a:latin typeface="+mn-lt"/>
              </a:rPr>
              <a:t/>
            </a:r>
            <a:br>
              <a:rPr lang="en-US" sz="1200" b="0" u="sng" dirty="0" smtClean="0">
                <a:latin typeface="+mn-lt"/>
              </a:rPr>
            </a:br>
            <a:r>
              <a:rPr lang="en-US" sz="1200" b="0" dirty="0" smtClean="0">
                <a:latin typeface="+mn-lt"/>
              </a:rPr>
              <a:t>9% of the</a:t>
            </a:r>
            <a:r>
              <a:rPr lang="en-US" sz="1200" b="0" baseline="0" dirty="0" smtClean="0">
                <a:latin typeface="+mn-lt"/>
              </a:rPr>
              <a:t> individuals</a:t>
            </a:r>
            <a:r>
              <a:rPr lang="en-US" sz="1200" b="0" dirty="0" smtClean="0">
                <a:latin typeface="+mn-lt"/>
              </a:rPr>
              <a:t> who responded to our well-being survey indicated they are currently suffering. This is more than twice the national average. Does</a:t>
            </a:r>
            <a:r>
              <a:rPr lang="en-US" sz="1200" b="0" baseline="0" dirty="0" smtClean="0">
                <a:latin typeface="+mn-lt"/>
              </a:rPr>
              <a:t> this surprise anyone? We usually consider the Fox Cities “Happy Valley” and it’s important to </a:t>
            </a:r>
            <a:r>
              <a:rPr lang="en-US" sz="1200" b="0" baseline="0" dirty="0" smtClean="0">
                <a:latin typeface="+mn-lt"/>
              </a:rPr>
              <a:t>note </a:t>
            </a:r>
            <a:r>
              <a:rPr lang="en-US" sz="1200" b="0" baseline="0" dirty="0" smtClean="0">
                <a:latin typeface="+mn-lt"/>
              </a:rPr>
              <a:t>that not everyone feels this way. </a:t>
            </a:r>
            <a:r>
              <a:rPr lang="en-US" sz="1200" b="0" baseline="0" dirty="0" smtClean="0">
                <a:latin typeface="+mn-lt"/>
              </a:rPr>
              <a:t/>
            </a:r>
            <a:br>
              <a:rPr lang="en-US" sz="1200" b="0" baseline="0" dirty="0" smtClean="0">
                <a:latin typeface="+mn-lt"/>
              </a:rPr>
            </a:br>
            <a:r>
              <a:rPr lang="en-US" sz="1200" b="0" baseline="0" dirty="0" smtClean="0">
                <a:latin typeface="+mn-lt"/>
              </a:rPr>
              <a:t/>
            </a:r>
            <a:br>
              <a:rPr lang="en-US" sz="1200" b="0" baseline="0" dirty="0" smtClean="0">
                <a:latin typeface="+mn-lt"/>
              </a:rPr>
            </a:br>
            <a:r>
              <a:rPr lang="en-US" sz="1200" b="0" baseline="0" dirty="0" smtClean="0">
                <a:latin typeface="+mn-lt"/>
              </a:rPr>
              <a:t>Also, please note that more drilled down information on the survey responses and demographics can be found at </a:t>
            </a:r>
            <a:r>
              <a:rPr lang="en-US" sz="1200" b="0" baseline="0" dirty="0" err="1" smtClean="0">
                <a:latin typeface="+mn-lt"/>
              </a:rPr>
              <a:t>imaginefoxcities.com</a:t>
            </a:r>
            <a:r>
              <a:rPr lang="en-US" sz="1200" b="0" baseline="0" dirty="0" smtClean="0">
                <a:latin typeface="+mn-lt"/>
              </a:rPr>
              <a:t>. </a:t>
            </a:r>
          </a:p>
          <a:p>
            <a:pPr marL="0" indent="0">
              <a:lnSpc>
                <a:spcPct val="120000"/>
              </a:lnSpc>
              <a:buNone/>
            </a:pPr>
            <a:endParaRPr lang="en-US" sz="1200" b="0" i="1" baseline="0"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10</a:t>
            </a:fld>
            <a:endParaRPr lang="en-US" dirty="0"/>
          </a:p>
        </p:txBody>
      </p:sp>
    </p:spTree>
    <p:extLst>
      <p:ext uri="{BB962C8B-B14F-4D97-AF65-F5344CB8AC3E}">
        <p14:creationId xmlns:p14="http://schemas.microsoft.com/office/powerpoint/2010/main" val="3199102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sz="1200" b="1" u="sng" baseline="0" dirty="0" smtClean="0">
                <a:latin typeface="+mn-lt"/>
              </a:rPr>
              <a:t>SURVEY </a:t>
            </a:r>
            <a:r>
              <a:rPr lang="en-US" sz="1200" b="1" u="sng" baseline="0" dirty="0">
                <a:latin typeface="+mn-lt"/>
              </a:rPr>
              <a:t>RESULTS </a:t>
            </a:r>
            <a:r>
              <a:rPr lang="en-US" sz="1200" b="0" i="1" baseline="0" dirty="0" smtClean="0">
                <a:latin typeface="+mn-lt"/>
              </a:rPr>
              <a:t>(1-minute) </a:t>
            </a:r>
            <a:br>
              <a:rPr lang="en-US" sz="1200" b="0" i="1" baseline="0" dirty="0" smtClean="0">
                <a:latin typeface="+mn-lt"/>
              </a:rPr>
            </a:br>
            <a:r>
              <a:rPr lang="en-US" sz="1200" b="0" dirty="0">
                <a:latin typeface="+mn-lt"/>
              </a:rPr>
              <a:t/>
            </a:r>
            <a:br>
              <a:rPr lang="en-US" sz="1200" b="0" dirty="0">
                <a:latin typeface="+mn-lt"/>
              </a:rPr>
            </a:br>
            <a:r>
              <a:rPr lang="en-US" sz="1200" b="0" dirty="0" smtClean="0">
                <a:latin typeface="+mn-lt"/>
              </a:rPr>
              <a:t>-</a:t>
            </a:r>
            <a:r>
              <a:rPr lang="en-US" sz="1200" b="0" baseline="0" dirty="0" smtClean="0">
                <a:latin typeface="+mn-lt"/>
              </a:rPr>
              <a:t> </a:t>
            </a:r>
            <a:r>
              <a:rPr lang="en-US" dirty="0" smtClean="0"/>
              <a:t>However, in this same survey - 64% of the</a:t>
            </a:r>
            <a:r>
              <a:rPr lang="en-US" baseline="0" dirty="0" smtClean="0"/>
              <a:t> individuals</a:t>
            </a:r>
            <a:r>
              <a:rPr lang="en-US" dirty="0" smtClean="0"/>
              <a:t> who responded say they look to the future with optimism.</a:t>
            </a:r>
            <a:br>
              <a:rPr lang="en-US" dirty="0" smtClean="0"/>
            </a:br>
            <a:r>
              <a:rPr lang="en-US" dirty="0" smtClean="0"/>
              <a:t>-</a:t>
            </a:r>
            <a:r>
              <a:rPr lang="en-US" baseline="0" dirty="0" smtClean="0"/>
              <a:t> Also, please note that more data can be found on the Imagine Fox Cities website at </a:t>
            </a:r>
            <a:r>
              <a:rPr lang="en-US" baseline="0" dirty="0" err="1" smtClean="0"/>
              <a:t>imaginefoxcities.com</a:t>
            </a:r>
            <a:r>
              <a:rPr lang="en-US" baseline="0" dirty="0" smtClean="0"/>
              <a:t> </a:t>
            </a:r>
            <a:endParaRPr lang="en-US" dirty="0" smtClean="0"/>
          </a:p>
          <a:p>
            <a:pPr marL="0" indent="0">
              <a:lnSpc>
                <a:spcPct val="120000"/>
              </a:lnSpc>
              <a:buNone/>
            </a:pPr>
            <a:endParaRPr lang="en-US" sz="1200" b="0"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11</a:t>
            </a:fld>
            <a:endParaRPr lang="en-US" dirty="0"/>
          </a:p>
        </p:txBody>
      </p:sp>
    </p:spTree>
    <p:extLst>
      <p:ext uri="{BB962C8B-B14F-4D97-AF65-F5344CB8AC3E}">
        <p14:creationId xmlns:p14="http://schemas.microsoft.com/office/powerpoint/2010/main" val="367739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 typeface="Arial" panose="020B0604020202020204" pitchFamily="34" charset="0"/>
              <a:buNone/>
            </a:pPr>
            <a:r>
              <a:rPr lang="en-US" sz="1200" b="1" u="sng" dirty="0">
                <a:latin typeface="+mn-lt"/>
                <a:cs typeface="Calibri Light" panose="020F0302020204030204" pitchFamily="34" charset="0"/>
              </a:rPr>
              <a:t>THEMES</a:t>
            </a:r>
            <a:r>
              <a:rPr lang="en-US" sz="1200" b="0" baseline="0" dirty="0">
                <a:latin typeface="+mn-lt"/>
                <a:cs typeface="Calibri Light" panose="020F0302020204030204" pitchFamily="34" charset="0"/>
              </a:rPr>
              <a:t> </a:t>
            </a:r>
            <a:r>
              <a:rPr lang="en-US" sz="1200" b="0" i="1" baseline="0" dirty="0" smtClean="0">
                <a:latin typeface="+mn-lt"/>
                <a:cs typeface="Calibri Light" panose="020F0302020204030204" pitchFamily="34" charset="0"/>
              </a:rPr>
              <a:t>(2-minutes</a:t>
            </a:r>
            <a:r>
              <a:rPr lang="en-US" sz="1200" b="0" i="1" baseline="0" dirty="0">
                <a:latin typeface="+mn-lt"/>
                <a:cs typeface="Calibri Light" panose="020F0302020204030204" pitchFamily="34" charset="0"/>
              </a:rPr>
              <a:t>)</a:t>
            </a:r>
            <a:br>
              <a:rPr lang="en-US" sz="1200" b="0" i="1" baseline="0" dirty="0">
                <a:latin typeface="+mn-lt"/>
                <a:cs typeface="Calibri Light" panose="020F0302020204030204" pitchFamily="34" charset="0"/>
              </a:rPr>
            </a:br>
            <a:r>
              <a:rPr lang="en-US" sz="1200" b="0" i="1" baseline="0" dirty="0">
                <a:latin typeface="+mn-lt"/>
                <a:cs typeface="Calibri Light" panose="020F0302020204030204" pitchFamily="34" charset="0"/>
              </a:rPr>
              <a:t/>
            </a:r>
            <a:br>
              <a:rPr lang="en-US" sz="1200" b="0" i="1" baseline="0" dirty="0">
                <a:latin typeface="+mn-lt"/>
                <a:cs typeface="Calibri Light" panose="020F0302020204030204" pitchFamily="34" charset="0"/>
              </a:rPr>
            </a:br>
            <a:r>
              <a:rPr lang="en-US" sz="1200" b="0" i="1" baseline="0" dirty="0">
                <a:latin typeface="+mn-lt"/>
                <a:cs typeface="Calibri Light" panose="020F0302020204030204" pitchFamily="34" charset="0"/>
              </a:rPr>
              <a:t>Narrator </a:t>
            </a:r>
            <a:r>
              <a:rPr lang="mr-IN" sz="1200" b="0" i="1" baseline="0" dirty="0">
                <a:latin typeface="+mn-lt"/>
                <a:cs typeface="Calibri Light" panose="020F0302020204030204" pitchFamily="34" charset="0"/>
              </a:rPr>
              <a:t>–</a:t>
            </a:r>
            <a:r>
              <a:rPr lang="en-US" sz="1200" b="0" i="1" baseline="0" dirty="0">
                <a:latin typeface="+mn-lt"/>
                <a:cs typeface="Calibri Light" panose="020F0302020204030204" pitchFamily="34" charset="0"/>
              </a:rPr>
              <a:t> It’s important that participants understand the themes below because this information helped craft the Living Vision. See the next few slides for further details. </a:t>
            </a:r>
            <a:endParaRPr lang="en-US" sz="1200" b="0" i="1" dirty="0">
              <a:latin typeface="+mn-lt"/>
              <a:cs typeface="Calibri Light" panose="020F0302020204030204" pitchFamily="34" charset="0"/>
            </a:endParaRPr>
          </a:p>
          <a:p>
            <a:pPr marL="0" indent="0">
              <a:lnSpc>
                <a:spcPct val="120000"/>
              </a:lnSpc>
              <a:buFont typeface="Arial" panose="020B0604020202020204" pitchFamily="34" charset="0"/>
              <a:buNone/>
            </a:pPr>
            <a:endParaRPr lang="en-US" sz="1200" b="0" dirty="0">
              <a:latin typeface="+mn-lt"/>
              <a:cs typeface="Calibri Light" panose="020F0302020204030204" pitchFamily="34" charset="0"/>
            </a:endParaRPr>
          </a:p>
          <a:p>
            <a:pPr marL="0" indent="0">
              <a:lnSpc>
                <a:spcPct val="120000"/>
              </a:lnSpc>
              <a:buFont typeface="Arial" panose="020B0604020202020204" pitchFamily="34" charset="0"/>
              <a:buNone/>
            </a:pPr>
            <a:r>
              <a:rPr lang="en-US" sz="1200" b="0" dirty="0">
                <a:latin typeface="+mn-lt"/>
                <a:cs typeface="Calibri Light" panose="020F0302020204030204" pitchFamily="34" charset="0"/>
              </a:rPr>
              <a:t>Six themes were</a:t>
            </a:r>
            <a:r>
              <a:rPr lang="en-US" sz="1200" b="0" baseline="0" dirty="0">
                <a:latin typeface="+mn-lt"/>
                <a:cs typeface="Calibri Light" panose="020F0302020204030204" pitchFamily="34" charset="0"/>
              </a:rPr>
              <a:t> identified in the research about life in the Fox Cities. </a:t>
            </a:r>
            <a:br>
              <a:rPr lang="en-US" sz="1200" b="0" baseline="0" dirty="0">
                <a:latin typeface="+mn-lt"/>
                <a:cs typeface="Calibri Light" panose="020F0302020204030204" pitchFamily="34" charset="0"/>
              </a:rPr>
            </a:br>
            <a:r>
              <a:rPr lang="en-US" sz="1200" b="0" baseline="0" dirty="0">
                <a:latin typeface="+mn-lt"/>
                <a:cs typeface="Calibri Light" panose="020F0302020204030204" pitchFamily="34" charset="0"/>
              </a:rPr>
              <a:t> </a:t>
            </a:r>
            <a:endParaRPr lang="en-US" sz="1200" b="0" dirty="0">
              <a:latin typeface="+mn-lt"/>
              <a:cs typeface="Calibri Light" panose="020F0302020204030204" pitchFamily="34" charset="0"/>
            </a:endParaRPr>
          </a:p>
          <a:p>
            <a:pPr marL="228600" indent="-228600">
              <a:lnSpc>
                <a:spcPct val="120000"/>
              </a:lnSpc>
              <a:buFont typeface="Arial" panose="020B0604020202020204" pitchFamily="34" charset="0"/>
              <a:buChar char="•"/>
            </a:pPr>
            <a:r>
              <a:rPr lang="en-US" sz="1200" b="0" dirty="0">
                <a:latin typeface="+mn-lt"/>
                <a:cs typeface="Calibri Light" panose="020F0302020204030204" pitchFamily="34" charset="0"/>
              </a:rPr>
              <a:t>We have a strong sense of community, but not all are feeling it</a:t>
            </a:r>
          </a:p>
          <a:p>
            <a:pPr marL="228600" indent="-228600">
              <a:lnSpc>
                <a:spcPct val="120000"/>
              </a:lnSpc>
              <a:buFont typeface="Arial" panose="020B0604020202020204" pitchFamily="34" charset="0"/>
              <a:buChar char="•"/>
            </a:pPr>
            <a:r>
              <a:rPr lang="en-US" sz="1200" b="0" dirty="0">
                <a:latin typeface="+mn-lt"/>
              </a:rPr>
              <a:t>We prize our cultural and natural assets</a:t>
            </a:r>
          </a:p>
          <a:p>
            <a:pPr marL="228600" indent="-228600">
              <a:lnSpc>
                <a:spcPct val="120000"/>
              </a:lnSpc>
              <a:buFont typeface="Arial" panose="020B0604020202020204" pitchFamily="34" charset="0"/>
              <a:buChar char="•"/>
            </a:pPr>
            <a:r>
              <a:rPr lang="en-US" sz="1200" b="0" dirty="0">
                <a:latin typeface="+mn-lt"/>
              </a:rPr>
              <a:t>There is a will and we are looking for ways to ensure meaningful employment and livable wages for all</a:t>
            </a:r>
          </a:p>
          <a:p>
            <a:pPr marL="228600" indent="-228600">
              <a:lnSpc>
                <a:spcPct val="120000"/>
              </a:lnSpc>
              <a:buFont typeface="Arial" panose="020B0604020202020204" pitchFamily="34" charset="0"/>
              <a:buChar char="•"/>
            </a:pPr>
            <a:r>
              <a:rPr lang="en-US" sz="1200" b="0" dirty="0">
                <a:latin typeface="+mn-lt"/>
              </a:rPr>
              <a:t>Education is a critical bridge to our shared future</a:t>
            </a:r>
          </a:p>
          <a:p>
            <a:pPr marL="228600" indent="-228600">
              <a:lnSpc>
                <a:spcPct val="120000"/>
              </a:lnSpc>
              <a:buFont typeface="Arial" panose="020B0604020202020204" pitchFamily="34" charset="0"/>
              <a:buChar char="•"/>
            </a:pPr>
            <a:r>
              <a:rPr lang="en-US" sz="1200" b="0" dirty="0">
                <a:latin typeface="+mn-lt"/>
              </a:rPr>
              <a:t>Our mental health is clearly on the collective radar</a:t>
            </a:r>
          </a:p>
          <a:p>
            <a:pPr marL="228600" indent="-228600">
              <a:lnSpc>
                <a:spcPct val="120000"/>
              </a:lnSpc>
              <a:buFont typeface="Arial" panose="020B0604020202020204" pitchFamily="34" charset="0"/>
              <a:buChar char="•"/>
            </a:pPr>
            <a:r>
              <a:rPr lang="en-US" sz="1200" b="0" dirty="0">
                <a:latin typeface="+mn-lt"/>
              </a:rPr>
              <a:t>The future will require new ways of thinking, learning and working together</a:t>
            </a:r>
          </a:p>
          <a:p>
            <a:r>
              <a:rPr lang="en-US" dirty="0" smtClean="0">
                <a:latin typeface="+mn-lt"/>
              </a:rPr>
              <a:t/>
            </a:r>
            <a:br>
              <a:rPr lang="en-US" dirty="0" smtClean="0">
                <a:latin typeface="+mn-lt"/>
              </a:rPr>
            </a:br>
            <a:r>
              <a:rPr lang="en-US" dirty="0" smtClean="0">
                <a:latin typeface="+mn-lt"/>
              </a:rPr>
              <a:t>It’s also important to note that </a:t>
            </a:r>
            <a:r>
              <a:rPr lang="en-US" baseline="0" dirty="0" smtClean="0">
                <a:latin typeface="+mn-lt"/>
              </a:rPr>
              <a:t>Coordinating Committee members are working on weaving a Sense of Belonging through each theme identified. Through the Coordinating Committee, members are identifying areas of opportunity and growth. If you have ideas, we want to hear them! Please fill out the Contact Us card on the Imagine Fox Cities website.   </a:t>
            </a:r>
            <a:endParaRPr lang="en-US"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12</a:t>
            </a:fld>
            <a:endParaRPr lang="en-US" dirty="0"/>
          </a:p>
        </p:txBody>
      </p:sp>
    </p:spTree>
    <p:extLst>
      <p:ext uri="{BB962C8B-B14F-4D97-AF65-F5344CB8AC3E}">
        <p14:creationId xmlns:p14="http://schemas.microsoft.com/office/powerpoint/2010/main" val="149426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u="sng" dirty="0">
                <a:solidFill>
                  <a:srgbClr val="000000"/>
                </a:solidFill>
              </a:rPr>
              <a:t>THEMES</a:t>
            </a:r>
            <a:r>
              <a:rPr lang="en-US" sz="2000" b="1" u="none" baseline="0" dirty="0">
                <a:solidFill>
                  <a:srgbClr val="000000"/>
                </a:solidFill>
              </a:rPr>
              <a:t> </a:t>
            </a:r>
            <a:r>
              <a:rPr lang="en-US" sz="2000" b="0" i="1" baseline="0" dirty="0" smtClean="0">
                <a:solidFill>
                  <a:srgbClr val="000000"/>
                </a:solidFill>
              </a:rPr>
              <a:t>(1-minute)</a:t>
            </a:r>
            <a:endParaRPr lang="en-US" sz="2000" b="0" i="1" baseline="0" dirty="0">
              <a:solidFill>
                <a:srgbClr val="000000"/>
              </a:solidFill>
            </a:endParaRPr>
          </a:p>
          <a:p>
            <a:endParaRPr lang="en-US" sz="2000" b="1" dirty="0">
              <a:solidFill>
                <a:srgbClr val="000000"/>
              </a:solidFill>
            </a:endParaRPr>
          </a:p>
          <a:p>
            <a:r>
              <a:rPr lang="en-US" sz="2000" b="1" dirty="0">
                <a:solidFill>
                  <a:srgbClr val="000000"/>
                </a:solidFill>
              </a:rPr>
              <a:t>Theme: </a:t>
            </a:r>
            <a:r>
              <a:rPr lang="en-US" sz="2000" b="0" dirty="0">
                <a:solidFill>
                  <a:srgbClr val="000000"/>
                </a:solidFill>
              </a:rPr>
              <a:t>We Have </a:t>
            </a:r>
            <a:r>
              <a:rPr lang="en-US" sz="2000" b="1" dirty="0">
                <a:solidFill>
                  <a:srgbClr val="000000"/>
                </a:solidFill>
              </a:rPr>
              <a:t>a Strong Sense of Community</a:t>
            </a:r>
            <a:r>
              <a:rPr lang="en-US" sz="2000" b="0" dirty="0">
                <a:solidFill>
                  <a:srgbClr val="000000"/>
                </a:solidFill>
              </a:rPr>
              <a:t>, But Not All Are Feeling It</a:t>
            </a:r>
          </a:p>
          <a:p>
            <a:pPr marL="171450" indent="-171450">
              <a:buFont typeface="Arial" panose="020B0604020202020204" pitchFamily="34" charset="0"/>
              <a:buChar char="•"/>
            </a:pPr>
            <a:r>
              <a:rPr lang="en-US" dirty="0">
                <a:solidFill>
                  <a:srgbClr val="000000"/>
                </a:solidFill>
              </a:rPr>
              <a:t>The desire to live in a community where people feel as if they belong and are supported was a common sentiment. </a:t>
            </a:r>
          </a:p>
          <a:p>
            <a:pPr marL="171450" indent="-171450">
              <a:buFont typeface="Arial" panose="020B0604020202020204" pitchFamily="34" charset="0"/>
              <a:buChar char="•"/>
            </a:pPr>
            <a:r>
              <a:rPr lang="en-US" dirty="0">
                <a:solidFill>
                  <a:srgbClr val="000000"/>
                </a:solidFill>
              </a:rPr>
              <a:t>Overall, people see the strong sense of community as one of the hallmarks of living in the Fox Cities. </a:t>
            </a:r>
          </a:p>
          <a:p>
            <a:pPr marL="171450" indent="-171450">
              <a:buFont typeface="Arial" panose="020B0604020202020204" pitchFamily="34" charset="0"/>
              <a:buChar char="•"/>
            </a:pPr>
            <a:r>
              <a:rPr lang="en-US" dirty="0">
                <a:solidFill>
                  <a:srgbClr val="000000"/>
                </a:solidFill>
              </a:rPr>
              <a:t>Many people expressed how they feel supported and cared about by fellow community members. </a:t>
            </a:r>
          </a:p>
          <a:p>
            <a:pPr marL="171450" indent="-171450">
              <a:buFont typeface="Arial" panose="020B0604020202020204" pitchFamily="34" charset="0"/>
              <a:buChar char="•"/>
            </a:pPr>
            <a:r>
              <a:rPr lang="en-US" dirty="0">
                <a:solidFill>
                  <a:srgbClr val="000000"/>
                </a:solidFill>
              </a:rPr>
              <a:t>However, there were also many who felt or experienced the Fox Cities as not welcoming to all community members. </a:t>
            </a:r>
          </a:p>
          <a:p>
            <a:pPr marL="171450" indent="-171450">
              <a:buFont typeface="Arial" panose="020B0604020202020204" pitchFamily="34" charset="0"/>
              <a:buChar char="•"/>
            </a:pPr>
            <a:r>
              <a:rPr lang="en-US" dirty="0">
                <a:solidFill>
                  <a:srgbClr val="000000"/>
                </a:solidFill>
              </a:rPr>
              <a:t>Some of us worry that growth, technology and societal changes are posing a threat to this key community attribute.</a:t>
            </a:r>
            <a:br>
              <a:rPr lang="en-US" dirty="0">
                <a:solidFill>
                  <a:srgbClr val="000000"/>
                </a:solidFill>
              </a:rPr>
            </a:br>
            <a:r>
              <a:rPr lang="en-US" dirty="0">
                <a:solidFill>
                  <a:srgbClr val="000000"/>
                </a:solidFill>
              </a:rPr>
              <a:t/>
            </a:r>
            <a:br>
              <a:rPr lang="en-US" dirty="0">
                <a:solidFill>
                  <a:srgbClr val="000000"/>
                </a:solidFill>
              </a:rPr>
            </a:br>
            <a:r>
              <a:rPr lang="en-US" sz="1200" b="1" dirty="0">
                <a:solidFill>
                  <a:srgbClr val="000000"/>
                </a:solidFill>
              </a:rPr>
              <a:t>This theme also identified a need to maintain community organizations and spaces that connect us…</a:t>
            </a:r>
          </a:p>
          <a:p>
            <a:pPr marL="171450" indent="-171450">
              <a:buFont typeface="Arial" panose="020B0604020202020204" pitchFamily="34" charset="0"/>
              <a:buChar char="•"/>
            </a:pPr>
            <a:r>
              <a:rPr lang="en-US" sz="1200" dirty="0">
                <a:solidFill>
                  <a:srgbClr val="000000"/>
                </a:solidFill>
              </a:rPr>
              <a:t>We have many local institutions in place to support our sense of community, such as strong local neighborhoods, community-based organizations like the YMCA, places of worship, libraries, and farmers’ markets. </a:t>
            </a:r>
          </a:p>
          <a:p>
            <a:pPr marL="171450" indent="-171450">
              <a:buFont typeface="Arial" panose="020B0604020202020204" pitchFamily="34" charset="0"/>
              <a:buChar char="•"/>
            </a:pPr>
            <a:r>
              <a:rPr lang="en-US" sz="1200" dirty="0">
                <a:solidFill>
                  <a:srgbClr val="000000"/>
                </a:solidFill>
              </a:rPr>
              <a:t>All of these are critical for connecting us, and we do not want to lose them. </a:t>
            </a:r>
            <a:br>
              <a:rPr lang="en-US" sz="1200" dirty="0">
                <a:solidFill>
                  <a:srgbClr val="000000"/>
                </a:solidFill>
              </a:rPr>
            </a:br>
            <a:r>
              <a:rPr lang="en-US" sz="1200" dirty="0">
                <a:solidFill>
                  <a:srgbClr val="000000"/>
                </a:solidFill>
              </a:rPr>
              <a:t>We also have room for real growth, to create places, spaces, and events that encourage the participation of our diverse community. </a:t>
            </a:r>
          </a:p>
          <a:p>
            <a:pPr marL="171450" indent="-171450">
              <a:buFont typeface="Arial" panose="020B0604020202020204" pitchFamily="34" charset="0"/>
              <a:buChar char="•"/>
            </a:pPr>
            <a:r>
              <a:rPr lang="en-US" sz="1200" dirty="0">
                <a:solidFill>
                  <a:srgbClr val="000000"/>
                </a:solidFill>
              </a:rPr>
              <a:t>This is critical “social infrastructure” that helps us maintain real relationships when the digital age sometimes divides us and undermines our empathy and sense of humanity.</a:t>
            </a:r>
            <a:br>
              <a:rPr lang="en-US" sz="1200" dirty="0">
                <a:solidFill>
                  <a:srgbClr val="000000"/>
                </a:solidFill>
              </a:rPr>
            </a:br>
            <a:r>
              <a:rPr lang="en-US" sz="1200" dirty="0">
                <a:solidFill>
                  <a:srgbClr val="000000"/>
                </a:solidFill>
              </a:rPr>
              <a:t/>
            </a:r>
            <a:br>
              <a:rPr lang="en-US" sz="1200" dirty="0">
                <a:solidFill>
                  <a:srgbClr val="000000"/>
                </a:solidFill>
              </a:rPr>
            </a:br>
            <a:r>
              <a:rPr lang="en-US" sz="1200" b="1" dirty="0">
                <a:solidFill>
                  <a:srgbClr val="000000"/>
                </a:solidFill>
              </a:rPr>
              <a:t>Next, supporting family is big for us, and it’s changing…</a:t>
            </a:r>
          </a:p>
          <a:p>
            <a:pPr marL="171450" indent="-171450">
              <a:buFont typeface="Arial" panose="020B0604020202020204" pitchFamily="34" charset="0"/>
              <a:buChar char="•"/>
            </a:pPr>
            <a:r>
              <a:rPr lang="en-US" sz="1200" dirty="0">
                <a:solidFill>
                  <a:srgbClr val="000000"/>
                </a:solidFill>
              </a:rPr>
              <a:t>Our community has always put a strong value on family. </a:t>
            </a:r>
          </a:p>
          <a:p>
            <a:pPr marL="171450" indent="-171450">
              <a:buFont typeface="Arial" panose="020B0604020202020204" pitchFamily="34" charset="0"/>
              <a:buChar char="•"/>
            </a:pPr>
            <a:r>
              <a:rPr lang="en-US" sz="1200" dirty="0">
                <a:solidFill>
                  <a:srgbClr val="000000"/>
                </a:solidFill>
              </a:rPr>
              <a:t>We think that strong families are as important as ever. </a:t>
            </a:r>
          </a:p>
          <a:p>
            <a:pPr marL="171450" indent="-171450">
              <a:buFont typeface="Arial" panose="020B0604020202020204" pitchFamily="34" charset="0"/>
              <a:buChar char="•"/>
            </a:pPr>
            <a:r>
              <a:rPr lang="en-US" sz="1200" dirty="0">
                <a:solidFill>
                  <a:srgbClr val="000000"/>
                </a:solidFill>
              </a:rPr>
              <a:t>We want to expand opportunities to prepare and support parents as they guide children across the developmental phases, ensuring that all families can thrive. </a:t>
            </a:r>
            <a:br>
              <a:rPr lang="en-US" sz="1200" dirty="0">
                <a:solidFill>
                  <a:srgbClr val="000000"/>
                </a:solidFill>
              </a:rPr>
            </a:br>
            <a:r>
              <a:rPr lang="en-US" sz="1200" dirty="0">
                <a:solidFill>
                  <a:srgbClr val="000000"/>
                </a:solidFill>
              </a:rPr>
              <a:t/>
            </a:r>
            <a:br>
              <a:rPr lang="en-US" sz="1200" dirty="0">
                <a:solidFill>
                  <a:srgbClr val="000000"/>
                </a:solidFill>
              </a:rPr>
            </a:br>
            <a:r>
              <a:rPr lang="en-US" sz="1200" b="1" dirty="0">
                <a:solidFill>
                  <a:srgbClr val="000000"/>
                </a:solidFill>
              </a:rPr>
              <a:t>Last, we recognize it’s time to advance equity and inclusion…</a:t>
            </a:r>
          </a:p>
          <a:p>
            <a:pPr marL="171450" indent="-171450">
              <a:buFont typeface="Arial" panose="020B0604020202020204" pitchFamily="34" charset="0"/>
              <a:buChar char="•"/>
            </a:pPr>
            <a:r>
              <a:rPr lang="en-US" sz="1200" dirty="0">
                <a:solidFill>
                  <a:srgbClr val="000000"/>
                </a:solidFill>
              </a:rPr>
              <a:t>Our community has a more diverse population than it did a generation ago. </a:t>
            </a:r>
          </a:p>
          <a:p>
            <a:pPr marL="171450" indent="-171450">
              <a:buFont typeface="Arial" panose="020B0604020202020204" pitchFamily="34" charset="0"/>
              <a:buChar char="•"/>
            </a:pPr>
            <a:r>
              <a:rPr lang="en-US" sz="1200" dirty="0">
                <a:solidFill>
                  <a:srgbClr val="000000"/>
                </a:solidFill>
              </a:rPr>
              <a:t>While many long-time residents and the white population consider the Fox Cities to be an open and accepting place, racial and ethnic minorities, as well as members of the LGBTQ community, don’t always experience it this way. </a:t>
            </a:r>
          </a:p>
          <a:p>
            <a:pPr marL="171450" indent="-171450">
              <a:buFont typeface="Arial" panose="020B0604020202020204" pitchFamily="34" charset="0"/>
              <a:buChar char="•"/>
            </a:pPr>
            <a:r>
              <a:rPr lang="en-US" sz="1200" dirty="0">
                <a:solidFill>
                  <a:srgbClr val="000000"/>
                </a:solidFill>
              </a:rPr>
              <a:t>We need to create more physical and organizational “spaces” that reflect our diversity and where everyone belongs. </a:t>
            </a:r>
          </a:p>
          <a:p>
            <a:pPr marL="171450" indent="-171450">
              <a:buFont typeface="Arial" panose="020B0604020202020204" pitchFamily="34" charset="0"/>
              <a:buChar char="•"/>
            </a:pPr>
            <a:r>
              <a:rPr lang="en-US" sz="1200" dirty="0">
                <a:solidFill>
                  <a:srgbClr val="000000"/>
                </a:solidFill>
              </a:rPr>
              <a:t>There is a real opportunity to be inclusive and to advance equitable prosperity.</a:t>
            </a:r>
          </a:p>
          <a:p>
            <a:endParaRPr lang="en-US" dirty="0">
              <a:latin typeface="+mn-lt"/>
            </a:endParaRPr>
          </a:p>
          <a:p>
            <a:pPr marL="628650" lvl="1" indent="-171450">
              <a:buFont typeface="Arial" panose="020B0604020202020204" pitchFamily="34" charset="0"/>
              <a:buChar char="•"/>
            </a:pPr>
            <a:endParaRPr lang="en-US" sz="1200" dirty="0">
              <a:solidFill>
                <a:srgbClr val="000000"/>
              </a:solidFill>
            </a:endParaRPr>
          </a:p>
          <a:p>
            <a:pPr marL="228600" indent="-228600">
              <a:lnSpc>
                <a:spcPct val="120000"/>
              </a:lnSpc>
              <a:buAutoNum type="arabicPeriod"/>
            </a:pPr>
            <a:endParaRPr lang="en-US" dirty="0"/>
          </a:p>
          <a:p>
            <a:endParaRPr lang="en-US"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13</a:t>
            </a:fld>
            <a:endParaRPr lang="en-US" dirty="0"/>
          </a:p>
        </p:txBody>
      </p:sp>
    </p:spTree>
    <p:extLst>
      <p:ext uri="{BB962C8B-B14F-4D97-AF65-F5344CB8AC3E}">
        <p14:creationId xmlns:p14="http://schemas.microsoft.com/office/powerpoint/2010/main" val="125391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u="sng" dirty="0">
                <a:solidFill>
                  <a:srgbClr val="000000"/>
                </a:solidFill>
              </a:rPr>
              <a:t>THEMES</a:t>
            </a:r>
            <a:r>
              <a:rPr lang="en-US" sz="2000" b="1" u="none" baseline="0" dirty="0">
                <a:solidFill>
                  <a:srgbClr val="000000"/>
                </a:solidFill>
              </a:rPr>
              <a:t> </a:t>
            </a:r>
            <a:r>
              <a:rPr lang="en-US" sz="2000" b="0" i="1" baseline="0" dirty="0" smtClean="0">
                <a:solidFill>
                  <a:srgbClr val="000000"/>
                </a:solidFill>
              </a:rPr>
              <a:t>(1-minute)</a:t>
            </a:r>
            <a:endParaRPr lang="en-US" sz="2000" b="0" i="1" baseline="0" dirty="0">
              <a:solidFill>
                <a:srgbClr val="000000"/>
              </a:solidFill>
            </a:endParaRPr>
          </a:p>
          <a:p>
            <a:endParaRPr lang="en-US" sz="1200" b="0" i="1" dirty="0"/>
          </a:p>
          <a:p>
            <a:r>
              <a:rPr lang="en-US" sz="1200" b="1" dirty="0"/>
              <a:t>We prize our cultural and natural assets</a:t>
            </a:r>
          </a:p>
          <a:p>
            <a:pPr marL="171450" indent="-171450">
              <a:buFont typeface="Arial" panose="020B0604020202020204" pitchFamily="34" charset="0"/>
              <a:buChar char="•"/>
            </a:pPr>
            <a:r>
              <a:rPr lang="en-US" sz="1200" dirty="0"/>
              <a:t>Our community has an abundance of cultural and natural physical assets. </a:t>
            </a:r>
          </a:p>
          <a:p>
            <a:pPr marL="171450" indent="-171450">
              <a:buFont typeface="Arial" panose="020B0604020202020204" pitchFamily="34" charset="0"/>
              <a:buChar char="•"/>
            </a:pPr>
            <a:r>
              <a:rPr lang="en-US" sz="1200" dirty="0"/>
              <a:t>It’s what distinguishes us from other regions, and many of us take full advantage. </a:t>
            </a:r>
          </a:p>
          <a:p>
            <a:pPr marL="171450" indent="-171450">
              <a:buFont typeface="Arial" panose="020B0604020202020204" pitchFamily="34" charset="0"/>
              <a:buChar char="•"/>
            </a:pPr>
            <a:r>
              <a:rPr lang="en-US" sz="1200" dirty="0"/>
              <a:t>We recognize that these assets will not automatically maintain themselves; we need to support and fund them. </a:t>
            </a:r>
          </a:p>
          <a:p>
            <a:pPr marL="171450" indent="-171450">
              <a:buFont typeface="Arial" panose="020B0604020202020204" pitchFamily="34" charset="0"/>
              <a:buChar char="•"/>
            </a:pPr>
            <a:r>
              <a:rPr lang="en-US" sz="1200" dirty="0"/>
              <a:t>We need to be mindful to ensure cultural venues and outdoor opportunities meet the needs of an increasingly diverse community.</a:t>
            </a:r>
          </a:p>
          <a:p>
            <a:endParaRPr lang="en-US" sz="1200" dirty="0"/>
          </a:p>
          <a:p>
            <a:r>
              <a:rPr lang="en-US" sz="1200" b="1" dirty="0"/>
              <a:t>This theme identified:</a:t>
            </a:r>
          </a:p>
          <a:p>
            <a:endParaRPr lang="en-US" sz="1200" b="1" dirty="0"/>
          </a:p>
          <a:p>
            <a:pPr marL="171450" indent="-171450">
              <a:buFont typeface="Arial" panose="020B0604020202020204" pitchFamily="34" charset="0"/>
              <a:buChar char="•"/>
            </a:pPr>
            <a:r>
              <a:rPr lang="en-US" sz="1200" b="1" dirty="0"/>
              <a:t>Providing many, different cultural experiences as a source of pride…</a:t>
            </a:r>
          </a:p>
          <a:p>
            <a:pPr marL="628650" lvl="1" indent="-171450">
              <a:buFont typeface="Arial" panose="020B0604020202020204" pitchFamily="34" charset="0"/>
              <a:buChar char="•"/>
            </a:pPr>
            <a:r>
              <a:rPr lang="en-US" sz="1200" dirty="0"/>
              <a:t>We value our arts institutions such as the PAC and Bergstrom Mahler Museum, as well as other cultural offerings such as Mile of Music, Octoberfest, Bazaar After Dark, food truck rallies, and concerts, such as </a:t>
            </a:r>
            <a:r>
              <a:rPr lang="en-US" sz="1200" dirty="0" err="1"/>
              <a:t>PorchaPalooza</a:t>
            </a:r>
            <a:r>
              <a:rPr lang="en-US" sz="1200" dirty="0"/>
              <a:t> in Menasha. </a:t>
            </a:r>
          </a:p>
          <a:p>
            <a:pPr marL="628650" lvl="1" indent="-171450">
              <a:buFont typeface="Arial" panose="020B0604020202020204" pitchFamily="34" charset="0"/>
              <a:buChar char="•"/>
            </a:pPr>
            <a:r>
              <a:rPr lang="en-US" sz="1200" dirty="0"/>
              <a:t>We want to build on this culture, which is such a big part of our quality of life—and a real plus for attracting and retaining talent.</a:t>
            </a:r>
          </a:p>
          <a:p>
            <a:pPr algn="ctr"/>
            <a:r>
              <a:rPr lang="en-US" sz="1200" i="1" dirty="0"/>
              <a:t> </a:t>
            </a:r>
          </a:p>
          <a:p>
            <a:pPr marL="171450" indent="-171450">
              <a:buFont typeface="Arial" panose="020B0604020202020204" pitchFamily="34" charset="0"/>
              <a:buChar char="•"/>
            </a:pPr>
            <a:r>
              <a:rPr lang="en-US" sz="1200" b="1" dirty="0"/>
              <a:t>A growing appetite for more and different cultural outlets…</a:t>
            </a:r>
          </a:p>
          <a:p>
            <a:pPr marL="628650" lvl="1" indent="-171450">
              <a:buFont typeface="Arial" panose="020B0604020202020204" pitchFamily="34" charset="0"/>
              <a:buChar char="•"/>
            </a:pPr>
            <a:r>
              <a:rPr lang="en-US" sz="1200" dirty="0"/>
              <a:t>We are interested in continuing to expand and diversify opportunities and places to connect, find entertainment, and learn</a:t>
            </a:r>
          </a:p>
          <a:p>
            <a:pPr marL="628650" lvl="1" indent="-171450">
              <a:buFont typeface="Arial" panose="020B0604020202020204" pitchFamily="34" charset="0"/>
              <a:buChar char="•"/>
            </a:pPr>
            <a:r>
              <a:rPr lang="en-US" sz="1200" dirty="0"/>
              <a:t>—from new eateries, art of all kinds, repurposing of underutilized real estate and vacant store fronts, intergenerational and youth led activities, celebrating Pride, enhanced multicultural programming at schools, community gardens, and activities to include options for persons of differing abilities.</a:t>
            </a:r>
          </a:p>
          <a:p>
            <a:pPr algn="ctr"/>
            <a:r>
              <a:rPr lang="en-US" sz="1200" i="1" dirty="0"/>
              <a:t> </a:t>
            </a:r>
          </a:p>
          <a:p>
            <a:pPr marL="171450" indent="-171450">
              <a:buFont typeface="Arial" panose="020B0604020202020204" pitchFamily="34" charset="0"/>
              <a:buChar char="•"/>
            </a:pPr>
            <a:r>
              <a:rPr lang="en-US" sz="1200" b="1" dirty="0"/>
              <a:t>Engaging in outdoor activities is a big part of who we are…</a:t>
            </a:r>
          </a:p>
          <a:p>
            <a:pPr marL="628650" lvl="1" indent="-171450">
              <a:buFont typeface="Arial" panose="020B0604020202020204" pitchFamily="34" charset="0"/>
              <a:buChar char="•"/>
            </a:pPr>
            <a:r>
              <a:rPr lang="en-US" sz="1200" dirty="0"/>
              <a:t>The Fox Cities are surrounded by natural beauty and opportunities for relaxation and outdoor activity. </a:t>
            </a:r>
          </a:p>
          <a:p>
            <a:pPr marL="628650" lvl="1" indent="-171450">
              <a:buFont typeface="Arial" panose="020B0604020202020204" pitchFamily="34" charset="0"/>
              <a:buChar char="•"/>
            </a:pPr>
            <a:r>
              <a:rPr lang="en-US" sz="1200" dirty="0"/>
              <a:t>From the Fox River itself to the many parks and growing number of bike trails to Lake Winnebago and nature preserves, there is plenty for the outdoor sports enthusiast, for families, for anyone to spend time outside.</a:t>
            </a:r>
          </a:p>
          <a:p>
            <a:pPr marL="228600" indent="-228600">
              <a:lnSpc>
                <a:spcPct val="120000"/>
              </a:lnSpc>
              <a:buAutoNum type="arabicPeriod"/>
            </a:pPr>
            <a:endParaRPr lang="en-US" dirty="0"/>
          </a:p>
          <a:p>
            <a:endParaRPr lang="en-US" dirty="0">
              <a:latin typeface="+mn-lt"/>
            </a:endParaRPr>
          </a:p>
          <a:p>
            <a:pPr marL="628650" lvl="1" indent="-171450">
              <a:buFont typeface="Arial" panose="020B0604020202020204" pitchFamily="34" charset="0"/>
              <a:buChar char="•"/>
            </a:pPr>
            <a:endParaRPr lang="en-US" sz="1200" dirty="0">
              <a:solidFill>
                <a:srgbClr val="000000"/>
              </a:solidFill>
            </a:endParaRPr>
          </a:p>
          <a:p>
            <a:pPr marL="228600" indent="-228600">
              <a:lnSpc>
                <a:spcPct val="120000"/>
              </a:lnSpc>
              <a:buAutoNum type="arabicPeriod"/>
            </a:pPr>
            <a:endParaRPr lang="en-US" dirty="0"/>
          </a:p>
          <a:p>
            <a:endParaRPr lang="en-US"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14</a:t>
            </a:fld>
            <a:endParaRPr lang="en-US" dirty="0"/>
          </a:p>
        </p:txBody>
      </p:sp>
    </p:spTree>
    <p:extLst>
      <p:ext uri="{BB962C8B-B14F-4D97-AF65-F5344CB8AC3E}">
        <p14:creationId xmlns:p14="http://schemas.microsoft.com/office/powerpoint/2010/main" val="951505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Tx/>
              <a:buNone/>
            </a:pPr>
            <a:r>
              <a:rPr lang="en-US" sz="1200" b="1" u="sng" dirty="0"/>
              <a:t>THEMES</a:t>
            </a:r>
            <a:r>
              <a:rPr lang="en-US" sz="1200" b="1" u="none" baseline="0" dirty="0"/>
              <a:t> </a:t>
            </a:r>
            <a:r>
              <a:rPr lang="en-US" sz="1200" b="0" i="1" dirty="0" smtClean="0"/>
              <a:t>(1-minute)</a:t>
            </a:r>
            <a:endParaRPr lang="en-US" sz="1200" b="0" i="1" dirty="0"/>
          </a:p>
          <a:p>
            <a:pPr marL="0" indent="0">
              <a:lnSpc>
                <a:spcPct val="120000"/>
              </a:lnSpc>
              <a:buFontTx/>
              <a:buNone/>
            </a:pPr>
            <a:endParaRPr lang="en-US" sz="1200" b="0" dirty="0"/>
          </a:p>
          <a:p>
            <a:pPr marL="0" indent="0">
              <a:lnSpc>
                <a:spcPct val="120000"/>
              </a:lnSpc>
              <a:buFontTx/>
              <a:buNone/>
            </a:pPr>
            <a:r>
              <a:rPr lang="en-US" sz="1200" b="1" dirty="0"/>
              <a:t>T</a:t>
            </a:r>
            <a:r>
              <a:rPr lang="en-US" sz="2000" b="1" dirty="0"/>
              <a:t>here is a will </a:t>
            </a:r>
            <a:r>
              <a:rPr lang="en-US" sz="2000" b="0" dirty="0"/>
              <a:t>and we are looking for ways </a:t>
            </a:r>
            <a:r>
              <a:rPr lang="en-US" sz="2000" b="1" dirty="0"/>
              <a:t>to ensure meaningful employment and livable wages for all </a:t>
            </a:r>
          </a:p>
          <a:p>
            <a:pPr marL="171450" indent="-171450">
              <a:buFont typeface="Arial" panose="020B0604020202020204" pitchFamily="34" charset="0"/>
              <a:buChar char="•"/>
            </a:pPr>
            <a:r>
              <a:rPr lang="en-US" dirty="0"/>
              <a:t>While our community sees the current employment environment as an asset, we acknowledge that it is important to continuously diversify employment opportunities and strengthen wages. </a:t>
            </a:r>
          </a:p>
          <a:p>
            <a:pPr marL="171450" indent="-171450">
              <a:buFont typeface="Arial" panose="020B0604020202020204" pitchFamily="34" charset="0"/>
              <a:buChar char="•"/>
            </a:pPr>
            <a:r>
              <a:rPr lang="en-US" dirty="0"/>
              <a:t>Our future generations will only be able to flourish if they can access good jobs, across the community, with healthy work environments—and our businesses must thrive in order to provide them.</a:t>
            </a:r>
          </a:p>
          <a:p>
            <a:endParaRPr lang="en-US" dirty="0"/>
          </a:p>
          <a:p>
            <a:r>
              <a:rPr lang="en-US" sz="1200" b="1" dirty="0"/>
              <a:t>This theme looks at:</a:t>
            </a:r>
          </a:p>
          <a:p>
            <a:pPr marL="171450" indent="-171450">
              <a:buFont typeface="Arial" panose="020B0604020202020204" pitchFamily="34" charset="0"/>
              <a:buChar char="•"/>
            </a:pPr>
            <a:r>
              <a:rPr lang="en-US" sz="1200" b="1" dirty="0"/>
              <a:t>Attracting employers to enliven and invigorate traditional industries…</a:t>
            </a:r>
          </a:p>
          <a:p>
            <a:pPr marL="628650" lvl="1" indent="-171450">
              <a:buFont typeface="Arial" panose="020B0604020202020204" pitchFamily="34" charset="0"/>
              <a:buChar char="•"/>
            </a:pPr>
            <a:r>
              <a:rPr lang="en-US" sz="1200" dirty="0"/>
              <a:t>While we have a strong foundation of employers, we need to continue to attract businesses that will increase the number of stable and rewarding jobs for high school and college graduates. </a:t>
            </a:r>
          </a:p>
          <a:p>
            <a:pPr algn="ctr"/>
            <a:r>
              <a:rPr lang="en-US" sz="1200" i="1" dirty="0"/>
              <a:t> </a:t>
            </a:r>
          </a:p>
          <a:p>
            <a:pPr marL="171450" indent="-171450">
              <a:buFont typeface="Arial" panose="020B0604020202020204" pitchFamily="34" charset="0"/>
              <a:buChar char="•"/>
            </a:pPr>
            <a:r>
              <a:rPr lang="en-US" sz="1200" b="1" dirty="0"/>
              <a:t>Meeting the needs of the whole employee…</a:t>
            </a:r>
          </a:p>
          <a:p>
            <a:pPr marL="628650" lvl="1" indent="-171450">
              <a:buFont typeface="Arial" panose="020B0604020202020204" pitchFamily="34" charset="0"/>
              <a:buChar char="•"/>
            </a:pPr>
            <a:r>
              <a:rPr lang="en-US" sz="1200" dirty="0"/>
              <a:t>Many businesses in the Fox Cities provide well-paying jobs that support our community members in providing for themselves and their families and help set the stage to enjoy a strong quality of life. </a:t>
            </a:r>
          </a:p>
          <a:p>
            <a:pPr marL="628650" lvl="1" indent="-171450">
              <a:buFont typeface="Arial" panose="020B0604020202020204" pitchFamily="34" charset="0"/>
              <a:buChar char="•"/>
            </a:pPr>
            <a:r>
              <a:rPr lang="en-US" sz="1200" dirty="0"/>
              <a:t>Our employers increasingly recognize the needs of the whole employee and are offering workplaces that are healthy, safe, and supportive.</a:t>
            </a:r>
          </a:p>
          <a:p>
            <a:pPr algn="ctr"/>
            <a:r>
              <a:rPr lang="en-US" sz="1200" i="1" dirty="0"/>
              <a:t> </a:t>
            </a:r>
          </a:p>
          <a:p>
            <a:pPr marL="171450" indent="-171450">
              <a:buFont typeface="Arial" panose="020B0604020202020204" pitchFamily="34" charset="0"/>
              <a:buChar char="•"/>
            </a:pPr>
            <a:r>
              <a:rPr lang="en-US" sz="1200" b="1" dirty="0"/>
              <a:t>Planning for the jobs of the future….</a:t>
            </a:r>
          </a:p>
          <a:p>
            <a:pPr marL="628650" lvl="1" indent="-171450">
              <a:buFont typeface="Arial" panose="020B0604020202020204" pitchFamily="34" charset="0"/>
              <a:buChar char="•"/>
            </a:pPr>
            <a:r>
              <a:rPr lang="en-US" sz="1200" dirty="0"/>
              <a:t>Our communities must deepen our commitment to training/re-training the existing workforce to prepare for greater automation. </a:t>
            </a:r>
          </a:p>
          <a:p>
            <a:pPr marL="628650" lvl="1" indent="-171450">
              <a:buFont typeface="Arial" panose="020B0604020202020204" pitchFamily="34" charset="0"/>
              <a:buChar char="•"/>
            </a:pPr>
            <a:r>
              <a:rPr lang="en-US" sz="1200" dirty="0"/>
              <a:t>We need to expand our approaches to on-the-job training, mentorship and partnerships with educational and vocational institutions. </a:t>
            </a:r>
          </a:p>
          <a:p>
            <a:pPr marL="628650" lvl="1" indent="-171450">
              <a:buFont typeface="Arial" panose="020B0604020202020204" pitchFamily="34" charset="0"/>
              <a:buChar char="•"/>
            </a:pPr>
            <a:r>
              <a:rPr lang="en-US" sz="1200" dirty="0"/>
              <a:t>Increased support for entrepreneurship and growth of tech jobs could help diversify the types of companies and positions available. </a:t>
            </a:r>
          </a:p>
          <a:p>
            <a:pPr marL="628650" lvl="1" indent="-171450">
              <a:buFont typeface="Arial" panose="020B0604020202020204" pitchFamily="34" charset="0"/>
              <a:buChar char="•"/>
            </a:pPr>
            <a:r>
              <a:rPr lang="en-US" sz="1200" dirty="0"/>
              <a:t>Our region can innovate to provide more benefits such as a Fox Cities Retirement Plan, a living wage and 30-hour workweeks to help combat part-time employment and low/stagnant wages.</a:t>
            </a:r>
            <a:endParaRPr lang="en-US" dirty="0"/>
          </a:p>
        </p:txBody>
      </p:sp>
      <p:sp>
        <p:nvSpPr>
          <p:cNvPr id="4" name="Slide Number Placeholder 3"/>
          <p:cNvSpPr>
            <a:spLocks noGrp="1"/>
          </p:cNvSpPr>
          <p:nvPr>
            <p:ph type="sldNum" sz="quarter" idx="5"/>
          </p:nvPr>
        </p:nvSpPr>
        <p:spPr/>
        <p:txBody>
          <a:bodyPr/>
          <a:lstStyle/>
          <a:p>
            <a:fld id="{FE850BDB-6CDE-4D43-B7A3-B7DA48A82555}" type="slidenum">
              <a:rPr lang="en-US" smtClean="0"/>
              <a:t>15</a:t>
            </a:fld>
            <a:endParaRPr lang="en-US" dirty="0"/>
          </a:p>
        </p:txBody>
      </p:sp>
    </p:spTree>
    <p:extLst>
      <p:ext uri="{BB962C8B-B14F-4D97-AF65-F5344CB8AC3E}">
        <p14:creationId xmlns:p14="http://schemas.microsoft.com/office/powerpoint/2010/main" val="983793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Tx/>
              <a:buNone/>
            </a:pPr>
            <a:r>
              <a:rPr lang="en-US" sz="1200" b="1" u="sng" dirty="0"/>
              <a:t>THEMES</a:t>
            </a:r>
            <a:r>
              <a:rPr lang="en-US" sz="1200" b="1" u="none" baseline="0" dirty="0"/>
              <a:t> </a:t>
            </a:r>
            <a:r>
              <a:rPr lang="en-US" sz="1200" b="0" i="1" dirty="0" smtClean="0"/>
              <a:t>(1-minute)</a:t>
            </a:r>
            <a:endParaRPr lang="en-US" sz="1200" b="0" i="1" dirty="0"/>
          </a:p>
          <a:p>
            <a:pPr marL="0" indent="0">
              <a:lnSpc>
                <a:spcPct val="120000"/>
              </a:lnSpc>
              <a:buFontTx/>
              <a:buNone/>
            </a:pPr>
            <a:r>
              <a:rPr lang="en-US" sz="1200" b="1" dirty="0"/>
              <a:t/>
            </a:r>
            <a:br>
              <a:rPr lang="en-US" sz="1200" b="1" dirty="0"/>
            </a:br>
            <a:r>
              <a:rPr lang="en-US" sz="2000" b="1" baseline="0" dirty="0"/>
              <a:t>E</a:t>
            </a:r>
            <a:r>
              <a:rPr lang="en-US" sz="2000" b="1" dirty="0"/>
              <a:t>ducation as a critical bridge to our shared future</a:t>
            </a:r>
          </a:p>
          <a:p>
            <a:pPr marL="171450" indent="-171450">
              <a:buFont typeface="Arial" panose="020B0604020202020204" pitchFamily="34" charset="0"/>
              <a:buChar char="•"/>
            </a:pPr>
            <a:r>
              <a:rPr lang="en-US" dirty="0"/>
              <a:t>Our many educational institutions are some of our community’s greatest strengths. </a:t>
            </a:r>
          </a:p>
          <a:p>
            <a:pPr marL="171450" indent="-171450">
              <a:buFont typeface="Arial" panose="020B0604020202020204" pitchFamily="34" charset="0"/>
              <a:buChar char="•"/>
            </a:pPr>
            <a:r>
              <a:rPr lang="en-US" dirty="0"/>
              <a:t>Our local schools are a draw for businesses recruiting new employees. </a:t>
            </a:r>
          </a:p>
          <a:p>
            <a:pPr marL="171450" indent="-171450">
              <a:buFont typeface="Arial" panose="020B0604020202020204" pitchFamily="34" charset="0"/>
              <a:buChar char="•"/>
            </a:pPr>
            <a:r>
              <a:rPr lang="en-US" dirty="0"/>
              <a:t>Many families have choices for enrolling their children in the type of school they feel will be the best fit. </a:t>
            </a:r>
          </a:p>
          <a:p>
            <a:pPr marL="171450" indent="-171450">
              <a:buFont typeface="Arial" panose="020B0604020202020204" pitchFamily="34" charset="0"/>
              <a:buChar char="•"/>
            </a:pPr>
            <a:r>
              <a:rPr lang="en-US" dirty="0"/>
              <a:t>There also exist disparities across school districts around funding, arts and other enrichment activities, as well as student supports. </a:t>
            </a:r>
          </a:p>
          <a:p>
            <a:endParaRPr lang="en-US" dirty="0"/>
          </a:p>
          <a:p>
            <a:r>
              <a:rPr lang="en-US" b="1" dirty="0"/>
              <a:t>Key attributes to this theme include</a:t>
            </a:r>
          </a:p>
          <a:p>
            <a:endParaRPr lang="en-US" dirty="0"/>
          </a:p>
          <a:p>
            <a:pPr marL="171450" indent="-171450">
              <a:buFont typeface="Arial" panose="020B0604020202020204" pitchFamily="34" charset="0"/>
              <a:buChar char="•"/>
            </a:pPr>
            <a:r>
              <a:rPr lang="en-US" sz="1200" b="1" dirty="0"/>
              <a:t>Engaging the family and early childhood education are essential…</a:t>
            </a:r>
          </a:p>
          <a:p>
            <a:pPr marL="628650" lvl="1" indent="-171450">
              <a:buFont typeface="Arial" panose="020B0604020202020204" pitchFamily="34" charset="0"/>
              <a:buChar char="•"/>
            </a:pPr>
            <a:r>
              <a:rPr lang="en-US" sz="1200" dirty="0"/>
              <a:t>We want to support parents in preparing children to be lifelong learners. </a:t>
            </a:r>
          </a:p>
          <a:p>
            <a:pPr marL="628650" lvl="1" indent="-171450">
              <a:buFont typeface="Arial" panose="020B0604020202020204" pitchFamily="34" charset="0"/>
              <a:buChar char="•"/>
            </a:pPr>
            <a:r>
              <a:rPr lang="en-US" sz="1200" dirty="0"/>
              <a:t>Our families’ work schedules, competing priorities and understanding of what practices can be most impactful influence student readiness. </a:t>
            </a:r>
          </a:p>
          <a:p>
            <a:pPr marL="628650" lvl="1" indent="-171450">
              <a:buFont typeface="Arial" panose="020B0604020202020204" pitchFamily="34" charset="0"/>
              <a:buChar char="•"/>
            </a:pPr>
            <a:r>
              <a:rPr lang="en-US" sz="1200" dirty="0"/>
              <a:t>We want all children in the Fox Cities to have access to high quality early childhood education. </a:t>
            </a:r>
          </a:p>
          <a:p>
            <a:pPr marL="628650" lvl="1" indent="-171450">
              <a:buFont typeface="Arial" panose="020B0604020202020204" pitchFamily="34" charset="0"/>
              <a:buChar char="•"/>
            </a:pPr>
            <a:r>
              <a:rPr lang="en-US" sz="1200" dirty="0"/>
              <a:t>To achieve this we recognize resources will be needed to improve access opportunities and more adequately compensate early childhood educators.</a:t>
            </a:r>
          </a:p>
          <a:p>
            <a:endParaRPr lang="en-US" sz="1200" b="1" dirty="0"/>
          </a:p>
          <a:p>
            <a:pPr marL="171450" indent="-171450">
              <a:buFont typeface="Arial" panose="020B0604020202020204" pitchFamily="34" charset="0"/>
              <a:buChar char="•"/>
            </a:pPr>
            <a:r>
              <a:rPr lang="en-US" sz="1200" b="1" dirty="0"/>
              <a:t>Prioritizing inclusion and innovation…</a:t>
            </a:r>
          </a:p>
          <a:p>
            <a:pPr marL="628650" lvl="1" indent="-171450">
              <a:buFont typeface="Arial" panose="020B0604020202020204" pitchFamily="34" charset="0"/>
              <a:buChar char="•"/>
            </a:pPr>
            <a:r>
              <a:rPr lang="en-US" sz="1200" dirty="0"/>
              <a:t>We recognize education as fundamental to experiencing high levels of health and well-being and want to meet different types of learners where they are to help ensure all children can thrive. </a:t>
            </a:r>
          </a:p>
          <a:p>
            <a:pPr marL="628650" lvl="1" indent="-171450">
              <a:buFont typeface="Arial" panose="020B0604020202020204" pitchFamily="34" charset="0"/>
              <a:buChar char="•"/>
            </a:pPr>
            <a:r>
              <a:rPr lang="en-US" sz="1200" dirty="0"/>
              <a:t>Our online classrooms, vocational tracks, expanded language options and access to technology provide a good start. </a:t>
            </a:r>
          </a:p>
          <a:p>
            <a:pPr marL="628650" lvl="1" indent="-171450">
              <a:buFont typeface="Arial" panose="020B0604020202020204" pitchFamily="34" charset="0"/>
              <a:buChar char="•"/>
            </a:pPr>
            <a:r>
              <a:rPr lang="en-US" sz="1200" dirty="0"/>
              <a:t>Focusing on student strengths, using multi-culturally representative curricula and expanding supports for first generation college applicants and those poised to pursue employment immediately after high school graduation are among the bold ideas for the future.</a:t>
            </a:r>
          </a:p>
          <a:p>
            <a:endParaRPr lang="en-US" sz="1200" b="1" dirty="0"/>
          </a:p>
          <a:p>
            <a:pPr marL="171450" indent="-171450">
              <a:buFont typeface="Arial" panose="020B0604020202020204" pitchFamily="34" charset="0"/>
              <a:buChar char="•"/>
            </a:pPr>
            <a:r>
              <a:rPr lang="en-US" sz="1200" b="1" dirty="0"/>
              <a:t>Supporting the whole child to thrive in a changing world…</a:t>
            </a:r>
          </a:p>
          <a:p>
            <a:pPr marL="628650" lvl="1" indent="-171450">
              <a:buFont typeface="Arial" panose="020B0604020202020204" pitchFamily="34" charset="0"/>
              <a:buChar char="•"/>
            </a:pPr>
            <a:r>
              <a:rPr lang="en-US" sz="1200" dirty="0"/>
              <a:t>Our students arrive at school as more than just learners. </a:t>
            </a:r>
          </a:p>
          <a:p>
            <a:pPr marL="628650" lvl="1" indent="-171450">
              <a:buFont typeface="Arial" panose="020B0604020202020204" pitchFamily="34" charset="0"/>
              <a:buChar char="•"/>
            </a:pPr>
            <a:r>
              <a:rPr lang="en-US" sz="1200" dirty="0"/>
              <a:t>We want to support the whole child by providing a well-rounded education that fosters a culture of respect, prepares them for the activities of daily living and develops values-driven citizens. </a:t>
            </a:r>
          </a:p>
          <a:p>
            <a:pPr marL="628650" lvl="1" indent="-171450">
              <a:buFont typeface="Arial" panose="020B0604020202020204" pitchFamily="34" charset="0"/>
              <a:buChar char="•"/>
            </a:pPr>
            <a:r>
              <a:rPr lang="en-US" sz="1200" dirty="0"/>
              <a:t>We endeavor to celebrate every child’s uniqueness and support children in matching their gifts to a purpose-filled life. </a:t>
            </a:r>
          </a:p>
          <a:p>
            <a:pPr marL="628650" lvl="1" indent="-171450">
              <a:buFont typeface="Arial" panose="020B0604020202020204" pitchFamily="34" charset="0"/>
              <a:buChar char="•"/>
            </a:pPr>
            <a:r>
              <a:rPr lang="en-US" sz="1200" dirty="0"/>
              <a:t>There are pockets of effective programs and student resources, and we need to lift up the best of these and launch others.</a:t>
            </a:r>
          </a:p>
          <a:p>
            <a:pPr marL="228600" indent="-228600">
              <a:lnSpc>
                <a:spcPct val="120000"/>
              </a:lnSpc>
              <a:buAutoNum type="arabicPeriod"/>
            </a:pPr>
            <a:endParaRPr lang="en-US" dirty="0"/>
          </a:p>
        </p:txBody>
      </p:sp>
      <p:sp>
        <p:nvSpPr>
          <p:cNvPr id="4" name="Slide Number Placeholder 3"/>
          <p:cNvSpPr>
            <a:spLocks noGrp="1"/>
          </p:cNvSpPr>
          <p:nvPr>
            <p:ph type="sldNum" sz="quarter" idx="5"/>
          </p:nvPr>
        </p:nvSpPr>
        <p:spPr/>
        <p:txBody>
          <a:bodyPr/>
          <a:lstStyle/>
          <a:p>
            <a:fld id="{FE850BDB-6CDE-4D43-B7A3-B7DA48A82555}" type="slidenum">
              <a:rPr lang="en-US" smtClean="0"/>
              <a:t>16</a:t>
            </a:fld>
            <a:endParaRPr lang="en-US" dirty="0"/>
          </a:p>
        </p:txBody>
      </p:sp>
    </p:spTree>
    <p:extLst>
      <p:ext uri="{BB962C8B-B14F-4D97-AF65-F5344CB8AC3E}">
        <p14:creationId xmlns:p14="http://schemas.microsoft.com/office/powerpoint/2010/main" val="720013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u="sng" dirty="0"/>
              <a:t>THEMES </a:t>
            </a:r>
            <a:r>
              <a:rPr lang="en-US" sz="2000" b="0" i="1" dirty="0" smtClean="0"/>
              <a:t>(1-minute)</a:t>
            </a:r>
            <a:endParaRPr lang="en-US" sz="2000" b="0" i="1" dirty="0"/>
          </a:p>
          <a:p>
            <a:endParaRPr lang="en-US" sz="2000" b="0" dirty="0"/>
          </a:p>
          <a:p>
            <a:r>
              <a:rPr lang="en-US" sz="2000" b="1" dirty="0"/>
              <a:t>Our mental health is clearly on the collective radar</a:t>
            </a:r>
          </a:p>
          <a:p>
            <a:pPr marL="171450" indent="-171450">
              <a:buFont typeface="Arial" panose="020B0604020202020204" pitchFamily="34" charset="0"/>
              <a:buChar char="•"/>
            </a:pPr>
            <a:r>
              <a:rPr lang="en-US" dirty="0"/>
              <a:t>We have a concern about the decline in mental health across the nation and our region. </a:t>
            </a:r>
          </a:p>
          <a:p>
            <a:pPr marL="171450" indent="-171450">
              <a:buFont typeface="Arial" panose="020B0604020202020204" pitchFamily="34" charset="0"/>
              <a:buChar char="•"/>
            </a:pPr>
            <a:r>
              <a:rPr lang="en-US" dirty="0"/>
              <a:t>We are also concerned with how it has been stigmatized. </a:t>
            </a:r>
          </a:p>
          <a:p>
            <a:pPr marL="171450" indent="-171450">
              <a:buFont typeface="Arial" panose="020B0604020202020204" pitchFamily="34" charset="0"/>
              <a:buChar char="•"/>
            </a:pPr>
            <a:r>
              <a:rPr lang="en-US" dirty="0"/>
              <a:t>We recognize that mental health is more than an issue or a disease—mental illness is part of being human, and we can be proactive about boosting mental well-being. </a:t>
            </a:r>
          </a:p>
          <a:p>
            <a:pPr marL="171450" indent="-171450">
              <a:buFont typeface="Arial" panose="020B0604020202020204" pitchFamily="34" charset="0"/>
              <a:buChar char="•"/>
            </a:pPr>
            <a:r>
              <a:rPr lang="en-US" dirty="0"/>
              <a:t>Our community is starting to take some important steps to better understand mental health and address some of the contributing factors such as trauma, anxiety, financial or physical insecurity, and isolation.</a:t>
            </a:r>
          </a:p>
          <a:p>
            <a:endParaRPr lang="en-US" dirty="0"/>
          </a:p>
          <a:p>
            <a:r>
              <a:rPr lang="en-US" sz="1200" b="1" dirty="0"/>
              <a:t>Key factors in this area include:</a:t>
            </a:r>
          </a:p>
          <a:p>
            <a:endParaRPr lang="en-US" sz="1200" b="1" dirty="0"/>
          </a:p>
          <a:p>
            <a:pPr marL="171450" indent="-171450">
              <a:buFont typeface="Arial" panose="020B0604020202020204" pitchFamily="34" charset="0"/>
              <a:buChar char="•"/>
            </a:pPr>
            <a:r>
              <a:rPr lang="en-US" sz="1200" b="1" dirty="0"/>
              <a:t>Realizing it’s time to talk about mental health…</a:t>
            </a:r>
          </a:p>
          <a:p>
            <a:pPr marL="628650" lvl="1" indent="-171450">
              <a:buFont typeface="Arial" panose="020B0604020202020204" pitchFamily="34" charset="0"/>
              <a:buChar char="•"/>
            </a:pPr>
            <a:r>
              <a:rPr lang="en-US" sz="1200" dirty="0"/>
              <a:t>Many in our community named the need to broaden the conversations about mental health. </a:t>
            </a:r>
          </a:p>
          <a:p>
            <a:pPr marL="628650" lvl="1" indent="-171450">
              <a:buFont typeface="Arial" panose="020B0604020202020204" pitchFamily="34" charset="0"/>
              <a:buChar char="•"/>
            </a:pPr>
            <a:r>
              <a:rPr lang="en-US" sz="1200" dirty="0"/>
              <a:t>It is a topic that is difficult because of longstanding stigmas associated with individuals suffering from mental health challenges. </a:t>
            </a:r>
          </a:p>
          <a:p>
            <a:pPr marL="628650" lvl="1" indent="-171450">
              <a:buFont typeface="Arial" panose="020B0604020202020204" pitchFamily="34" charset="0"/>
              <a:buChar char="•"/>
            </a:pPr>
            <a:r>
              <a:rPr lang="en-US" sz="1200" dirty="0"/>
              <a:t>Not talking about mental health merely perpetuates and escalates the challenges for those suffering in silence.</a:t>
            </a:r>
          </a:p>
          <a:p>
            <a:endParaRPr lang="en-US" sz="1200" dirty="0"/>
          </a:p>
          <a:p>
            <a:pPr marL="171450" indent="-171450">
              <a:buFont typeface="Arial" panose="020B0604020202020204" pitchFamily="34" charset="0"/>
              <a:buChar char="•"/>
            </a:pPr>
            <a:r>
              <a:rPr lang="en-US" sz="1200" b="1" dirty="0"/>
              <a:t>Improving access to various mental health services…</a:t>
            </a:r>
          </a:p>
          <a:p>
            <a:pPr marL="628650" lvl="1" indent="-171450">
              <a:buFont typeface="Arial" panose="020B0604020202020204" pitchFamily="34" charset="0"/>
              <a:buChar char="•"/>
            </a:pPr>
            <a:r>
              <a:rPr lang="en-US" sz="1200" dirty="0"/>
              <a:t>Many people reported that health care in the Fox Cities is easy to access and of excellent quality. </a:t>
            </a:r>
          </a:p>
          <a:p>
            <a:pPr marL="628650" lvl="1" indent="-171450">
              <a:buFont typeface="Arial" panose="020B0604020202020204" pitchFamily="34" charset="0"/>
              <a:buChar char="•"/>
            </a:pPr>
            <a:r>
              <a:rPr lang="en-US" sz="1200" dirty="0"/>
              <a:t>Mental health care was another story. </a:t>
            </a:r>
          </a:p>
          <a:p>
            <a:pPr marL="628650" lvl="1" indent="-171450">
              <a:buFont typeface="Arial" panose="020B0604020202020204" pitchFamily="34" charset="0"/>
              <a:buChar char="•"/>
            </a:pPr>
            <a:r>
              <a:rPr lang="en-US" sz="1200" dirty="0"/>
              <a:t>Even those who have access to good physical care find somewhat limited resources for behavioral health services, and what is available may well be unaffordable. </a:t>
            </a:r>
          </a:p>
          <a:p>
            <a:pPr marL="628650" lvl="1" indent="-171450">
              <a:buFont typeface="Arial" panose="020B0604020202020204" pitchFamily="34" charset="0"/>
              <a:buChar char="•"/>
            </a:pPr>
            <a:r>
              <a:rPr lang="en-US" sz="1200" dirty="0"/>
              <a:t>The most vulnerable among us are most likely to experience less affordability and access to sustainable, quality care. </a:t>
            </a:r>
          </a:p>
          <a:p>
            <a:pPr marL="628650" lvl="1" indent="-171450">
              <a:buFont typeface="Arial" panose="020B0604020202020204" pitchFamily="34" charset="0"/>
              <a:buChar char="•"/>
            </a:pPr>
            <a:r>
              <a:rPr lang="en-US" sz="1200" dirty="0"/>
              <a:t>There is strong support for early identification and a network of services to help manage the impacts of poor mental health.</a:t>
            </a:r>
          </a:p>
          <a:p>
            <a:pPr algn="ctr"/>
            <a:endParaRPr lang="en-US" sz="1200" i="1" dirty="0"/>
          </a:p>
          <a:p>
            <a:pPr marL="171450" indent="-171450">
              <a:buFont typeface="Arial" panose="020B0604020202020204" pitchFamily="34" charset="0"/>
              <a:buChar char="•"/>
            </a:pPr>
            <a:r>
              <a:rPr lang="en-US" sz="1200" b="1" dirty="0"/>
              <a:t>Boosting mental health and resilience…</a:t>
            </a:r>
          </a:p>
          <a:p>
            <a:pPr marL="628650" lvl="1" indent="-171450">
              <a:buFont typeface="Arial" panose="020B0604020202020204" pitchFamily="34" charset="0"/>
              <a:buChar char="•"/>
            </a:pPr>
            <a:r>
              <a:rPr lang="en-US" sz="1200" dirty="0"/>
              <a:t>We recognize there are many drivers of our mental health. </a:t>
            </a:r>
          </a:p>
          <a:p>
            <a:pPr marL="628650" lvl="1" indent="-171450">
              <a:buFont typeface="Arial" panose="020B0604020202020204" pitchFamily="34" charset="0"/>
              <a:buChar char="•"/>
            </a:pPr>
            <a:r>
              <a:rPr lang="en-US" sz="1200" dirty="0"/>
              <a:t>One challenge that cuts across all groups—a real sense of connection and belonging—is especially challenging for our marginalized populations. </a:t>
            </a:r>
          </a:p>
          <a:p>
            <a:pPr marL="628650" lvl="1" indent="-171450">
              <a:buFont typeface="Arial" panose="020B0604020202020204" pitchFamily="34" charset="0"/>
              <a:buChar char="•"/>
            </a:pPr>
            <a:r>
              <a:rPr lang="en-US" sz="1200" dirty="0"/>
              <a:t>We’re interested in being proactive in promoting good mental health and growing resiliency skills for people at all ages/stages and through the engagement of our schools, places of worship, and employers. </a:t>
            </a:r>
          </a:p>
          <a:p>
            <a:pPr marL="628650" lvl="1" indent="-171450">
              <a:buFont typeface="Arial" panose="020B0604020202020204" pitchFamily="34" charset="0"/>
              <a:buChar char="•"/>
            </a:pPr>
            <a:r>
              <a:rPr lang="en-US" sz="1200" dirty="0"/>
              <a:t>We are also interested in finding ways to connect vulnerable or isolated people to the larger community.</a:t>
            </a:r>
            <a:r>
              <a:rPr lang="en-US" sz="1200" b="0" i="1" u="none" strike="noStrike" cap="none" dirty="0">
                <a:solidFill>
                  <a:srgbClr val="FFFFFF"/>
                </a:solidFill>
                <a:latin typeface="+mn-lt"/>
                <a:ea typeface="Calibri"/>
                <a:cs typeface="Calibri"/>
                <a:sym typeface="Calibri"/>
              </a:rPr>
              <a:t/>
            </a:r>
            <a:br>
              <a:rPr lang="en-US" sz="1200" b="0" i="1" u="none" strike="noStrike" cap="none" dirty="0">
                <a:solidFill>
                  <a:srgbClr val="FFFFFF"/>
                </a:solidFill>
                <a:latin typeface="+mn-lt"/>
                <a:ea typeface="Calibri"/>
                <a:cs typeface="Calibri"/>
                <a:sym typeface="Calibri"/>
              </a:rPr>
            </a:br>
            <a:endParaRPr lang="en-US" dirty="0"/>
          </a:p>
        </p:txBody>
      </p:sp>
      <p:sp>
        <p:nvSpPr>
          <p:cNvPr id="4" name="Slide Number Placeholder 3"/>
          <p:cNvSpPr>
            <a:spLocks noGrp="1"/>
          </p:cNvSpPr>
          <p:nvPr>
            <p:ph type="sldNum" sz="quarter" idx="5"/>
          </p:nvPr>
        </p:nvSpPr>
        <p:spPr/>
        <p:txBody>
          <a:bodyPr/>
          <a:lstStyle/>
          <a:p>
            <a:fld id="{FE850BDB-6CDE-4D43-B7A3-B7DA48A82555}" type="slidenum">
              <a:rPr lang="en-US" smtClean="0"/>
              <a:t>17</a:t>
            </a:fld>
            <a:endParaRPr lang="en-US" dirty="0"/>
          </a:p>
        </p:txBody>
      </p:sp>
    </p:spTree>
    <p:extLst>
      <p:ext uri="{BB962C8B-B14F-4D97-AF65-F5344CB8AC3E}">
        <p14:creationId xmlns:p14="http://schemas.microsoft.com/office/powerpoint/2010/main" val="1322332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u="sng" dirty="0"/>
              <a:t>THEMES </a:t>
            </a:r>
            <a:r>
              <a:rPr lang="en-US" sz="2000" b="0" i="1" dirty="0" smtClean="0"/>
              <a:t>(1-minute)</a:t>
            </a:r>
            <a:endParaRPr lang="en-US" sz="2000" b="0" i="1" dirty="0"/>
          </a:p>
          <a:p>
            <a:endParaRPr lang="en-US" sz="2000" b="0" dirty="0"/>
          </a:p>
          <a:p>
            <a:r>
              <a:rPr lang="en-US" sz="1200" b="1" u="none" baseline="0" dirty="0"/>
              <a:t>A </a:t>
            </a:r>
            <a:r>
              <a:rPr lang="en-US" sz="1200" b="1" dirty="0"/>
              <a:t>f</a:t>
            </a:r>
            <a:r>
              <a:rPr lang="en-US" sz="2000" b="1" dirty="0"/>
              <a:t>uture that will require new ways of thinking, learning and working together</a:t>
            </a:r>
          </a:p>
          <a:p>
            <a:pPr marL="171450" indent="-171450">
              <a:buFont typeface="Arial" panose="020B0604020202020204" pitchFamily="34" charset="0"/>
              <a:buChar char="•"/>
            </a:pPr>
            <a:r>
              <a:rPr lang="en-US" dirty="0"/>
              <a:t>Many of us consider the Fox Cities region to be a very collaborative place. </a:t>
            </a:r>
          </a:p>
          <a:p>
            <a:pPr marL="171450" indent="-171450">
              <a:buFont typeface="Arial" panose="020B0604020202020204" pitchFamily="34" charset="0"/>
              <a:buChar char="•"/>
            </a:pPr>
            <a:r>
              <a:rPr lang="en-US" dirty="0"/>
              <a:t>We have plenty of examples of projects that demonstrate our ability to come together and get results. </a:t>
            </a:r>
          </a:p>
          <a:p>
            <a:pPr marL="171450" indent="-171450">
              <a:buFont typeface="Arial" panose="020B0604020202020204" pitchFamily="34" charset="0"/>
              <a:buChar char="•"/>
            </a:pPr>
            <a:r>
              <a:rPr lang="en-US" dirty="0"/>
              <a:t>The big challenges and opportunities we are sure to face in the future will demand new and deeper forms of collaboration—across institutions, geographies, and between people. </a:t>
            </a:r>
          </a:p>
          <a:p>
            <a:endParaRPr lang="en-US" dirty="0"/>
          </a:p>
          <a:p>
            <a:r>
              <a:rPr lang="en-US" b="1" dirty="0"/>
              <a:t>This theme will require</a:t>
            </a:r>
          </a:p>
          <a:p>
            <a:endParaRPr lang="en-US" dirty="0"/>
          </a:p>
          <a:p>
            <a:pPr marL="171450" indent="-171450">
              <a:buFont typeface="Arial" panose="020B0604020202020204" pitchFamily="34" charset="0"/>
              <a:buChar char="•"/>
            </a:pPr>
            <a:r>
              <a:rPr lang="en-US" sz="1200" b="1" dirty="0"/>
              <a:t>Maximizing regional collaboration and maintaining local autonomy…</a:t>
            </a:r>
          </a:p>
          <a:p>
            <a:pPr marL="628650" lvl="1" indent="-171450">
              <a:buFont typeface="Arial" panose="020B0604020202020204" pitchFamily="34" charset="0"/>
              <a:buChar char="•"/>
            </a:pPr>
            <a:r>
              <a:rPr lang="en-US" sz="1200" dirty="0"/>
              <a:t>We are a community that encompasses multiple smaller governmental units. </a:t>
            </a:r>
          </a:p>
          <a:p>
            <a:pPr marL="628650" lvl="1" indent="-171450">
              <a:buFont typeface="Arial" panose="020B0604020202020204" pitchFamily="34" charset="0"/>
              <a:buChar char="•"/>
            </a:pPr>
            <a:r>
              <a:rPr lang="en-US" sz="1200" dirty="0"/>
              <a:t>There is a strong identity and history with each of our communities, which serves us well and creates real and perceived barriers around turf. </a:t>
            </a:r>
          </a:p>
          <a:p>
            <a:pPr marL="628650" lvl="1" indent="-171450">
              <a:buFont typeface="Arial" panose="020B0604020202020204" pitchFamily="34" charset="0"/>
              <a:buChar char="•"/>
            </a:pPr>
            <a:r>
              <a:rPr lang="en-US" sz="1200" dirty="0"/>
              <a:t>It can sometimes feel as if the bigger communities, particularly Appleton, are where all the interest and power rest. </a:t>
            </a:r>
          </a:p>
          <a:p>
            <a:pPr marL="628650" lvl="1" indent="-171450">
              <a:buFont typeface="Arial" panose="020B0604020202020204" pitchFamily="34" charset="0"/>
              <a:buChar char="•"/>
            </a:pPr>
            <a:r>
              <a:rPr lang="en-US" sz="1200" dirty="0"/>
              <a:t>Wrestling with regional tensions is not new.  </a:t>
            </a:r>
          </a:p>
          <a:p>
            <a:pPr marL="628650" lvl="1" indent="-171450">
              <a:buFont typeface="Arial" panose="020B0604020202020204" pitchFamily="34" charset="0"/>
              <a:buChar char="•"/>
            </a:pPr>
            <a:r>
              <a:rPr lang="en-US" sz="1200" dirty="0"/>
              <a:t>Many feel it’s time to find new mechanisms or processes to effectively solve problems and plan for future generations together—including considering ways to moderate redundancies in services.</a:t>
            </a:r>
          </a:p>
          <a:p>
            <a:endParaRPr lang="en-US" sz="1200" b="1" dirty="0"/>
          </a:p>
          <a:p>
            <a:pPr marL="171450" indent="-171450">
              <a:buFont typeface="Arial" panose="020B0604020202020204" pitchFamily="34" charset="0"/>
              <a:buChar char="•"/>
            </a:pPr>
            <a:r>
              <a:rPr lang="en-US" sz="1200" b="1" dirty="0"/>
              <a:t>Growing the culture of people helping people…</a:t>
            </a:r>
          </a:p>
          <a:p>
            <a:pPr marL="628650" lvl="1" indent="-171450">
              <a:buFont typeface="Arial" panose="020B0604020202020204" pitchFamily="34" charset="0"/>
              <a:buChar char="•"/>
            </a:pPr>
            <a:r>
              <a:rPr lang="en-US" sz="1200" dirty="0"/>
              <a:t>Institutions can provide essential services, but people can care for each other. </a:t>
            </a:r>
          </a:p>
          <a:p>
            <a:pPr marL="628650" lvl="1" indent="-171450">
              <a:buFont typeface="Arial" panose="020B0604020202020204" pitchFamily="34" charset="0"/>
              <a:buChar char="•"/>
            </a:pPr>
            <a:r>
              <a:rPr lang="en-US" sz="1200" dirty="0"/>
              <a:t>In other words, we can’t just rely on our institutions, with limited budgets, to do the work that members of our community can do: for example, raising our kids into caring neighbors and citizens, supporting new parents, and engaging isolated seniors. </a:t>
            </a:r>
          </a:p>
          <a:p>
            <a:pPr marL="628650" lvl="1" indent="-171450">
              <a:buFont typeface="Arial" panose="020B0604020202020204" pitchFamily="34" charset="0"/>
              <a:buChar char="•"/>
            </a:pPr>
            <a:r>
              <a:rPr lang="en-US" sz="1200" dirty="0"/>
              <a:t>These behaviors are part of a culture.</a:t>
            </a:r>
          </a:p>
          <a:p>
            <a:endParaRPr lang="en-US" sz="1200" b="1" dirty="0"/>
          </a:p>
          <a:p>
            <a:pPr marL="171450" indent="-171450">
              <a:buFont typeface="Arial" panose="020B0604020202020204" pitchFamily="34" charset="0"/>
              <a:buChar char="•"/>
            </a:pPr>
            <a:r>
              <a:rPr lang="en-US" sz="1200" b="1" dirty="0"/>
              <a:t>Sharing a stake in our desired future…</a:t>
            </a:r>
          </a:p>
          <a:p>
            <a:pPr marL="628650" lvl="1" indent="-171450">
              <a:buFont typeface="Arial" panose="020B0604020202020204" pitchFamily="34" charset="0"/>
              <a:buChar char="•"/>
            </a:pPr>
            <a:r>
              <a:rPr lang="en-US" sz="1200" dirty="0"/>
              <a:t>While this region has benefited from strong civic leadership, including business, nonprofit, and governmental leaders, it is usually the same actors who are shaping decisions. </a:t>
            </a:r>
          </a:p>
          <a:p>
            <a:pPr marL="628650" lvl="1" indent="-171450">
              <a:buFont typeface="Arial" panose="020B0604020202020204" pitchFamily="34" charset="0"/>
              <a:buChar char="•"/>
            </a:pPr>
            <a:r>
              <a:rPr lang="en-US" sz="1200" dirty="0"/>
              <a:t>We need and can share leadership with the next generation and groups of people who have not had a strong say or felt a stake in the future. </a:t>
            </a:r>
          </a:p>
          <a:p>
            <a:pPr marL="628650" lvl="1" indent="-171450">
              <a:buFont typeface="Arial" panose="020B0604020202020204" pitchFamily="34" charset="0"/>
              <a:buChar char="•"/>
            </a:pPr>
            <a:r>
              <a:rPr lang="en-US" sz="1200" dirty="0"/>
              <a:t>We have a lot of untapped leadership capacity here that we should make space for and help to cultivate.</a:t>
            </a:r>
          </a:p>
          <a:p>
            <a:pPr marL="228600" indent="-228600">
              <a:lnSpc>
                <a:spcPct val="120000"/>
              </a:lnSpc>
              <a:buAutoNum type="arabicPeriod"/>
            </a:pPr>
            <a:endParaRPr lang="en-US" dirty="0"/>
          </a:p>
          <a:p>
            <a:pPr marL="228600" marR="0" lvl="0" indent="-228600" algn="l" defTabSz="914400" rtl="0" eaLnBrk="1" fontAlgn="auto" latinLnBrk="0" hangingPunct="1">
              <a:lnSpc>
                <a:spcPct val="12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2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850BDB-6CDE-4D43-B7A3-B7DA48A82555}" type="slidenum">
              <a:rPr lang="en-US" smtClean="0"/>
              <a:t>18</a:t>
            </a:fld>
            <a:endParaRPr lang="en-US" dirty="0"/>
          </a:p>
        </p:txBody>
      </p:sp>
    </p:spTree>
    <p:extLst>
      <p:ext uri="{BB962C8B-B14F-4D97-AF65-F5344CB8AC3E}">
        <p14:creationId xmlns:p14="http://schemas.microsoft.com/office/powerpoint/2010/main" val="689240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latin typeface="+mn-lt"/>
              </a:rPr>
              <a:t>Revisit</a:t>
            </a:r>
            <a:r>
              <a:rPr lang="en-US" sz="1200" b="1" baseline="0" dirty="0" smtClean="0">
                <a:latin typeface="+mn-lt"/>
              </a:rPr>
              <a:t> the Living Vision </a:t>
            </a:r>
            <a:r>
              <a:rPr lang="en-US" i="1" baseline="0" dirty="0" smtClean="0"/>
              <a:t>(2-minutes</a:t>
            </a:r>
            <a:r>
              <a:rPr lang="en-US" i="1" baseline="0" dirty="0" smtClean="0"/>
              <a:t>)</a:t>
            </a:r>
            <a:r>
              <a:rPr lang="en-US" sz="1200" b="1" baseline="0" dirty="0">
                <a:latin typeface="+mn-lt"/>
              </a:rPr>
              <a:t/>
            </a:r>
            <a:br>
              <a:rPr lang="en-US" sz="1200" b="1" baseline="0" dirty="0">
                <a:latin typeface="+mn-lt"/>
              </a:rPr>
            </a:br>
            <a:r>
              <a:rPr lang="en-US" sz="1200" b="1" baseline="0" dirty="0">
                <a:latin typeface="+mn-lt"/>
              </a:rPr>
              <a:t/>
            </a:r>
            <a:br>
              <a:rPr lang="en-US" sz="1200" b="1" baseline="0" dirty="0">
                <a:latin typeface="+mn-lt"/>
              </a:rPr>
            </a:br>
            <a:r>
              <a:rPr lang="en-US" sz="1200" b="0" i="1" baseline="0" dirty="0" smtClean="0">
                <a:latin typeface="+mn-lt"/>
              </a:rPr>
              <a:t>Narrator </a:t>
            </a:r>
            <a:r>
              <a:rPr lang="mr-IN" sz="1200" b="0" i="1" baseline="0" dirty="0" smtClean="0">
                <a:latin typeface="+mn-lt"/>
              </a:rPr>
              <a:t>–</a:t>
            </a:r>
            <a:r>
              <a:rPr lang="en-US" sz="1200" b="0" i="1" baseline="0" dirty="0" smtClean="0">
                <a:latin typeface="+mn-lt"/>
              </a:rPr>
              <a:t> This is THE most important slide of this </a:t>
            </a:r>
            <a:r>
              <a:rPr lang="en-US" sz="1200" b="0" i="1" baseline="0" dirty="0" smtClean="0">
                <a:latin typeface="+mn-lt"/>
              </a:rPr>
              <a:t>presentation. </a:t>
            </a:r>
            <a:r>
              <a:rPr lang="en-US" sz="1200" b="0" i="1" baseline="0" dirty="0" smtClean="0">
                <a:latin typeface="+mn-lt"/>
              </a:rPr>
              <a:t>This summarizes all the findings and a clear direction forward. Please elaborate and allow time for discussion and questions. Be engaging and energetic as you run through each part. Provide personal examples of ways it resonates with you on a personal level and how it has you personally thinking about ways you can help. </a:t>
            </a:r>
            <a:r>
              <a:rPr lang="en-US" sz="1200" b="1" baseline="0" dirty="0" smtClean="0">
                <a:latin typeface="+mn-lt"/>
              </a:rPr>
              <a:t/>
            </a:r>
            <a:br>
              <a:rPr lang="en-US" sz="1200" b="1" baseline="0" dirty="0" smtClean="0">
                <a:latin typeface="+mn-lt"/>
              </a:rPr>
            </a:br>
            <a:r>
              <a:rPr lang="en-US" sz="1200" b="0" baseline="0" dirty="0" smtClean="0">
                <a:latin typeface="+mn-lt"/>
              </a:rPr>
              <a:t> </a:t>
            </a:r>
            <a:r>
              <a:rPr lang="en-US" sz="1200" b="1" baseline="0" dirty="0" smtClean="0">
                <a:latin typeface="+mn-lt"/>
              </a:rPr>
              <a:t/>
            </a:r>
            <a:br>
              <a:rPr lang="en-US" sz="1200" b="1" baseline="0" dirty="0" smtClean="0">
                <a:latin typeface="+mn-lt"/>
              </a:rPr>
            </a:br>
            <a:endParaRPr lang="en-US" sz="1200" b="1" baseline="0" dirty="0">
              <a:latin typeface="+mn-lt"/>
            </a:endParaRPr>
          </a:p>
          <a:p>
            <a:pPr marL="0" indent="0">
              <a:buFont typeface="Arial" panose="020B0604020202020204" pitchFamily="34" charset="0"/>
              <a:buNone/>
            </a:pPr>
            <a:r>
              <a:rPr lang="en-US" sz="1200" b="1" dirty="0">
                <a:latin typeface="+mn-lt"/>
              </a:rPr>
              <a:t>Through </a:t>
            </a:r>
            <a:r>
              <a:rPr lang="en-US" sz="1200" b="1" dirty="0" smtClean="0">
                <a:latin typeface="+mn-lt"/>
              </a:rPr>
              <a:t>our shared </a:t>
            </a:r>
            <a:r>
              <a:rPr lang="en-US" sz="1200" b="1" dirty="0">
                <a:latin typeface="+mn-lt"/>
              </a:rPr>
              <a:t>living vision, we imagine a place where:</a:t>
            </a:r>
          </a:p>
          <a:p>
            <a:pPr marL="171450" indent="-171450">
              <a:buFont typeface="Arial" panose="020B0604020202020204" pitchFamily="34" charset="0"/>
              <a:buChar char="•"/>
            </a:pPr>
            <a:endParaRPr lang="en-US" sz="1200" b="1" dirty="0">
              <a:latin typeface="+mn-lt"/>
            </a:endParaRPr>
          </a:p>
          <a:p>
            <a:pPr marL="171450" indent="-171450">
              <a:buFont typeface="Arial" panose="020B0604020202020204" pitchFamily="34" charset="0"/>
              <a:buChar char="•"/>
            </a:pPr>
            <a:r>
              <a:rPr lang="en-US" sz="1200" b="1" dirty="0">
                <a:latin typeface="+mn-lt"/>
              </a:rPr>
              <a:t>Kids get off to a strong start and onto a positive life pathway</a:t>
            </a:r>
          </a:p>
          <a:p>
            <a:pPr marL="628650" lvl="1" indent="-171450">
              <a:buFont typeface="Arial" panose="020B0604020202020204" pitchFamily="34" charset="0"/>
              <a:buChar char="•"/>
            </a:pPr>
            <a:r>
              <a:rPr lang="en-US" sz="1200" dirty="0">
                <a:latin typeface="+mn-lt"/>
              </a:rPr>
              <a:t>A place where parents and families of all forms feel supported and equipped to fulfill their essential role. </a:t>
            </a:r>
          </a:p>
          <a:p>
            <a:pPr marL="628650" lvl="1" indent="-171450">
              <a:buFont typeface="Arial" panose="020B0604020202020204" pitchFamily="34" charset="0"/>
              <a:buChar char="•"/>
            </a:pPr>
            <a:r>
              <a:rPr lang="en-US" sz="1200" dirty="0">
                <a:latin typeface="+mn-lt"/>
              </a:rPr>
              <a:t>All kids in the Fox Cities have access to quality schools that foster their intellectual, emotional, and social skills. </a:t>
            </a:r>
          </a:p>
          <a:p>
            <a:pPr marL="628650" lvl="1" indent="-171450">
              <a:buFont typeface="Arial" panose="020B0604020202020204" pitchFamily="34" charset="0"/>
              <a:buChar char="•"/>
            </a:pPr>
            <a:r>
              <a:rPr lang="en-US" sz="1200" dirty="0">
                <a:latin typeface="+mn-lt"/>
              </a:rPr>
              <a:t>Young people who grow up here know what it is like to be raised and cared for by the village.</a:t>
            </a:r>
          </a:p>
          <a:p>
            <a:endParaRPr lang="en-US" sz="1200" b="1" dirty="0">
              <a:latin typeface="+mn-lt"/>
            </a:endParaRPr>
          </a:p>
          <a:p>
            <a:pPr marL="171450" indent="-171450">
              <a:buFont typeface="Arial" panose="020B0604020202020204" pitchFamily="34" charset="0"/>
              <a:buChar char="•"/>
            </a:pPr>
            <a:r>
              <a:rPr lang="en-US" sz="1200" b="1" dirty="0">
                <a:latin typeface="+mn-lt"/>
              </a:rPr>
              <a:t>We have an economy that works for everyone</a:t>
            </a:r>
          </a:p>
          <a:p>
            <a:pPr marL="628650" lvl="1" indent="-171450">
              <a:buFont typeface="Arial" panose="020B0604020202020204" pitchFamily="34" charset="0"/>
              <a:buChar char="•"/>
            </a:pPr>
            <a:r>
              <a:rPr lang="en-US" sz="1200" dirty="0">
                <a:latin typeface="+mn-lt"/>
              </a:rPr>
              <a:t>A place with a strong and diverse economic environment. </a:t>
            </a:r>
          </a:p>
          <a:p>
            <a:pPr marL="628650" lvl="1" indent="-171450">
              <a:buFont typeface="Arial" panose="020B0604020202020204" pitchFamily="34" charset="0"/>
              <a:buChar char="•"/>
            </a:pPr>
            <a:r>
              <a:rPr lang="en-US" sz="1200" dirty="0">
                <a:latin typeface="+mn-lt"/>
              </a:rPr>
              <a:t>Traditional industries, small businesses and entrepreneurs benefit from a strong and well-prepared workforce. </a:t>
            </a:r>
          </a:p>
          <a:p>
            <a:pPr marL="628650" lvl="1" indent="-171450">
              <a:buFont typeface="Arial" panose="020B0604020202020204" pitchFamily="34" charset="0"/>
              <a:buChar char="•"/>
            </a:pPr>
            <a:r>
              <a:rPr lang="en-US" sz="1200" dirty="0">
                <a:latin typeface="+mn-lt"/>
              </a:rPr>
              <a:t>They reciprocate by providing healthy work environments and livable wages—ensuring all community members can afford basic needs, including humane housing, healthy food, and insurance. </a:t>
            </a:r>
          </a:p>
          <a:p>
            <a:pPr marL="628650" lvl="1" indent="-171450">
              <a:buFont typeface="Arial" panose="020B0604020202020204" pitchFamily="34" charset="0"/>
              <a:buChar char="•"/>
            </a:pPr>
            <a:r>
              <a:rPr lang="en-US" sz="1200" dirty="0">
                <a:latin typeface="+mn-lt"/>
              </a:rPr>
              <a:t>Strong regional collaboration across municipalities, villages, and counties ensures a physical infrastructure and essential services to bolster sustainable economic growth.</a:t>
            </a:r>
          </a:p>
          <a:p>
            <a:endParaRPr lang="en-US" sz="1200" dirty="0">
              <a:latin typeface="+mn-lt"/>
            </a:endParaRPr>
          </a:p>
          <a:p>
            <a:pPr marL="171450" indent="-171450">
              <a:buFont typeface="Arial" panose="020B0604020202020204" pitchFamily="34" charset="0"/>
              <a:buChar char="•"/>
            </a:pPr>
            <a:r>
              <a:rPr lang="en-US" sz="1200" b="1" dirty="0">
                <a:latin typeface="+mn-lt"/>
              </a:rPr>
              <a:t>Shared spaces and a rich cultural environment connect us</a:t>
            </a:r>
          </a:p>
          <a:p>
            <a:pPr marL="628650" lvl="1" indent="-171450">
              <a:buFont typeface="Arial" panose="020B0604020202020204" pitchFamily="34" charset="0"/>
              <a:buChar char="•"/>
            </a:pPr>
            <a:r>
              <a:rPr lang="en-US" sz="1200" b="0" dirty="0">
                <a:latin typeface="+mn-lt"/>
              </a:rPr>
              <a:t>A</a:t>
            </a:r>
            <a:r>
              <a:rPr lang="en-US" sz="1200" dirty="0">
                <a:latin typeface="+mn-lt"/>
              </a:rPr>
              <a:t> place where we feel a strong sense of community and deep connection. </a:t>
            </a:r>
          </a:p>
          <a:p>
            <a:pPr marL="628650" lvl="1" indent="-171450">
              <a:buFont typeface="Arial" panose="020B0604020202020204" pitchFamily="34" charset="0"/>
              <a:buChar char="•"/>
            </a:pPr>
            <a:r>
              <a:rPr lang="en-US" sz="1200" dirty="0">
                <a:latin typeface="+mn-lt"/>
              </a:rPr>
              <a:t>It is a hallmark of life here, why people come and stay. </a:t>
            </a:r>
          </a:p>
          <a:p>
            <a:pPr marL="628650" lvl="1" indent="-171450">
              <a:buFont typeface="Arial" panose="020B0604020202020204" pitchFamily="34" charset="0"/>
              <a:buChar char="•"/>
            </a:pPr>
            <a:r>
              <a:rPr lang="en-US" sz="1200" dirty="0">
                <a:latin typeface="+mn-lt"/>
              </a:rPr>
              <a:t>We have a smaller town feel with the openness and cultural amenities that rival those of larger metropolitan areas; the variety of cultural attractions reflects the diversity and diverse interests of the population. </a:t>
            </a:r>
          </a:p>
          <a:p>
            <a:pPr marL="628650" lvl="1" indent="-171450">
              <a:buFont typeface="Arial" panose="020B0604020202020204" pitchFamily="34" charset="0"/>
              <a:buChar char="•"/>
            </a:pPr>
            <a:r>
              <a:rPr lang="en-US" sz="1200" dirty="0">
                <a:latin typeface="+mn-lt"/>
              </a:rPr>
              <a:t>Our widely used and strongly supported trails, parks and civic spaces bring our distinctive towns and villages together.</a:t>
            </a:r>
          </a:p>
          <a:p>
            <a:endParaRPr lang="en-US" sz="1200" dirty="0">
              <a:latin typeface="+mn-lt"/>
            </a:endParaRPr>
          </a:p>
          <a:p>
            <a:pPr marL="171450" indent="-171450">
              <a:buFont typeface="Arial" panose="020B0604020202020204" pitchFamily="34" charset="0"/>
              <a:buChar char="•"/>
            </a:pPr>
            <a:r>
              <a:rPr lang="en-US" sz="1200" b="1" dirty="0">
                <a:latin typeface="+mn-lt"/>
              </a:rPr>
              <a:t>We all belong</a:t>
            </a:r>
          </a:p>
          <a:p>
            <a:pPr marL="628650" lvl="1" indent="-171450">
              <a:buFont typeface="Arial" panose="020B0604020202020204" pitchFamily="34" charset="0"/>
              <a:buChar char="•"/>
            </a:pPr>
            <a:r>
              <a:rPr lang="en-US" sz="1200" b="0" dirty="0">
                <a:latin typeface="+mn-lt"/>
              </a:rPr>
              <a:t>A</a:t>
            </a:r>
            <a:r>
              <a:rPr lang="en-US" sz="1200" dirty="0">
                <a:latin typeface="+mn-lt"/>
              </a:rPr>
              <a:t> place with a visible culture of caring, generosity and compassion. </a:t>
            </a:r>
          </a:p>
          <a:p>
            <a:pPr marL="628650" lvl="1" indent="-171450">
              <a:buFont typeface="Arial" panose="020B0604020202020204" pitchFamily="34" charset="0"/>
              <a:buChar char="•"/>
            </a:pPr>
            <a:r>
              <a:rPr lang="en-US" sz="1200" dirty="0">
                <a:latin typeface="+mn-lt"/>
              </a:rPr>
              <a:t>Ours is a community where helping each other is habitual—as mentors, as neighbors, as volunteers. </a:t>
            </a:r>
          </a:p>
          <a:p>
            <a:pPr marL="628650" lvl="1" indent="-171450">
              <a:buFont typeface="Arial" panose="020B0604020202020204" pitchFamily="34" charset="0"/>
              <a:buChar char="•"/>
            </a:pPr>
            <a:r>
              <a:rPr lang="en-US" sz="1200" dirty="0">
                <a:latin typeface="+mn-lt"/>
              </a:rPr>
              <a:t>When in need, there are support systems and people eager to help. </a:t>
            </a:r>
          </a:p>
          <a:p>
            <a:pPr marL="628650" lvl="1" indent="-171450">
              <a:buFont typeface="Arial" panose="020B0604020202020204" pitchFamily="34" charset="0"/>
              <a:buChar char="•"/>
            </a:pPr>
            <a:r>
              <a:rPr lang="en-US" sz="1200" dirty="0">
                <a:latin typeface="+mn-lt"/>
              </a:rPr>
              <a:t>Newcomers feel welcome here. </a:t>
            </a:r>
          </a:p>
          <a:p>
            <a:pPr marL="628650" lvl="1" indent="-171450">
              <a:buFont typeface="Arial" panose="020B0604020202020204" pitchFamily="34" charset="0"/>
              <a:buChar char="•"/>
            </a:pPr>
            <a:r>
              <a:rPr lang="en-US" sz="1200" dirty="0">
                <a:latin typeface="+mn-lt"/>
              </a:rPr>
              <a:t>In fact, people from all walks, races, gender identities, and ages feel respected and included here. </a:t>
            </a:r>
          </a:p>
          <a:p>
            <a:pPr marL="628650" lvl="1" indent="-171450">
              <a:buFont typeface="Arial" panose="020B0604020202020204" pitchFamily="34" charset="0"/>
              <a:buChar char="•"/>
            </a:pPr>
            <a:r>
              <a:rPr lang="en-US" sz="1200" dirty="0">
                <a:latin typeface="+mn-lt"/>
              </a:rPr>
              <a:t>Ours is a place where people who never leave have no regrets and those who do are constantly tempted to come home!</a:t>
            </a:r>
          </a:p>
          <a:p>
            <a:pPr marL="228600" indent="-228600">
              <a:lnSpc>
                <a:spcPct val="120000"/>
              </a:lnSpc>
              <a:buAutoNum type="arabicPeriod"/>
            </a:pPr>
            <a:endParaRPr lang="en-US" dirty="0"/>
          </a:p>
          <a:p>
            <a:pPr marL="228600" marR="0" lvl="0" indent="-228600" algn="l" defTabSz="914400" rtl="0" eaLnBrk="1" fontAlgn="auto" latinLnBrk="0" hangingPunct="1">
              <a:lnSpc>
                <a:spcPct val="12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850BDB-6CDE-4D43-B7A3-B7DA48A82555}" type="slidenum">
              <a:rPr lang="en-US" smtClean="0"/>
              <a:t>19</a:t>
            </a:fld>
            <a:endParaRPr lang="en-US" dirty="0"/>
          </a:p>
        </p:txBody>
      </p:sp>
    </p:spTree>
    <p:extLst>
      <p:ext uri="{BB962C8B-B14F-4D97-AF65-F5344CB8AC3E}">
        <p14:creationId xmlns:p14="http://schemas.microsoft.com/office/powerpoint/2010/main" val="98088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mn-lt"/>
              </a:rPr>
              <a:t>AGENDA </a:t>
            </a:r>
            <a:r>
              <a:rPr lang="en-US" i="1" dirty="0" smtClean="0">
                <a:latin typeface="+mn-lt"/>
              </a:rPr>
              <a:t>(1-minute)</a:t>
            </a:r>
            <a:endParaRPr lang="en-US" i="1" dirty="0">
              <a:latin typeface="+mn-lt"/>
            </a:endParaRPr>
          </a:p>
          <a:p>
            <a:endParaRPr lang="en-US" dirty="0">
              <a:latin typeface="+mn-lt"/>
            </a:endParaRPr>
          </a:p>
          <a:p>
            <a:r>
              <a:rPr lang="en-US" i="1" dirty="0">
                <a:solidFill>
                  <a:srgbClr val="FF0000"/>
                </a:solidFill>
                <a:latin typeface="+mn-lt"/>
              </a:rPr>
              <a:t>Narrator</a:t>
            </a:r>
            <a:r>
              <a:rPr lang="en-US" i="1" baseline="0" dirty="0">
                <a:solidFill>
                  <a:srgbClr val="FF0000"/>
                </a:solidFill>
                <a:latin typeface="+mn-lt"/>
              </a:rPr>
              <a:t> - S</a:t>
            </a:r>
            <a:r>
              <a:rPr lang="en-US" i="1" dirty="0">
                <a:solidFill>
                  <a:srgbClr val="FF0000"/>
                </a:solidFill>
                <a:latin typeface="+mn-lt"/>
              </a:rPr>
              <a:t>ummarize</a:t>
            </a:r>
            <a:r>
              <a:rPr lang="en-US" i="1" baseline="0" dirty="0">
                <a:solidFill>
                  <a:srgbClr val="FF0000"/>
                </a:solidFill>
                <a:latin typeface="+mn-lt"/>
              </a:rPr>
              <a:t> what will be covered in the Imagine Fox Cities Living Vision </a:t>
            </a:r>
            <a:r>
              <a:rPr lang="en-US" i="1" baseline="0" dirty="0" smtClean="0">
                <a:solidFill>
                  <a:srgbClr val="FF0000"/>
                </a:solidFill>
                <a:latin typeface="+mn-lt"/>
              </a:rPr>
              <a:t>presentation, </a:t>
            </a:r>
            <a:r>
              <a:rPr lang="en-US" i="1" baseline="0" dirty="0">
                <a:solidFill>
                  <a:srgbClr val="FF0000"/>
                </a:solidFill>
                <a:latin typeface="+mn-lt"/>
              </a:rPr>
              <a:t>which includes the following pieces: </a:t>
            </a:r>
            <a:endParaRPr lang="en-US" i="1" dirty="0">
              <a:solidFill>
                <a:srgbClr val="FF0000"/>
              </a:solidFill>
              <a:latin typeface="+mn-lt"/>
            </a:endParaRPr>
          </a:p>
          <a:p>
            <a:endParaRPr lang="en-US" dirty="0">
              <a:solidFill>
                <a:srgbClr val="FF0000"/>
              </a:solidFill>
              <a:latin typeface="+mn-lt"/>
            </a:endParaRPr>
          </a:p>
          <a:p>
            <a:pPr marL="171450" indent="-171450">
              <a:buFont typeface="Arial" panose="020B0604020202020204" pitchFamily="34" charset="0"/>
              <a:buChar char="•"/>
            </a:pPr>
            <a:r>
              <a:rPr lang="en-US" dirty="0">
                <a:latin typeface="+mn-lt"/>
              </a:rPr>
              <a:t>What is </a:t>
            </a:r>
            <a:r>
              <a:rPr lang="en-US" i="1" dirty="0">
                <a:latin typeface="+mn-lt"/>
              </a:rPr>
              <a:t>Imagine Fox Cities</a:t>
            </a:r>
            <a:r>
              <a:rPr lang="en-US" dirty="0">
                <a:latin typeface="+mn-lt"/>
              </a:rPr>
              <a:t>?</a:t>
            </a:r>
            <a:r>
              <a:rPr lang="en-US" baseline="0" dirty="0">
                <a:latin typeface="+mn-lt"/>
              </a:rPr>
              <a:t> Overall goals of the </a:t>
            </a:r>
            <a:r>
              <a:rPr lang="en-US" i="1" baseline="0" dirty="0">
                <a:latin typeface="+mn-lt"/>
              </a:rPr>
              <a:t>Imagine Fox Cities</a:t>
            </a:r>
            <a:r>
              <a:rPr lang="en-US" baseline="0" dirty="0">
                <a:latin typeface="+mn-lt"/>
              </a:rPr>
              <a:t> initiative. </a:t>
            </a:r>
            <a:endParaRPr lang="en-US" i="1" dirty="0">
              <a:latin typeface="+mn-lt"/>
            </a:endParaRPr>
          </a:p>
          <a:p>
            <a:pPr marL="171450" indent="-171450">
              <a:buFont typeface="Arial" panose="020B0604020202020204" pitchFamily="34" charset="0"/>
              <a:buChar char="•"/>
            </a:pPr>
            <a:r>
              <a:rPr lang="en-US" dirty="0">
                <a:latin typeface="+mn-lt"/>
              </a:rPr>
              <a:t>What defines well-being?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Imagine Fox Cities findings (Grouped</a:t>
            </a:r>
            <a:r>
              <a:rPr lang="en-US" baseline="0" dirty="0">
                <a:latin typeface="+mn-lt"/>
              </a:rPr>
              <a:t> into themes)</a:t>
            </a:r>
            <a:r>
              <a:rPr lang="en-US" dirty="0">
                <a:latin typeface="+mn-lt"/>
              </a:rPr>
              <a:t> </a:t>
            </a:r>
          </a:p>
          <a:p>
            <a:pPr marL="171450" indent="-171450">
              <a:buFont typeface="Arial" panose="020B0604020202020204" pitchFamily="34" charset="0"/>
              <a:buChar char="•"/>
            </a:pPr>
            <a:r>
              <a:rPr lang="en-US" dirty="0">
                <a:latin typeface="+mn-lt"/>
              </a:rPr>
              <a:t>What is the</a:t>
            </a:r>
            <a:r>
              <a:rPr lang="en-US" baseline="0" dirty="0">
                <a:latin typeface="+mn-lt"/>
              </a:rPr>
              <a:t> </a:t>
            </a:r>
            <a:r>
              <a:rPr lang="en-US" i="1" baseline="0" dirty="0">
                <a:latin typeface="+mn-lt"/>
              </a:rPr>
              <a:t>Imagine Fox Cities</a:t>
            </a:r>
            <a:r>
              <a:rPr lang="en-US" i="1" dirty="0">
                <a:latin typeface="+mn-lt"/>
              </a:rPr>
              <a:t> </a:t>
            </a:r>
            <a:r>
              <a:rPr lang="en-US" dirty="0">
                <a:latin typeface="+mn-lt"/>
              </a:rPr>
              <a:t>living vision? (Based on community input)</a:t>
            </a:r>
          </a:p>
          <a:p>
            <a:pPr marL="171450" indent="-171450">
              <a:buFont typeface="Arial" panose="020B0604020202020204" pitchFamily="34" charset="0"/>
              <a:buChar char="•"/>
            </a:pPr>
            <a:r>
              <a:rPr lang="en-US" dirty="0">
                <a:latin typeface="+mn-lt"/>
              </a:rPr>
              <a:t>How</a:t>
            </a:r>
            <a:r>
              <a:rPr lang="en-US" baseline="0" dirty="0">
                <a:latin typeface="+mn-lt"/>
              </a:rPr>
              <a:t> can we </a:t>
            </a:r>
            <a:r>
              <a:rPr lang="en-US" dirty="0">
                <a:latin typeface="+mn-lt"/>
              </a:rPr>
              <a:t>bring the vision to life,</a:t>
            </a:r>
            <a:r>
              <a:rPr lang="en-US" baseline="0" dirty="0">
                <a:latin typeface="+mn-lt"/>
              </a:rPr>
              <a:t> together? </a:t>
            </a:r>
            <a:endParaRPr lang="en-US"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2</a:t>
            </a:fld>
            <a:endParaRPr lang="en-US" dirty="0"/>
          </a:p>
        </p:txBody>
      </p:sp>
    </p:spTree>
    <p:extLst>
      <p:ext uri="{BB962C8B-B14F-4D97-AF65-F5344CB8AC3E}">
        <p14:creationId xmlns:p14="http://schemas.microsoft.com/office/powerpoint/2010/main" val="833504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latin typeface="+mn-lt"/>
              </a:rPr>
              <a:t>WHAT</a:t>
            </a:r>
            <a:r>
              <a:rPr lang="en-US" b="1" u="sng" baseline="0" dirty="0" smtClean="0">
                <a:latin typeface="+mn-lt"/>
              </a:rPr>
              <a:t> ARE PARTICIPANTS ALREADY DOING?</a:t>
            </a:r>
            <a:r>
              <a:rPr lang="en-US" b="0" u="none" dirty="0" smtClean="0">
                <a:latin typeface="+mn-lt"/>
              </a:rPr>
              <a:t>:</a:t>
            </a:r>
            <a:r>
              <a:rPr lang="en-US" b="0" u="none" baseline="0" dirty="0" smtClean="0">
                <a:latin typeface="+mn-lt"/>
              </a:rPr>
              <a:t> </a:t>
            </a:r>
            <a:r>
              <a:rPr lang="en-US" i="1" dirty="0" smtClean="0">
                <a:latin typeface="+mn-lt"/>
              </a:rPr>
              <a:t>(1-minute)</a:t>
            </a:r>
            <a:endParaRPr lang="en-US" i="1" dirty="0">
              <a:latin typeface="+mn-lt"/>
            </a:endParaRPr>
          </a:p>
          <a:p>
            <a:r>
              <a:rPr lang="en-US" baseline="0" dirty="0" smtClean="0">
                <a:latin typeface="+mn-lt"/>
              </a:rPr>
              <a:t/>
            </a:r>
            <a:br>
              <a:rPr lang="en-US" baseline="0" dirty="0" smtClean="0">
                <a:latin typeface="+mn-lt"/>
              </a:rPr>
            </a:br>
            <a:r>
              <a:rPr lang="en-US" baseline="0" dirty="0" smtClean="0">
                <a:latin typeface="+mn-lt"/>
              </a:rPr>
              <a:t>Encourage participants to think through things that they are already doing. Can they share those things with Imagine Fox Cities via the contact page on the website? </a:t>
            </a:r>
            <a:br>
              <a:rPr lang="en-US" baseline="0" dirty="0" smtClean="0">
                <a:latin typeface="+mn-lt"/>
              </a:rPr>
            </a:br>
            <a:endParaRPr lang="en-US" baseline="0" dirty="0">
              <a:latin typeface="+mn-lt"/>
            </a:endParaRPr>
          </a:p>
          <a:p>
            <a:r>
              <a:rPr lang="en-US" baseline="0" dirty="0">
                <a:latin typeface="+mn-lt"/>
              </a:rPr>
              <a:t>- What types of things are participants already doing? (Whether in a group or on an individual basis) </a:t>
            </a:r>
            <a:r>
              <a:rPr lang="en-US" baseline="0" dirty="0" smtClean="0">
                <a:latin typeface="+mn-lt"/>
              </a:rPr>
              <a:t/>
            </a:r>
            <a:br>
              <a:rPr lang="en-US" baseline="0" dirty="0" smtClean="0">
                <a:latin typeface="+mn-lt"/>
              </a:rPr>
            </a:br>
            <a:r>
              <a:rPr lang="en-US" baseline="0" dirty="0" smtClean="0">
                <a:latin typeface="+mn-lt"/>
              </a:rPr>
              <a:t>- Are there things you know of that are already taking place in the community? </a:t>
            </a:r>
            <a:r>
              <a:rPr lang="en-US" baseline="0" dirty="0">
                <a:latin typeface="+mn-lt"/>
              </a:rPr>
              <a:t/>
            </a:r>
            <a:br>
              <a:rPr lang="en-US" baseline="0" dirty="0">
                <a:latin typeface="+mn-lt"/>
              </a:rPr>
            </a:br>
            <a:r>
              <a:rPr lang="en-US" baseline="0" dirty="0">
                <a:latin typeface="+mn-lt"/>
              </a:rPr>
              <a:t>- What parts of the Living Vision most resonated with you? </a:t>
            </a:r>
            <a:br>
              <a:rPr lang="en-US" baseline="0" dirty="0">
                <a:latin typeface="+mn-lt"/>
              </a:rPr>
            </a:br>
            <a:r>
              <a:rPr lang="en-US" baseline="0" dirty="0">
                <a:latin typeface="+mn-lt"/>
              </a:rPr>
              <a:t>- What are you personally passionate about? </a:t>
            </a:r>
          </a:p>
        </p:txBody>
      </p:sp>
      <p:sp>
        <p:nvSpPr>
          <p:cNvPr id="4" name="Slide Number Placeholder 3"/>
          <p:cNvSpPr>
            <a:spLocks noGrp="1"/>
          </p:cNvSpPr>
          <p:nvPr>
            <p:ph type="sldNum" sz="quarter" idx="5"/>
          </p:nvPr>
        </p:nvSpPr>
        <p:spPr/>
        <p:txBody>
          <a:bodyPr/>
          <a:lstStyle/>
          <a:p>
            <a:fld id="{FE850BDB-6CDE-4D43-B7A3-B7DA48A82555}" type="slidenum">
              <a:rPr lang="en-US" smtClean="0"/>
              <a:t>20</a:t>
            </a:fld>
            <a:endParaRPr lang="en-US" dirty="0"/>
          </a:p>
        </p:txBody>
      </p:sp>
    </p:spTree>
    <p:extLst>
      <p:ext uri="{BB962C8B-B14F-4D97-AF65-F5344CB8AC3E}">
        <p14:creationId xmlns:p14="http://schemas.microsoft.com/office/powerpoint/2010/main" val="31796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mn-lt"/>
              </a:rPr>
              <a:t>DISCUSSION: </a:t>
            </a:r>
            <a:r>
              <a:rPr lang="en-US" i="1" dirty="0" smtClean="0">
                <a:latin typeface="+mn-lt"/>
              </a:rPr>
              <a:t>(5-minutes</a:t>
            </a:r>
            <a:r>
              <a:rPr lang="en-US" i="1" dirty="0">
                <a:latin typeface="+mn-lt"/>
              </a:rPr>
              <a:t>)</a:t>
            </a:r>
          </a:p>
          <a:p>
            <a:endParaRPr lang="en-US" baseline="0" dirty="0">
              <a:latin typeface="+mn-lt"/>
            </a:endParaRPr>
          </a:p>
          <a:p>
            <a:r>
              <a:rPr lang="en-US" baseline="0" dirty="0">
                <a:latin typeface="+mn-lt"/>
              </a:rPr>
              <a:t>- There are thousands of ways to advance the ideas of the </a:t>
            </a:r>
            <a:r>
              <a:rPr lang="en-US" i="1" baseline="0" dirty="0">
                <a:latin typeface="+mn-lt"/>
              </a:rPr>
              <a:t>IFC</a:t>
            </a:r>
            <a:r>
              <a:rPr lang="en-US" baseline="0" dirty="0">
                <a:latin typeface="+mn-lt"/>
              </a:rPr>
              <a:t> Living Vision with our own influence </a:t>
            </a:r>
            <a:br>
              <a:rPr lang="en-US" baseline="0" dirty="0">
                <a:latin typeface="+mn-lt"/>
              </a:rPr>
            </a:br>
            <a:r>
              <a:rPr lang="en-US" baseline="0" dirty="0">
                <a:latin typeface="+mn-lt"/>
              </a:rPr>
              <a:t>- Everyone has a role to play in making the Fox Cities a great place to live, work and play for future generations</a:t>
            </a:r>
            <a:br>
              <a:rPr lang="en-US" baseline="0" dirty="0">
                <a:latin typeface="+mn-lt"/>
              </a:rPr>
            </a:br>
            <a:r>
              <a:rPr lang="en-US" baseline="0" dirty="0">
                <a:latin typeface="+mn-lt"/>
              </a:rPr>
              <a:t>- What you do after today can be as big or as small as you want to make it</a:t>
            </a:r>
          </a:p>
          <a:p>
            <a:endParaRPr lang="en-US" baseline="0" dirty="0">
              <a:latin typeface="+mn-lt"/>
            </a:endParaRPr>
          </a:p>
          <a:p>
            <a:r>
              <a:rPr lang="en-US" baseline="0" dirty="0">
                <a:latin typeface="+mn-lt"/>
              </a:rPr>
              <a:t>Take the next </a:t>
            </a:r>
            <a:r>
              <a:rPr lang="en-US" baseline="0" dirty="0" smtClean="0">
                <a:latin typeface="+mn-lt"/>
              </a:rPr>
              <a:t>few minutes </a:t>
            </a:r>
            <a:r>
              <a:rPr lang="en-US" baseline="0" dirty="0">
                <a:latin typeface="+mn-lt"/>
              </a:rPr>
              <a:t>to brainstorm a few ways you can make the Living Vision come to life in your circle of influence. It’s brainstorming sessions like this where great ideas come to light.</a:t>
            </a:r>
          </a:p>
          <a:p>
            <a:endParaRPr lang="en-US"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21</a:t>
            </a:fld>
            <a:endParaRPr lang="en-US" dirty="0"/>
          </a:p>
        </p:txBody>
      </p:sp>
    </p:spTree>
    <p:extLst>
      <p:ext uri="{BB962C8B-B14F-4D97-AF65-F5344CB8AC3E}">
        <p14:creationId xmlns:p14="http://schemas.microsoft.com/office/powerpoint/2010/main" val="1314766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b="1" u="sng" dirty="0"/>
              <a:t>BRINGING THE</a:t>
            </a:r>
            <a:r>
              <a:rPr lang="en-US" b="1" u="sng" baseline="0" dirty="0"/>
              <a:t> LIVING VISION TO LIFE </a:t>
            </a:r>
            <a:r>
              <a:rPr lang="en-US" i="1" baseline="0" dirty="0" smtClean="0"/>
              <a:t>(1-minute)</a:t>
            </a:r>
            <a:endParaRPr lang="en-US" i="1" dirty="0"/>
          </a:p>
          <a:p>
            <a:pPr marL="0" indent="0">
              <a:lnSpc>
                <a:spcPct val="120000"/>
              </a:lnSpc>
              <a:buNone/>
            </a:pPr>
            <a:endParaRPr lang="en-US" dirty="0"/>
          </a:p>
          <a:p>
            <a:pPr marL="0" indent="0">
              <a:lnSpc>
                <a:spcPct val="120000"/>
              </a:lnSpc>
              <a:buNone/>
            </a:pPr>
            <a:r>
              <a:rPr lang="en-US" baseline="0" dirty="0"/>
              <a:t>The ownership falls on all of us collectively to make this Living Vision come to life in our community.</a:t>
            </a:r>
            <a:endParaRPr lang="en-US" dirty="0"/>
          </a:p>
          <a:p>
            <a:pPr marL="0" indent="0">
              <a:lnSpc>
                <a:spcPct val="120000"/>
              </a:lnSpc>
              <a:buNone/>
            </a:pPr>
            <a:r>
              <a:rPr lang="en-US" dirty="0" smtClean="0"/>
              <a:t>So </a:t>
            </a:r>
            <a:r>
              <a:rPr lang="en-US" dirty="0"/>
              <a:t>what’s next? How can you help?</a:t>
            </a:r>
          </a:p>
          <a:p>
            <a:pPr marL="0" indent="0">
              <a:lnSpc>
                <a:spcPct val="120000"/>
              </a:lnSpc>
              <a:buNone/>
            </a:pPr>
            <a:endParaRPr lang="en-US" dirty="0"/>
          </a:p>
          <a:p>
            <a:pPr marL="0" indent="0">
              <a:lnSpc>
                <a:spcPct val="120000"/>
              </a:lnSpc>
              <a:buNone/>
            </a:pPr>
            <a:r>
              <a:rPr lang="en-US" dirty="0"/>
              <a:t>To bring this vision to life, commit to</a:t>
            </a:r>
            <a:r>
              <a:rPr lang="en-US" dirty="0" smtClean="0"/>
              <a:t>:</a:t>
            </a:r>
            <a:endParaRPr lang="en-US" dirty="0"/>
          </a:p>
          <a:p>
            <a:pPr marL="171450" indent="-171450">
              <a:lnSpc>
                <a:spcPct val="120000"/>
              </a:lnSpc>
              <a:buFont typeface="Arial" panose="020B0604020202020204" pitchFamily="34" charset="0"/>
              <a:buChar char="•"/>
            </a:pPr>
            <a:r>
              <a:rPr lang="en-US" dirty="0"/>
              <a:t>Sustaining and preserving what makes our area special</a:t>
            </a:r>
          </a:p>
          <a:p>
            <a:pPr marL="171450" indent="-171450">
              <a:lnSpc>
                <a:spcPct val="120000"/>
              </a:lnSpc>
              <a:buFont typeface="Arial" panose="020B0604020202020204" pitchFamily="34" charset="0"/>
              <a:buChar char="•"/>
            </a:pPr>
            <a:r>
              <a:rPr lang="en-US" dirty="0"/>
              <a:t>Fostering an environment that supports innovation</a:t>
            </a:r>
          </a:p>
          <a:p>
            <a:pPr marL="171450" indent="-171450">
              <a:lnSpc>
                <a:spcPct val="120000"/>
              </a:lnSpc>
              <a:buFont typeface="Arial" panose="020B0604020202020204" pitchFamily="34" charset="0"/>
              <a:buChar char="•"/>
            </a:pPr>
            <a:r>
              <a:rPr lang="en-US" dirty="0"/>
              <a:t>Being inclusive of all</a:t>
            </a:r>
          </a:p>
          <a:p>
            <a:pPr marL="171450" indent="-171450">
              <a:lnSpc>
                <a:spcPct val="120000"/>
              </a:lnSpc>
              <a:buFont typeface="Arial" panose="020B0604020202020204" pitchFamily="34" charset="0"/>
              <a:buChar char="•"/>
            </a:pPr>
            <a:r>
              <a:rPr lang="en-US" dirty="0"/>
              <a:t>Measuring what matters to our area</a:t>
            </a:r>
          </a:p>
          <a:p>
            <a:pPr marL="171450" indent="-171450">
              <a:lnSpc>
                <a:spcPct val="120000"/>
              </a:lnSpc>
              <a:buFont typeface="Arial" panose="020B0604020202020204" pitchFamily="34" charset="0"/>
              <a:buChar char="•"/>
            </a:pPr>
            <a:r>
              <a:rPr lang="en-US" dirty="0"/>
              <a:t>Building on and finding ways to align efforts</a:t>
            </a:r>
          </a:p>
          <a:p>
            <a:pPr marL="171450" indent="-171450">
              <a:lnSpc>
                <a:spcPct val="120000"/>
              </a:lnSpc>
              <a:buFont typeface="Arial" panose="020B0604020202020204" pitchFamily="34" charset="0"/>
              <a:buChar char="•"/>
            </a:pPr>
            <a:r>
              <a:rPr lang="en-US" dirty="0"/>
              <a:t>Offering gracious space to members and visitors of our communities</a:t>
            </a:r>
          </a:p>
          <a:p>
            <a:pPr marL="171450" indent="-171450">
              <a:lnSpc>
                <a:spcPct val="120000"/>
              </a:lnSpc>
              <a:buFont typeface="Arial" panose="020B0604020202020204" pitchFamily="34" charset="0"/>
              <a:buChar char="•"/>
            </a:pPr>
            <a:r>
              <a:rPr lang="en-US" dirty="0"/>
              <a:t>Acting with the next generation, and the one after that, in mind </a:t>
            </a:r>
          </a:p>
          <a:p>
            <a:pPr marL="171450" indent="-171450">
              <a:lnSpc>
                <a:spcPct val="120000"/>
              </a:lnSpc>
              <a:buFont typeface="Arial" panose="020B0604020202020204" pitchFamily="34" charset="0"/>
              <a:buChar char="•"/>
            </a:pPr>
            <a:endParaRPr lang="en-US" dirty="0"/>
          </a:p>
          <a:p>
            <a:pPr marL="171450" indent="-171450">
              <a:lnSpc>
                <a:spcPct val="120000"/>
              </a:lnSpc>
              <a:buFont typeface="Arial" panose="020B0604020202020204" pitchFamily="34" charset="0"/>
              <a:buChar char="•"/>
            </a:pPr>
            <a:r>
              <a:rPr lang="en-US" dirty="0"/>
              <a:t>Some</a:t>
            </a:r>
            <a:r>
              <a:rPr lang="en-US" baseline="0" dirty="0"/>
              <a:t> examples of how groups and individuals are bringing this living vision to life include:</a:t>
            </a:r>
          </a:p>
          <a:p>
            <a:pPr marL="628650" lvl="1" indent="-171450">
              <a:lnSpc>
                <a:spcPct val="120000"/>
              </a:lnSpc>
              <a:buFont typeface="Arial" panose="020B0604020202020204" pitchFamily="34" charset="0"/>
              <a:buChar char="•"/>
            </a:pPr>
            <a:r>
              <a:rPr lang="en-US" baseline="0" dirty="0"/>
              <a:t>The Leadership Fox Cities program (as part of the Fox Cities Chamber) is hosting a number of Civic Dinners to continue discussions on how to move the Living Vison forward.</a:t>
            </a:r>
          </a:p>
          <a:p>
            <a:pPr marL="628650" lvl="1" indent="-171450">
              <a:lnSpc>
                <a:spcPct val="120000"/>
              </a:lnSpc>
              <a:buFont typeface="Arial" panose="020B0604020202020204" pitchFamily="34" charset="0"/>
              <a:buChar char="•"/>
            </a:pPr>
            <a:r>
              <a:rPr lang="en-US" baseline="0" dirty="0"/>
              <a:t>Common Ground, an interdenominational faith-based group, is working </a:t>
            </a:r>
            <a:r>
              <a:rPr lang="en-US" i="1" baseline="0" dirty="0"/>
              <a:t>belonging</a:t>
            </a:r>
            <a:r>
              <a:rPr lang="en-US" baseline="0" dirty="0"/>
              <a:t> and </a:t>
            </a:r>
            <a:r>
              <a:rPr lang="en-US" i="1" baseline="0" dirty="0"/>
              <a:t>inclusivity </a:t>
            </a:r>
            <a:r>
              <a:rPr lang="en-US" baseline="0" dirty="0"/>
              <a:t>into its strategic plan.</a:t>
            </a:r>
          </a:p>
          <a:p>
            <a:pPr marL="628650" lvl="1" indent="-171450">
              <a:lnSpc>
                <a:spcPct val="120000"/>
              </a:lnSpc>
              <a:buFont typeface="Arial" panose="020B0604020202020204" pitchFamily="34" charset="0"/>
              <a:buChar char="•"/>
            </a:pPr>
            <a:r>
              <a:rPr lang="en-US" baseline="0" dirty="0"/>
              <a:t>The Well Being in the Nation (WIN) Network highlighting </a:t>
            </a:r>
            <a:r>
              <a:rPr lang="en-US" i="1" baseline="0" dirty="0"/>
              <a:t>Imagine Fox Cities </a:t>
            </a:r>
            <a:r>
              <a:rPr lang="en-US" baseline="0" dirty="0"/>
              <a:t>as a community taking an innovative approach. </a:t>
            </a:r>
          </a:p>
          <a:p>
            <a:pPr marL="628650" lvl="1" indent="-171450">
              <a:lnSpc>
                <a:spcPct val="120000"/>
              </a:lnSpc>
              <a:buFont typeface="Arial" panose="020B0604020202020204" pitchFamily="34" charset="0"/>
              <a:buChar char="•"/>
            </a:pPr>
            <a:r>
              <a:rPr lang="en-US" baseline="0" dirty="0"/>
              <a:t>Neighbors talking to neighbors and hosting block parties. </a:t>
            </a:r>
          </a:p>
          <a:p>
            <a:pPr marL="628650" lvl="1" indent="-171450">
              <a:lnSpc>
                <a:spcPct val="120000"/>
              </a:lnSpc>
              <a:buFont typeface="Arial" panose="020B0604020202020204" pitchFamily="34" charset="0"/>
              <a:buChar char="•"/>
            </a:pPr>
            <a:r>
              <a:rPr lang="en-US" baseline="0" dirty="0"/>
              <a:t>Book clubs diving into the Living Vision and inspiring new ways of thinking. </a:t>
            </a:r>
          </a:p>
          <a:p>
            <a:pPr marL="628650" lvl="1" indent="-171450">
              <a:lnSpc>
                <a:spcPct val="120000"/>
              </a:lnSpc>
              <a:buFont typeface="Arial" panose="020B0604020202020204" pitchFamily="34" charset="0"/>
              <a:buChar char="•"/>
            </a:pPr>
            <a:r>
              <a:rPr lang="en-US" baseline="0" dirty="0"/>
              <a:t>Volunteer Fox Cities highlighting </a:t>
            </a:r>
            <a:r>
              <a:rPr lang="en-US" i="1" baseline="0" dirty="0"/>
              <a:t>Imagine Fox Cities </a:t>
            </a:r>
            <a:r>
              <a:rPr lang="en-US" i="0" baseline="0" dirty="0"/>
              <a:t>on their videos </a:t>
            </a:r>
            <a:r>
              <a:rPr lang="en-US" baseline="0" dirty="0"/>
              <a:t>by showcasing neat ways volunteers are impacting the community (See video on next slide.) </a:t>
            </a:r>
          </a:p>
          <a:p>
            <a:pPr marL="628650" lvl="1" indent="-171450">
              <a:lnSpc>
                <a:spcPct val="120000"/>
              </a:lnSpc>
              <a:buFont typeface="Arial" panose="020B0604020202020204" pitchFamily="34" charset="0"/>
              <a:buChar char="•"/>
            </a:pPr>
            <a:endParaRPr lang="en-US" dirty="0"/>
          </a:p>
          <a:p>
            <a:pPr marL="0" indent="0">
              <a:lnSpc>
                <a:spcPct val="120000"/>
              </a:lnSpc>
              <a:buNone/>
            </a:pPr>
            <a:endParaRPr lang="en-US" dirty="0"/>
          </a:p>
        </p:txBody>
      </p:sp>
      <p:sp>
        <p:nvSpPr>
          <p:cNvPr id="4" name="Slide Number Placeholder 3"/>
          <p:cNvSpPr>
            <a:spLocks noGrp="1"/>
          </p:cNvSpPr>
          <p:nvPr>
            <p:ph type="sldNum" sz="quarter" idx="5"/>
          </p:nvPr>
        </p:nvSpPr>
        <p:spPr/>
        <p:txBody>
          <a:bodyPr/>
          <a:lstStyle/>
          <a:p>
            <a:fld id="{FE850BDB-6CDE-4D43-B7A3-B7DA48A82555}" type="slidenum">
              <a:rPr lang="en-US" smtClean="0"/>
              <a:t>22</a:t>
            </a:fld>
            <a:endParaRPr lang="en-US" dirty="0"/>
          </a:p>
        </p:txBody>
      </p:sp>
    </p:spTree>
    <p:extLst>
      <p:ext uri="{BB962C8B-B14F-4D97-AF65-F5344CB8AC3E}">
        <p14:creationId xmlns:p14="http://schemas.microsoft.com/office/powerpoint/2010/main" val="78924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b="1" dirty="0"/>
              <a:t>TOOL KIT </a:t>
            </a:r>
            <a:r>
              <a:rPr lang="en-US" dirty="0" smtClean="0"/>
              <a:t>(</a:t>
            </a:r>
            <a:r>
              <a:rPr lang="en-US" i="1" dirty="0" smtClean="0"/>
              <a:t>1-minute) </a:t>
            </a:r>
            <a:r>
              <a:rPr lang="en-US" i="1" dirty="0"/>
              <a:t/>
            </a:r>
            <a:br>
              <a:rPr lang="en-US" i="1" dirty="0"/>
            </a:br>
            <a:r>
              <a:rPr lang="en-US" i="1" dirty="0"/>
              <a:t/>
            </a:r>
            <a:br>
              <a:rPr lang="en-US" i="1" dirty="0"/>
            </a:br>
            <a:r>
              <a:rPr lang="en-US" i="1" dirty="0"/>
              <a:t>-</a:t>
            </a:r>
            <a:r>
              <a:rPr lang="en-US" i="1" baseline="0" dirty="0"/>
              <a:t> </a:t>
            </a:r>
            <a:r>
              <a:rPr lang="en-US" i="0" baseline="0" dirty="0"/>
              <a:t>The</a:t>
            </a:r>
            <a:r>
              <a:rPr lang="en-US" i="1" baseline="0" dirty="0"/>
              <a:t> Imagine Fox Cities </a:t>
            </a:r>
            <a:r>
              <a:rPr lang="en-US" i="0" baseline="0" dirty="0"/>
              <a:t>website is the central location for all things resources </a:t>
            </a:r>
            <a:br>
              <a:rPr lang="en-US" i="0" baseline="0" dirty="0"/>
            </a:br>
            <a:r>
              <a:rPr lang="en-US" i="0" baseline="0" dirty="0"/>
              <a:t>- On the website, you’ll find a tool kit which will help you brand your current programs and initiatives with </a:t>
            </a:r>
            <a:r>
              <a:rPr lang="en-US" i="1" baseline="0" dirty="0"/>
              <a:t>Imagine Fox </a:t>
            </a:r>
            <a:r>
              <a:rPr lang="en-US" i="1" baseline="0" dirty="0" smtClean="0"/>
              <a:t>Cities</a:t>
            </a:r>
            <a:r>
              <a:rPr lang="en-US" i="1" baseline="0" dirty="0"/>
              <a:t/>
            </a:r>
            <a:br>
              <a:rPr lang="en-US" i="1" baseline="0" dirty="0"/>
            </a:br>
            <a:r>
              <a:rPr lang="en-US" i="0" baseline="0" dirty="0"/>
              <a:t>- You’ll also find ways to promote Imagine Fox Cities to your own circle of influence </a:t>
            </a:r>
            <a:br>
              <a:rPr lang="en-US" i="0" baseline="0" dirty="0"/>
            </a:br>
            <a:r>
              <a:rPr lang="en-US" i="0" baseline="0" dirty="0"/>
              <a:t>- For questions, you can also reach out to </a:t>
            </a:r>
            <a:r>
              <a:rPr lang="en-US" i="1" baseline="0" dirty="0"/>
              <a:t>Imagine Fox Cities </a:t>
            </a:r>
            <a:r>
              <a:rPr lang="en-US" i="0" baseline="0" dirty="0"/>
              <a:t>through an easy </a:t>
            </a:r>
            <a:r>
              <a:rPr lang="en-US" i="0" baseline="0" dirty="0" smtClean="0"/>
              <a:t>contact form</a:t>
            </a:r>
            <a:endParaRPr lang="en-US" i="0" dirty="0"/>
          </a:p>
        </p:txBody>
      </p:sp>
      <p:sp>
        <p:nvSpPr>
          <p:cNvPr id="4" name="Slide Number Placeholder 3"/>
          <p:cNvSpPr>
            <a:spLocks noGrp="1"/>
          </p:cNvSpPr>
          <p:nvPr>
            <p:ph type="sldNum" sz="quarter" idx="5"/>
          </p:nvPr>
        </p:nvSpPr>
        <p:spPr/>
        <p:txBody>
          <a:bodyPr/>
          <a:lstStyle/>
          <a:p>
            <a:fld id="{FE850BDB-6CDE-4D43-B7A3-B7DA48A82555}" type="slidenum">
              <a:rPr lang="en-US" smtClean="0"/>
              <a:t>23</a:t>
            </a:fld>
            <a:endParaRPr lang="en-US" dirty="0"/>
          </a:p>
        </p:txBody>
      </p:sp>
    </p:spTree>
    <p:extLst>
      <p:ext uri="{BB962C8B-B14F-4D97-AF65-F5344CB8AC3E}">
        <p14:creationId xmlns:p14="http://schemas.microsoft.com/office/powerpoint/2010/main" val="384114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b="1" dirty="0" smtClean="0"/>
              <a:t>SHARE YOUR STORY </a:t>
            </a:r>
            <a:r>
              <a:rPr lang="en-US" dirty="0" smtClean="0"/>
              <a:t>(</a:t>
            </a:r>
            <a:r>
              <a:rPr lang="en-US" i="1" dirty="0" smtClean="0"/>
              <a:t>1-minute) </a:t>
            </a:r>
            <a:r>
              <a:rPr lang="en-US" i="1" dirty="0" smtClean="0"/>
              <a:t/>
            </a:r>
            <a:br>
              <a:rPr lang="en-US" i="1" dirty="0" smtClean="0"/>
            </a:br>
            <a:r>
              <a:rPr lang="en-US" i="1" dirty="0" smtClean="0"/>
              <a:t/>
            </a:r>
            <a:br>
              <a:rPr lang="en-US" i="1" dirty="0" smtClean="0"/>
            </a:br>
            <a:r>
              <a:rPr lang="en-US" i="1" dirty="0" smtClean="0"/>
              <a:t>- </a:t>
            </a:r>
            <a:r>
              <a:rPr lang="en-US" dirty="0" smtClean="0"/>
              <a:t>For those of you who are already bringing the vision to life or have plans to do so, please share</a:t>
            </a:r>
            <a:r>
              <a:rPr lang="en-US" baseline="0" dirty="0" smtClean="0"/>
              <a:t> </a:t>
            </a:r>
            <a:r>
              <a:rPr lang="en-US" dirty="0" smtClean="0"/>
              <a:t>what you’re doing. </a:t>
            </a:r>
          </a:p>
          <a:p>
            <a:pPr marL="0" indent="0">
              <a:lnSpc>
                <a:spcPct val="120000"/>
              </a:lnSpc>
              <a:buNone/>
            </a:pPr>
            <a:r>
              <a:rPr lang="en-US" dirty="0" smtClean="0"/>
              <a:t>-</a:t>
            </a:r>
            <a:r>
              <a:rPr lang="en-US" baseline="0" dirty="0" smtClean="0"/>
              <a:t> For those of you who plan to do things in the future, again, please share your stories back with us.</a:t>
            </a:r>
            <a:br>
              <a:rPr lang="en-US" baseline="0" dirty="0" smtClean="0"/>
            </a:br>
            <a:r>
              <a:rPr lang="en-US" baseline="0" dirty="0" smtClean="0"/>
              <a:t>- This could include starting a business, implementing a neighborhood block party, taking the Living Vision to your employer and creating a new program, etc. The sky is the limit. </a:t>
            </a:r>
            <a:br>
              <a:rPr lang="en-US" baseline="0" dirty="0" smtClean="0"/>
            </a:br>
            <a:r>
              <a:rPr lang="en-US" baseline="0" dirty="0" smtClean="0"/>
              <a:t>- </a:t>
            </a:r>
            <a:r>
              <a:rPr lang="en-US" dirty="0" smtClean="0"/>
              <a:t>To share what you’re doing or if you’re ready to take action, please visit </a:t>
            </a:r>
            <a:r>
              <a:rPr lang="en-US" dirty="0" err="1" smtClean="0"/>
              <a:t>imaginefoxcities.com</a:t>
            </a:r>
            <a:r>
              <a:rPr lang="en-US" dirty="0" smtClean="0"/>
              <a:t> and fill out</a:t>
            </a:r>
            <a:r>
              <a:rPr lang="en-US" baseline="0" dirty="0" smtClean="0"/>
              <a:t> the contact us page. </a:t>
            </a:r>
            <a:endParaRPr lang="en-US" dirty="0" smtClean="0"/>
          </a:p>
          <a:p>
            <a:r>
              <a:rPr lang="en-US" dirty="0" smtClean="0"/>
              <a:t>- You can also follow </a:t>
            </a:r>
            <a:r>
              <a:rPr lang="en-US" i="1" dirty="0" smtClean="0"/>
              <a:t>Imagine</a:t>
            </a:r>
            <a:r>
              <a:rPr lang="en-US" i="1" baseline="0" dirty="0" smtClean="0"/>
              <a:t> Fox Cities</a:t>
            </a:r>
            <a:r>
              <a:rPr lang="en-US" i="1" dirty="0" smtClean="0"/>
              <a:t> </a:t>
            </a:r>
            <a:r>
              <a:rPr lang="en-US" dirty="0" smtClean="0"/>
              <a:t>on Facebook</a:t>
            </a:r>
            <a:r>
              <a:rPr lang="en-US" baseline="0" dirty="0" smtClean="0"/>
              <a:t> and share more information with us there </a:t>
            </a:r>
            <a:br>
              <a:rPr lang="en-US" baseline="0" dirty="0" smtClean="0"/>
            </a:br>
            <a:r>
              <a:rPr lang="en-US" baseline="0" dirty="0" smtClean="0"/>
              <a:t>- Please note, by sharing your story, an Imagine Fox Cities Coordinating Committee member may contact you </a:t>
            </a:r>
            <a:r>
              <a:rPr lang="en-US" baseline="0" dirty="0" smtClean="0"/>
              <a:t>for </a:t>
            </a:r>
            <a:r>
              <a:rPr lang="en-US" baseline="0" dirty="0" smtClean="0"/>
              <a:t>more information</a:t>
            </a:r>
            <a:endParaRPr lang="en-US" dirty="0" smtClean="0"/>
          </a:p>
        </p:txBody>
      </p:sp>
      <p:sp>
        <p:nvSpPr>
          <p:cNvPr id="4" name="Slide Number Placeholder 3"/>
          <p:cNvSpPr>
            <a:spLocks noGrp="1"/>
          </p:cNvSpPr>
          <p:nvPr>
            <p:ph type="sldNum" sz="quarter" idx="5"/>
          </p:nvPr>
        </p:nvSpPr>
        <p:spPr/>
        <p:txBody>
          <a:bodyPr/>
          <a:lstStyle/>
          <a:p>
            <a:fld id="{FE850BDB-6CDE-4D43-B7A3-B7DA48A82555}" type="slidenum">
              <a:rPr lang="en-US" smtClean="0"/>
              <a:t>24</a:t>
            </a:fld>
            <a:endParaRPr lang="en-US" dirty="0"/>
          </a:p>
        </p:txBody>
      </p:sp>
    </p:spTree>
    <p:extLst>
      <p:ext uri="{BB962C8B-B14F-4D97-AF65-F5344CB8AC3E}">
        <p14:creationId xmlns:p14="http://schemas.microsoft.com/office/powerpoint/2010/main" val="510068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WRAP-UP</a:t>
            </a:r>
            <a:r>
              <a:rPr lang="en-US" dirty="0"/>
              <a:t> </a:t>
            </a:r>
            <a:r>
              <a:rPr lang="en-US" i="1" dirty="0" smtClean="0"/>
              <a:t>(1-minute)</a:t>
            </a:r>
            <a:endParaRPr lang="en-US" i="1" dirty="0"/>
          </a:p>
          <a:p>
            <a:endParaRPr lang="en-US" dirty="0"/>
          </a:p>
          <a:p>
            <a:r>
              <a:rPr lang="en-US" dirty="0" smtClean="0"/>
              <a:t>- Thank </a:t>
            </a:r>
            <a:r>
              <a:rPr lang="en-US" dirty="0"/>
              <a:t>you for engaging in this presentation. </a:t>
            </a:r>
          </a:p>
          <a:p>
            <a:pPr marL="0" indent="0">
              <a:lnSpc>
                <a:spcPct val="120000"/>
              </a:lnSpc>
              <a:buNone/>
            </a:pPr>
            <a:r>
              <a:rPr lang="en-US" dirty="0" smtClean="0"/>
              <a:t>- As a reminder, on the Imagine Fox Cities website at </a:t>
            </a:r>
            <a:r>
              <a:rPr lang="en-US" dirty="0" err="1" smtClean="0"/>
              <a:t>imaginefoxcities.com</a:t>
            </a:r>
            <a:r>
              <a:rPr lang="en-US" dirty="0" smtClean="0"/>
              <a:t>, </a:t>
            </a:r>
            <a:r>
              <a:rPr lang="en-US" dirty="0"/>
              <a:t>you’ll find detailed </a:t>
            </a:r>
            <a:r>
              <a:rPr lang="en-US" dirty="0" smtClean="0"/>
              <a:t>information</a:t>
            </a:r>
            <a:r>
              <a:rPr lang="en-US" baseline="0" dirty="0" smtClean="0"/>
              <a:t> on the initiative’s findings, summit, Living Vision, commitments and more</a:t>
            </a:r>
            <a:br>
              <a:rPr lang="en-US" baseline="0" dirty="0" smtClean="0"/>
            </a:br>
            <a:r>
              <a:rPr lang="en-US" baseline="0" dirty="0" smtClean="0"/>
              <a:t>- We encourage you to share this </a:t>
            </a:r>
            <a:r>
              <a:rPr lang="en-US" baseline="0" dirty="0" smtClean="0"/>
              <a:t>presentation </a:t>
            </a:r>
            <a:r>
              <a:rPr lang="en-US" baseline="0" dirty="0" smtClean="0"/>
              <a:t>with your friends, family members, colleagues and beyond </a:t>
            </a:r>
            <a:endParaRPr lang="en-US" dirty="0"/>
          </a:p>
          <a:p>
            <a:pPr marL="0" indent="0">
              <a:lnSpc>
                <a:spcPct val="120000"/>
              </a:lnSpc>
              <a:buNone/>
            </a:pPr>
            <a:r>
              <a:rPr lang="en-US" dirty="0" smtClean="0"/>
              <a:t>- On the website,</a:t>
            </a:r>
            <a:r>
              <a:rPr lang="en-US" baseline="0" dirty="0" smtClean="0"/>
              <a:t> y</a:t>
            </a:r>
            <a:r>
              <a:rPr lang="en-US" dirty="0" smtClean="0"/>
              <a:t>ou’ll </a:t>
            </a:r>
            <a:r>
              <a:rPr lang="en-US" dirty="0"/>
              <a:t>also find a commitment form, a place where you can </a:t>
            </a:r>
            <a:r>
              <a:rPr lang="en-US" dirty="0" smtClean="0"/>
              <a:t>further indicate </a:t>
            </a:r>
            <a:r>
              <a:rPr lang="en-US" dirty="0"/>
              <a:t>how you want to be </a:t>
            </a:r>
            <a:r>
              <a:rPr lang="en-US" dirty="0" smtClean="0"/>
              <a:t>involved</a:t>
            </a:r>
            <a:endParaRPr lang="en-US" dirty="0"/>
          </a:p>
          <a:p>
            <a:r>
              <a:rPr lang="en-US" dirty="0" smtClean="0"/>
              <a:t>-</a:t>
            </a:r>
            <a:r>
              <a:rPr lang="en-US" baseline="0" dirty="0" smtClean="0"/>
              <a:t> </a:t>
            </a:r>
            <a:r>
              <a:rPr lang="en-US" dirty="0" smtClean="0"/>
              <a:t>Do you have any questions? </a:t>
            </a:r>
            <a:endParaRPr lang="en-US" dirty="0"/>
          </a:p>
        </p:txBody>
      </p:sp>
      <p:sp>
        <p:nvSpPr>
          <p:cNvPr id="4" name="Slide Number Placeholder 3"/>
          <p:cNvSpPr>
            <a:spLocks noGrp="1"/>
          </p:cNvSpPr>
          <p:nvPr>
            <p:ph type="sldNum" sz="quarter" idx="5"/>
          </p:nvPr>
        </p:nvSpPr>
        <p:spPr/>
        <p:txBody>
          <a:bodyPr/>
          <a:lstStyle/>
          <a:p>
            <a:fld id="{FE850BDB-6CDE-4D43-B7A3-B7DA48A82555}" type="slidenum">
              <a:rPr lang="en-US" smtClean="0"/>
              <a:t>25</a:t>
            </a:fld>
            <a:endParaRPr lang="en-US" dirty="0"/>
          </a:p>
        </p:txBody>
      </p:sp>
    </p:spTree>
    <p:extLst>
      <p:ext uri="{BB962C8B-B14F-4D97-AF65-F5344CB8AC3E}">
        <p14:creationId xmlns:p14="http://schemas.microsoft.com/office/powerpoint/2010/main" val="362713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mn-lt"/>
              </a:rPr>
              <a:t>So what is the Living</a:t>
            </a:r>
            <a:r>
              <a:rPr lang="en-US" sz="1200" b="1" baseline="0" dirty="0">
                <a:latin typeface="+mn-lt"/>
              </a:rPr>
              <a:t> Vision? </a:t>
            </a:r>
            <a:r>
              <a:rPr lang="en-US" i="1" baseline="0" dirty="0" smtClean="0"/>
              <a:t>(2-minutes</a:t>
            </a:r>
            <a:r>
              <a:rPr lang="en-US" i="1" baseline="0" dirty="0" smtClean="0"/>
              <a:t>)</a:t>
            </a:r>
            <a:r>
              <a:rPr lang="en-US" sz="1200" b="1" baseline="0" dirty="0">
                <a:latin typeface="+mn-lt"/>
              </a:rPr>
              <a:t/>
            </a:r>
            <a:br>
              <a:rPr lang="en-US" sz="1200" b="1" baseline="0" dirty="0">
                <a:latin typeface="+mn-lt"/>
              </a:rPr>
            </a:br>
            <a:r>
              <a:rPr lang="en-US" sz="1200" b="1" baseline="0" dirty="0">
                <a:latin typeface="+mn-lt"/>
              </a:rPr>
              <a:t/>
            </a:r>
            <a:br>
              <a:rPr lang="en-US" sz="1200" b="1" baseline="0" dirty="0">
                <a:latin typeface="+mn-lt"/>
              </a:rPr>
            </a:br>
            <a:r>
              <a:rPr lang="en-US" sz="1200" b="0" baseline="0" dirty="0">
                <a:latin typeface="+mn-lt"/>
              </a:rPr>
              <a:t>- Today we are going to discuss how Imagine Fox Cities, with help from the community, developed a Living Vision for the future of the Fox </a:t>
            </a:r>
            <a:r>
              <a:rPr lang="en-US" sz="1200" b="0" baseline="0" dirty="0" smtClean="0">
                <a:latin typeface="+mn-lt"/>
              </a:rPr>
              <a:t>Cities. </a:t>
            </a:r>
            <a:br>
              <a:rPr lang="en-US" sz="1200" b="0" baseline="0" dirty="0" smtClean="0">
                <a:latin typeface="+mn-lt"/>
              </a:rPr>
            </a:br>
            <a:r>
              <a:rPr lang="en-US" sz="1200" b="0" baseline="0" dirty="0" smtClean="0">
                <a:latin typeface="+mn-lt"/>
              </a:rPr>
              <a:t>- We’ll also discuss ways in which you can help move the Living Vision forward! </a:t>
            </a:r>
            <a:r>
              <a:rPr lang="en-US" sz="1200" b="0" baseline="0" dirty="0">
                <a:latin typeface="+mn-lt"/>
              </a:rPr>
              <a:t/>
            </a:r>
            <a:br>
              <a:rPr lang="en-US" sz="1200" b="0" baseline="0" dirty="0">
                <a:latin typeface="+mn-lt"/>
              </a:rPr>
            </a:br>
            <a:r>
              <a:rPr lang="en-US" sz="1200" b="0" baseline="0" dirty="0">
                <a:latin typeface="+mn-lt"/>
              </a:rPr>
              <a:t>- Keep this Living Vision in mind today as we discuss our Imagine Fox Cities findings and commitments for the </a:t>
            </a:r>
            <a:r>
              <a:rPr lang="en-US" sz="1200" b="0" baseline="0" dirty="0" smtClean="0">
                <a:latin typeface="+mn-lt"/>
              </a:rPr>
              <a:t>future. </a:t>
            </a:r>
            <a:r>
              <a:rPr lang="en-US" sz="1200" b="1" baseline="0" dirty="0" smtClean="0">
                <a:latin typeface="+mn-lt"/>
              </a:rPr>
              <a:t/>
            </a:r>
            <a:br>
              <a:rPr lang="en-US" sz="1200" b="1" baseline="0" dirty="0" smtClean="0">
                <a:latin typeface="+mn-lt"/>
              </a:rPr>
            </a:br>
            <a:endParaRPr lang="en-US" sz="1200" b="1" baseline="0" dirty="0">
              <a:latin typeface="+mn-lt"/>
            </a:endParaRPr>
          </a:p>
          <a:p>
            <a:pPr marL="0" indent="0">
              <a:buFont typeface="Arial" panose="020B0604020202020204" pitchFamily="34" charset="0"/>
              <a:buNone/>
            </a:pPr>
            <a:r>
              <a:rPr lang="en-US" sz="1200" b="1" dirty="0">
                <a:latin typeface="+mn-lt"/>
              </a:rPr>
              <a:t>Through </a:t>
            </a:r>
            <a:r>
              <a:rPr lang="en-US" sz="1200" b="1" dirty="0" smtClean="0">
                <a:latin typeface="+mn-lt"/>
              </a:rPr>
              <a:t>our shared </a:t>
            </a:r>
            <a:r>
              <a:rPr lang="en-US" sz="1200" b="1" dirty="0">
                <a:latin typeface="+mn-lt"/>
              </a:rPr>
              <a:t>living vision, we imagine a place where:</a:t>
            </a:r>
          </a:p>
          <a:p>
            <a:pPr marL="171450" indent="-171450">
              <a:buFont typeface="Arial" panose="020B0604020202020204" pitchFamily="34" charset="0"/>
              <a:buChar char="•"/>
            </a:pPr>
            <a:endParaRPr lang="en-US" sz="1200" b="1" dirty="0">
              <a:latin typeface="+mn-lt"/>
            </a:endParaRPr>
          </a:p>
          <a:p>
            <a:pPr marL="171450" indent="-171450">
              <a:buFont typeface="Arial" panose="020B0604020202020204" pitchFamily="34" charset="0"/>
              <a:buChar char="•"/>
            </a:pPr>
            <a:r>
              <a:rPr lang="en-US" sz="1200" b="1" dirty="0">
                <a:latin typeface="+mn-lt"/>
              </a:rPr>
              <a:t>Kids get off to a strong start and onto a positive life pathway</a:t>
            </a:r>
          </a:p>
          <a:p>
            <a:pPr marL="628650" lvl="1" indent="-171450">
              <a:buFont typeface="Arial" panose="020B0604020202020204" pitchFamily="34" charset="0"/>
              <a:buChar char="•"/>
            </a:pPr>
            <a:r>
              <a:rPr lang="en-US" sz="1200" dirty="0">
                <a:latin typeface="+mn-lt"/>
              </a:rPr>
              <a:t>A place where parents and families of all forms feel supported and equipped to fulfill their essential role. </a:t>
            </a:r>
          </a:p>
          <a:p>
            <a:pPr marL="628650" lvl="1" indent="-171450">
              <a:buFont typeface="Arial" panose="020B0604020202020204" pitchFamily="34" charset="0"/>
              <a:buChar char="•"/>
            </a:pPr>
            <a:r>
              <a:rPr lang="en-US" sz="1200" dirty="0">
                <a:latin typeface="+mn-lt"/>
              </a:rPr>
              <a:t>All kids in the Fox Cities have access to quality schools that foster their intellectual, emotional, and social skills. </a:t>
            </a:r>
          </a:p>
          <a:p>
            <a:pPr marL="628650" lvl="1" indent="-171450">
              <a:buFont typeface="Arial" panose="020B0604020202020204" pitchFamily="34" charset="0"/>
              <a:buChar char="•"/>
            </a:pPr>
            <a:r>
              <a:rPr lang="en-US" sz="1200" dirty="0">
                <a:latin typeface="+mn-lt"/>
              </a:rPr>
              <a:t>Young people who grow up here know what it is like to be raised and cared for by the village.</a:t>
            </a:r>
          </a:p>
          <a:p>
            <a:endParaRPr lang="en-US" sz="1200" b="1" dirty="0">
              <a:latin typeface="+mn-lt"/>
            </a:endParaRPr>
          </a:p>
          <a:p>
            <a:pPr marL="171450" indent="-171450">
              <a:buFont typeface="Arial" panose="020B0604020202020204" pitchFamily="34" charset="0"/>
              <a:buChar char="•"/>
            </a:pPr>
            <a:r>
              <a:rPr lang="en-US" sz="1200" b="1" dirty="0">
                <a:latin typeface="+mn-lt"/>
              </a:rPr>
              <a:t>We have an economy that works for everyone</a:t>
            </a:r>
          </a:p>
          <a:p>
            <a:pPr marL="628650" lvl="1" indent="-171450">
              <a:buFont typeface="Arial" panose="020B0604020202020204" pitchFamily="34" charset="0"/>
              <a:buChar char="•"/>
            </a:pPr>
            <a:r>
              <a:rPr lang="en-US" sz="1200" dirty="0">
                <a:latin typeface="+mn-lt"/>
              </a:rPr>
              <a:t>A place with a strong and diverse economic environment. </a:t>
            </a:r>
          </a:p>
          <a:p>
            <a:pPr marL="628650" lvl="1" indent="-171450">
              <a:buFont typeface="Arial" panose="020B0604020202020204" pitchFamily="34" charset="0"/>
              <a:buChar char="•"/>
            </a:pPr>
            <a:r>
              <a:rPr lang="en-US" sz="1200" dirty="0">
                <a:latin typeface="+mn-lt"/>
              </a:rPr>
              <a:t>Traditional industries, small businesses and entrepreneurs benefit from a strong and well-prepared workforce. </a:t>
            </a:r>
          </a:p>
          <a:p>
            <a:pPr marL="628650" lvl="1" indent="-171450">
              <a:buFont typeface="Arial" panose="020B0604020202020204" pitchFamily="34" charset="0"/>
              <a:buChar char="•"/>
            </a:pPr>
            <a:r>
              <a:rPr lang="en-US" sz="1200" dirty="0">
                <a:latin typeface="+mn-lt"/>
              </a:rPr>
              <a:t>They reciprocate by providing healthy work environments and livable wages—ensuring all community members can afford basic needs, including humane housing, healthy food, and insurance. </a:t>
            </a:r>
          </a:p>
          <a:p>
            <a:pPr marL="628650" lvl="1" indent="-171450">
              <a:buFont typeface="Arial" panose="020B0604020202020204" pitchFamily="34" charset="0"/>
              <a:buChar char="•"/>
            </a:pPr>
            <a:r>
              <a:rPr lang="en-US" sz="1200" dirty="0">
                <a:latin typeface="+mn-lt"/>
              </a:rPr>
              <a:t>Strong regional collaboration across municipalities, villages, and counties ensures a physical infrastructure and essential services to bolster sustainable economic growth.</a:t>
            </a:r>
          </a:p>
          <a:p>
            <a:endParaRPr lang="en-US" sz="1200" dirty="0">
              <a:latin typeface="+mn-lt"/>
            </a:endParaRPr>
          </a:p>
          <a:p>
            <a:pPr marL="171450" indent="-171450">
              <a:buFont typeface="Arial" panose="020B0604020202020204" pitchFamily="34" charset="0"/>
              <a:buChar char="•"/>
            </a:pPr>
            <a:r>
              <a:rPr lang="en-US" sz="1200" b="1" dirty="0">
                <a:latin typeface="+mn-lt"/>
              </a:rPr>
              <a:t>Shared spaces and a rich cultural environment connect us</a:t>
            </a:r>
          </a:p>
          <a:p>
            <a:pPr marL="628650" lvl="1" indent="-171450">
              <a:buFont typeface="Arial" panose="020B0604020202020204" pitchFamily="34" charset="0"/>
              <a:buChar char="•"/>
            </a:pPr>
            <a:r>
              <a:rPr lang="en-US" sz="1200" b="0" dirty="0">
                <a:latin typeface="+mn-lt"/>
              </a:rPr>
              <a:t>A</a:t>
            </a:r>
            <a:r>
              <a:rPr lang="en-US" sz="1200" dirty="0">
                <a:latin typeface="+mn-lt"/>
              </a:rPr>
              <a:t> place where we feel a strong sense of community and deep connection. </a:t>
            </a:r>
          </a:p>
          <a:p>
            <a:pPr marL="628650" lvl="1" indent="-171450">
              <a:buFont typeface="Arial" panose="020B0604020202020204" pitchFamily="34" charset="0"/>
              <a:buChar char="•"/>
            </a:pPr>
            <a:r>
              <a:rPr lang="en-US" sz="1200" dirty="0">
                <a:latin typeface="+mn-lt"/>
              </a:rPr>
              <a:t>It is a hallmark of life here, why people come and stay. </a:t>
            </a:r>
          </a:p>
          <a:p>
            <a:pPr marL="628650" lvl="1" indent="-171450">
              <a:buFont typeface="Arial" panose="020B0604020202020204" pitchFamily="34" charset="0"/>
              <a:buChar char="•"/>
            </a:pPr>
            <a:r>
              <a:rPr lang="en-US" sz="1200" dirty="0">
                <a:latin typeface="+mn-lt"/>
              </a:rPr>
              <a:t>We have a smaller town feel with the openness and cultural amenities that rival those of larger metropolitan areas; the variety of cultural attractions reflects the diversity and diverse interests of the population. </a:t>
            </a:r>
          </a:p>
          <a:p>
            <a:pPr marL="628650" lvl="1" indent="-171450">
              <a:buFont typeface="Arial" panose="020B0604020202020204" pitchFamily="34" charset="0"/>
              <a:buChar char="•"/>
            </a:pPr>
            <a:r>
              <a:rPr lang="en-US" sz="1200" dirty="0">
                <a:latin typeface="+mn-lt"/>
              </a:rPr>
              <a:t>Our widely used and strongly supported trails, parks and civic spaces bring our distinctive towns and villages together.</a:t>
            </a:r>
          </a:p>
          <a:p>
            <a:endParaRPr lang="en-US" sz="1200" dirty="0">
              <a:latin typeface="+mn-lt"/>
            </a:endParaRPr>
          </a:p>
          <a:p>
            <a:pPr marL="171450" indent="-171450">
              <a:buFont typeface="Arial" panose="020B0604020202020204" pitchFamily="34" charset="0"/>
              <a:buChar char="•"/>
            </a:pPr>
            <a:r>
              <a:rPr lang="en-US" sz="1200" b="1" dirty="0">
                <a:latin typeface="+mn-lt"/>
              </a:rPr>
              <a:t>We all belong</a:t>
            </a:r>
          </a:p>
          <a:p>
            <a:pPr marL="628650" lvl="1" indent="-171450">
              <a:buFont typeface="Arial" panose="020B0604020202020204" pitchFamily="34" charset="0"/>
              <a:buChar char="•"/>
            </a:pPr>
            <a:r>
              <a:rPr lang="en-US" sz="1200" b="0" dirty="0">
                <a:latin typeface="+mn-lt"/>
              </a:rPr>
              <a:t>A</a:t>
            </a:r>
            <a:r>
              <a:rPr lang="en-US" sz="1200" dirty="0">
                <a:latin typeface="+mn-lt"/>
              </a:rPr>
              <a:t> place with a visible culture of caring, generosity and compassion. </a:t>
            </a:r>
          </a:p>
          <a:p>
            <a:pPr marL="628650" lvl="1" indent="-171450">
              <a:buFont typeface="Arial" panose="020B0604020202020204" pitchFamily="34" charset="0"/>
              <a:buChar char="•"/>
            </a:pPr>
            <a:r>
              <a:rPr lang="en-US" sz="1200" dirty="0">
                <a:latin typeface="+mn-lt"/>
              </a:rPr>
              <a:t>Ours is a community where helping each other is habitual—as mentors, as neighbors, as volunteers. </a:t>
            </a:r>
          </a:p>
          <a:p>
            <a:pPr marL="628650" lvl="1" indent="-171450">
              <a:buFont typeface="Arial" panose="020B0604020202020204" pitchFamily="34" charset="0"/>
              <a:buChar char="•"/>
            </a:pPr>
            <a:r>
              <a:rPr lang="en-US" sz="1200" dirty="0">
                <a:latin typeface="+mn-lt"/>
              </a:rPr>
              <a:t>When in need, there are support systems and people eager to help. </a:t>
            </a:r>
          </a:p>
          <a:p>
            <a:pPr marL="628650" lvl="1" indent="-171450">
              <a:buFont typeface="Arial" panose="020B0604020202020204" pitchFamily="34" charset="0"/>
              <a:buChar char="•"/>
            </a:pPr>
            <a:r>
              <a:rPr lang="en-US" sz="1200" dirty="0">
                <a:latin typeface="+mn-lt"/>
              </a:rPr>
              <a:t>Newcomers feel welcome here. </a:t>
            </a:r>
          </a:p>
          <a:p>
            <a:pPr marL="628650" lvl="1" indent="-171450">
              <a:buFont typeface="Arial" panose="020B0604020202020204" pitchFamily="34" charset="0"/>
              <a:buChar char="•"/>
            </a:pPr>
            <a:r>
              <a:rPr lang="en-US" sz="1200" dirty="0">
                <a:latin typeface="+mn-lt"/>
              </a:rPr>
              <a:t>In fact, people from all walks, races, gender identities, and ages feel respected and included here. </a:t>
            </a:r>
          </a:p>
          <a:p>
            <a:pPr marL="628650" lvl="1" indent="-171450">
              <a:buFont typeface="Arial" panose="020B0604020202020204" pitchFamily="34" charset="0"/>
              <a:buChar char="•"/>
            </a:pPr>
            <a:r>
              <a:rPr lang="en-US" sz="1200" dirty="0">
                <a:latin typeface="+mn-lt"/>
              </a:rPr>
              <a:t>Ours is a place where people who never leave have no regrets and those who do are constantly tempted to come home!</a:t>
            </a:r>
          </a:p>
          <a:p>
            <a:pPr marL="228600" indent="-228600">
              <a:lnSpc>
                <a:spcPct val="120000"/>
              </a:lnSpc>
              <a:buAutoNum type="arabicPeriod"/>
            </a:pPr>
            <a:endParaRPr lang="en-US" dirty="0"/>
          </a:p>
          <a:p>
            <a:pPr marL="228600" marR="0" lvl="0" indent="-228600" algn="l" defTabSz="914400" rtl="0" eaLnBrk="1" fontAlgn="auto" latinLnBrk="0" hangingPunct="1">
              <a:lnSpc>
                <a:spcPct val="12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850BDB-6CDE-4D43-B7A3-B7DA48A82555}" type="slidenum">
              <a:rPr lang="en-US" smtClean="0"/>
              <a:t>3</a:t>
            </a:fld>
            <a:endParaRPr lang="en-US" dirty="0"/>
          </a:p>
        </p:txBody>
      </p:sp>
    </p:spTree>
    <p:extLst>
      <p:ext uri="{BB962C8B-B14F-4D97-AF65-F5344CB8AC3E}">
        <p14:creationId xmlns:p14="http://schemas.microsoft.com/office/powerpoint/2010/main" val="155591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mn-lt"/>
              </a:rPr>
              <a:t>OUR HOPE FOR TODAY</a:t>
            </a:r>
            <a:r>
              <a:rPr lang="en-US" i="1" dirty="0">
                <a:latin typeface="+mn-lt"/>
              </a:rPr>
              <a:t> </a:t>
            </a:r>
            <a:r>
              <a:rPr lang="en-US" i="1" dirty="0" smtClean="0">
                <a:latin typeface="+mn-lt"/>
              </a:rPr>
              <a:t>(1-minute)</a:t>
            </a:r>
            <a:endParaRPr lang="en-US" i="1" dirty="0">
              <a:latin typeface="+mn-lt"/>
            </a:endParaRPr>
          </a:p>
          <a:p>
            <a:endParaRPr lang="en-US" dirty="0">
              <a:latin typeface="+mn-lt"/>
            </a:endParaRPr>
          </a:p>
          <a:p>
            <a:r>
              <a:rPr lang="en-US" i="1" dirty="0">
                <a:latin typeface="+mn-lt"/>
              </a:rPr>
              <a:t>Narrator</a:t>
            </a:r>
            <a:r>
              <a:rPr lang="en-US" i="1" baseline="0" dirty="0">
                <a:latin typeface="+mn-lt"/>
              </a:rPr>
              <a:t> </a:t>
            </a:r>
            <a:r>
              <a:rPr lang="mr-IN" i="1" baseline="0" dirty="0">
                <a:latin typeface="+mn-lt"/>
              </a:rPr>
              <a:t>–</a:t>
            </a:r>
            <a:r>
              <a:rPr lang="en-US" i="1" baseline="0" dirty="0">
                <a:latin typeface="+mn-lt"/>
              </a:rPr>
              <a:t> Use this slide to clearly outline the goals of the </a:t>
            </a:r>
            <a:r>
              <a:rPr lang="en-US" i="1" baseline="0" dirty="0" smtClean="0">
                <a:latin typeface="+mn-lt"/>
              </a:rPr>
              <a:t>presentation. </a:t>
            </a:r>
            <a:r>
              <a:rPr lang="en-US" i="1" baseline="0" dirty="0">
                <a:latin typeface="+mn-lt"/>
              </a:rPr>
              <a:t>Show your enthusiasm. Encourage participants to take notes and gather their thoughts (on how they can help move the vision forward) throughout the length of the </a:t>
            </a:r>
            <a:r>
              <a:rPr lang="en-US" i="1" baseline="0" dirty="0" smtClean="0">
                <a:latin typeface="+mn-lt"/>
              </a:rPr>
              <a:t>presentation. </a:t>
            </a:r>
            <a:r>
              <a:rPr lang="en-US" i="1" baseline="0" dirty="0">
                <a:latin typeface="+mn-lt"/>
              </a:rPr>
              <a:t>Welcome questions. Make sure the participants understand the value they bring. Add in personal stories whenever possible and applicable. Keep future generations and quality of life at the forefront of presentation. </a:t>
            </a:r>
            <a:br>
              <a:rPr lang="en-US" i="1" baseline="0" dirty="0">
                <a:latin typeface="+mn-lt"/>
              </a:rPr>
            </a:br>
            <a:r>
              <a:rPr lang="en-US" i="1" baseline="0" dirty="0">
                <a:latin typeface="+mn-lt"/>
              </a:rPr>
              <a:t/>
            </a:r>
            <a:br>
              <a:rPr lang="en-US" i="1" baseline="0" dirty="0">
                <a:latin typeface="+mn-lt"/>
              </a:rPr>
            </a:br>
            <a:r>
              <a:rPr lang="en-US" i="0" baseline="0" dirty="0">
                <a:latin typeface="+mn-lt"/>
              </a:rPr>
              <a:t/>
            </a:r>
            <a:br>
              <a:rPr lang="en-US" i="0" baseline="0" dirty="0">
                <a:latin typeface="+mn-lt"/>
              </a:rPr>
            </a:br>
            <a:r>
              <a:rPr lang="en-US" i="0" baseline="0" dirty="0">
                <a:latin typeface="+mn-lt"/>
              </a:rPr>
              <a:t>- Today we’re going to discuss concepts such as “what does well-being mean?” It’s our hope that you leave here with an understanding of how </a:t>
            </a:r>
            <a:r>
              <a:rPr lang="en-US" i="1" baseline="0" dirty="0">
                <a:latin typeface="+mn-lt"/>
              </a:rPr>
              <a:t>Imagine Fox Cities </a:t>
            </a:r>
            <a:r>
              <a:rPr lang="en-US" i="0" baseline="0" dirty="0">
                <a:latin typeface="+mn-lt"/>
              </a:rPr>
              <a:t>defines well-being and why it’s a good measure of how we’re doing as a region </a:t>
            </a:r>
            <a:br>
              <a:rPr lang="en-US" i="0" baseline="0" dirty="0">
                <a:latin typeface="+mn-lt"/>
              </a:rPr>
            </a:br>
            <a:r>
              <a:rPr lang="en-US" i="0" baseline="0" dirty="0">
                <a:latin typeface="+mn-lt"/>
              </a:rPr>
              <a:t>- As we work through our workshop today, think about the research findings and how they are similar or different for your own experience</a:t>
            </a:r>
            <a:br>
              <a:rPr lang="en-US" i="0" baseline="0" dirty="0">
                <a:latin typeface="+mn-lt"/>
              </a:rPr>
            </a:br>
            <a:r>
              <a:rPr lang="en-US" i="0" baseline="0" dirty="0">
                <a:latin typeface="+mn-lt"/>
              </a:rPr>
              <a:t>- Lastly, we want to know, how can YOU help the community move the </a:t>
            </a:r>
            <a:r>
              <a:rPr lang="en-US" i="1" baseline="0" dirty="0">
                <a:latin typeface="+mn-lt"/>
              </a:rPr>
              <a:t>Imagine Fox Cities </a:t>
            </a:r>
            <a:r>
              <a:rPr lang="en-US" i="0" baseline="0" dirty="0">
                <a:latin typeface="+mn-lt"/>
              </a:rPr>
              <a:t>Living Vision forward? </a:t>
            </a:r>
            <a:endParaRPr lang="en-US" baseline="0"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4</a:t>
            </a:fld>
            <a:endParaRPr lang="en-US" dirty="0"/>
          </a:p>
        </p:txBody>
      </p:sp>
    </p:spTree>
    <p:extLst>
      <p:ext uri="{BB962C8B-B14F-4D97-AF65-F5344CB8AC3E}">
        <p14:creationId xmlns:p14="http://schemas.microsoft.com/office/powerpoint/2010/main" val="57835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1200" b="1" u="sng" dirty="0"/>
              <a:t>DEFINITION</a:t>
            </a:r>
            <a:r>
              <a:rPr lang="en-US" sz="1200" dirty="0"/>
              <a:t> </a:t>
            </a:r>
            <a:r>
              <a:rPr lang="en-US" sz="1200" i="1" dirty="0" smtClean="0"/>
              <a:t>(1-minute)</a:t>
            </a:r>
            <a:r>
              <a:rPr lang="en-US" sz="1200" i="1" dirty="0"/>
              <a:t/>
            </a:r>
            <a:br>
              <a:rPr lang="en-US" sz="1200" i="1" dirty="0"/>
            </a:br>
            <a:r>
              <a:rPr lang="en-US" sz="1200" i="1" dirty="0"/>
              <a:t/>
            </a:r>
            <a:br>
              <a:rPr lang="en-US" sz="1200" i="1" dirty="0"/>
            </a:br>
            <a:r>
              <a:rPr lang="en-US" sz="1200" i="1" dirty="0"/>
              <a:t>Narrator </a:t>
            </a:r>
            <a:r>
              <a:rPr lang="mr-IN" sz="1200" i="1" dirty="0"/>
              <a:t>–</a:t>
            </a:r>
            <a:r>
              <a:rPr lang="en-US" sz="1200" i="1" dirty="0"/>
              <a:t> Use this slide to discuss the goals</a:t>
            </a:r>
            <a:r>
              <a:rPr lang="en-US" sz="1200" i="1" baseline="0" dirty="0"/>
              <a:t> for Imagine Fox Cities.</a:t>
            </a:r>
            <a:r>
              <a:rPr lang="en-US" sz="1200" i="1" dirty="0"/>
              <a:t/>
            </a:r>
            <a:br>
              <a:rPr lang="en-US" sz="1200" i="1" dirty="0"/>
            </a:br>
            <a:r>
              <a:rPr lang="en-US" sz="1200" i="1" dirty="0"/>
              <a:t/>
            </a:r>
            <a:br>
              <a:rPr lang="en-US" sz="1200" i="1" dirty="0"/>
            </a:br>
            <a:r>
              <a:rPr lang="en-US" sz="1200" i="1" dirty="0"/>
              <a:t/>
            </a:r>
            <a:br>
              <a:rPr lang="en-US" sz="1200" i="1" dirty="0"/>
            </a:br>
            <a:r>
              <a:rPr lang="en-US" sz="1200" dirty="0"/>
              <a:t>- </a:t>
            </a:r>
            <a:r>
              <a:rPr lang="en-US" sz="1200" i="1" dirty="0"/>
              <a:t>Imagine Fox Cities </a:t>
            </a:r>
            <a:r>
              <a:rPr lang="en-US" sz="1200" dirty="0"/>
              <a:t>is a regional-wide initiative created to be more intentional about shaping the future of the Fox Cities to improve individual and collective well-being. </a:t>
            </a:r>
          </a:p>
          <a:p>
            <a:pPr marL="0" indent="0" fontAlgn="base">
              <a:buNone/>
            </a:pPr>
            <a:r>
              <a:rPr lang="en-US" sz="1200" dirty="0"/>
              <a:t>-</a:t>
            </a:r>
            <a:r>
              <a:rPr lang="en-US" sz="1200" baseline="0" dirty="0"/>
              <a:t> </a:t>
            </a:r>
            <a:r>
              <a:rPr lang="en-US" sz="1200" i="1" dirty="0"/>
              <a:t>Imagine Fox Cities </a:t>
            </a:r>
            <a:r>
              <a:rPr lang="en-US" sz="1200" dirty="0"/>
              <a:t>was initiated in late 2017 by a diverse array of community members (now called the Coordinating Committee) with the purpose of looking ahead a generation or two</a:t>
            </a:r>
            <a:r>
              <a:rPr lang="en-US" sz="1200" baseline="0" dirty="0"/>
              <a:t> and imagining what the Fox Cities could ideally look like in the future</a:t>
            </a:r>
            <a:endParaRPr lang="en-US" sz="1200" dirty="0"/>
          </a:p>
          <a:p>
            <a:pPr marL="0" indent="0" fontAlgn="base">
              <a:buNone/>
            </a:pPr>
            <a:r>
              <a:rPr lang="en-US" sz="1200" dirty="0"/>
              <a:t>- The</a:t>
            </a:r>
            <a:r>
              <a:rPr lang="en-US" sz="1200" baseline="0" dirty="0"/>
              <a:t> Coordinating Committee wanted to develop a Living Vision (that can change over time) which would provide a path forward to create a better sense of well-being for future generations. In order to do that, input was needed from as many people as possible who live and/or work in the Fox Cities. </a:t>
            </a:r>
            <a:br>
              <a:rPr lang="en-US" sz="1200" baseline="0" dirty="0"/>
            </a:br>
            <a:r>
              <a:rPr lang="en-US" sz="1200" baseline="0" dirty="0"/>
              <a:t>- T</a:t>
            </a:r>
            <a:r>
              <a:rPr lang="en-US" sz="1200" dirty="0"/>
              <a:t>he Coordinating Committee </a:t>
            </a:r>
            <a:r>
              <a:rPr lang="en-US" sz="1200" baseline="0" dirty="0"/>
              <a:t>spent most of 2018 focused on surveying more than 3,000 diverse people throughout the region and hosting community conversations to discover how people feel they are doing personally, financially, socially, physically and mentally as well as how they feel about the future for themselves and their children, what they desire for the future and what’s needed to achieve it. </a:t>
            </a:r>
            <a:br>
              <a:rPr lang="en-US" sz="1200" baseline="0" dirty="0"/>
            </a:br>
            <a:r>
              <a:rPr lang="en-US" sz="1200" baseline="0" dirty="0"/>
              <a:t>- Input was meticulously collected and analyzed and shared at the first-ever Imagine Fox Cities summit where more than 300 diverse community members gathered to discuss the findings and outline next steps.</a:t>
            </a:r>
            <a:endParaRPr lang="en-US" sz="1200" dirty="0"/>
          </a:p>
          <a:p>
            <a:pPr marL="0" indent="0" fontAlgn="base">
              <a:buNone/>
            </a:pPr>
            <a:endParaRPr lang="en-US" sz="1200" dirty="0"/>
          </a:p>
          <a:p>
            <a:pPr marL="0" indent="0" fontAlgn="base">
              <a:buNone/>
            </a:pPr>
            <a:endParaRPr lang="en-US" sz="1200" dirty="0"/>
          </a:p>
          <a:p>
            <a:pPr marL="0" indent="0" fontAlgn="base">
              <a:buNone/>
            </a:pPr>
            <a:endParaRPr lang="en-US" sz="1200" dirty="0"/>
          </a:p>
          <a:p>
            <a:r>
              <a:rPr lang="en-US" sz="1200" dirty="0"/>
              <a:t/>
            </a:r>
            <a:br>
              <a:rPr lang="en-US" sz="1200" dirty="0"/>
            </a:br>
            <a:endParaRPr lang="en-US" baseline="0" dirty="0"/>
          </a:p>
          <a:p>
            <a:pPr marL="0" indent="0" fontAlgn="base">
              <a:buNone/>
            </a:pPr>
            <a:endParaRPr lang="en-US" sz="1200" dirty="0"/>
          </a:p>
        </p:txBody>
      </p:sp>
      <p:sp>
        <p:nvSpPr>
          <p:cNvPr id="4" name="Slide Number Placeholder 3"/>
          <p:cNvSpPr>
            <a:spLocks noGrp="1"/>
          </p:cNvSpPr>
          <p:nvPr>
            <p:ph type="sldNum" sz="quarter" idx="5"/>
          </p:nvPr>
        </p:nvSpPr>
        <p:spPr/>
        <p:txBody>
          <a:bodyPr/>
          <a:lstStyle/>
          <a:p>
            <a:fld id="{FE850BDB-6CDE-4D43-B7A3-B7DA48A82555}" type="slidenum">
              <a:rPr lang="en-US" smtClean="0"/>
              <a:t>5</a:t>
            </a:fld>
            <a:endParaRPr lang="en-US" dirty="0"/>
          </a:p>
        </p:txBody>
      </p:sp>
    </p:spTree>
    <p:extLst>
      <p:ext uri="{BB962C8B-B14F-4D97-AF65-F5344CB8AC3E}">
        <p14:creationId xmlns:p14="http://schemas.microsoft.com/office/powerpoint/2010/main" val="111475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baseline="0" dirty="0"/>
              <a:t>WELL-BEING </a:t>
            </a:r>
            <a:r>
              <a:rPr lang="en-US" sz="1200" i="1" baseline="0" dirty="0" smtClean="0"/>
              <a:t>(1-minute)</a:t>
            </a:r>
            <a:endParaRPr lang="en-US" sz="1200" i="1" baseline="0" dirty="0"/>
          </a:p>
          <a:p>
            <a:pPr marL="0" indent="0">
              <a:lnSpc>
                <a:spcPct val="120000"/>
              </a:lnSpc>
              <a:buNone/>
            </a:pPr>
            <a:r>
              <a:rPr lang="en-US" sz="1200" i="1" baseline="0" dirty="0"/>
              <a:t/>
            </a:r>
            <a:br>
              <a:rPr lang="en-US" sz="1200" i="1" baseline="0" dirty="0"/>
            </a:br>
            <a:r>
              <a:rPr lang="en-US" sz="1200" i="1" baseline="0" dirty="0"/>
              <a:t>Imagine Fox Cities </a:t>
            </a:r>
            <a:r>
              <a:rPr lang="en-US" sz="1200" i="0" baseline="0" dirty="0"/>
              <a:t>uses the word well-being quite a lot. </a:t>
            </a:r>
            <a:r>
              <a:rPr lang="en-US" sz="1200" i="0" baseline="0" dirty="0" smtClean="0"/>
              <a:t>Ask the group to consider what well-being means to them personally. </a:t>
            </a:r>
            <a:r>
              <a:rPr lang="en-US" sz="1200" i="1" baseline="0" dirty="0"/>
              <a:t/>
            </a:r>
            <a:br>
              <a:rPr lang="en-US" sz="1200" i="1" baseline="0" dirty="0"/>
            </a:br>
            <a:r>
              <a:rPr lang="en-US" sz="1200" i="1" baseline="0" dirty="0"/>
              <a:t/>
            </a:r>
            <a:br>
              <a:rPr lang="en-US" sz="1200" i="1" baseline="0" dirty="0"/>
            </a:br>
            <a:r>
              <a:rPr lang="en-US" sz="1200" i="1" baseline="0" dirty="0"/>
              <a:t/>
            </a:r>
            <a:br>
              <a:rPr lang="en-US" sz="1200" i="1" baseline="0" dirty="0"/>
            </a:br>
            <a:r>
              <a:rPr lang="en-US" sz="1200" baseline="0" dirty="0"/>
              <a:t>- It’s important to define what well-being means to Imagine Fox Cities because so often it is viewed as a term used for health and wellness, but it is so much more than just eating right and exercising. </a:t>
            </a:r>
            <a:r>
              <a:rPr lang="en-US" sz="1200" dirty="0"/>
              <a:t>It is inclusive to all aspects of life that contribute to a person’s or community’s quality of</a:t>
            </a:r>
            <a:r>
              <a:rPr lang="en-US" sz="1200" baseline="0" dirty="0"/>
              <a:t> life. Well-being is a person’s </a:t>
            </a:r>
            <a:r>
              <a:rPr lang="en-US" sz="1200" u="sng" baseline="0" dirty="0"/>
              <a:t>perception</a:t>
            </a:r>
            <a:r>
              <a:rPr lang="en-US" sz="1200" baseline="0" dirty="0"/>
              <a:t> of how they are doing </a:t>
            </a:r>
            <a:r>
              <a:rPr lang="mr-IN" sz="1200" baseline="0" dirty="0"/>
              <a:t>–</a:t>
            </a:r>
            <a:r>
              <a:rPr lang="en-US" sz="1200" baseline="0" dirty="0"/>
              <a:t> physically, mentally, socially, financially and overall having hope and purpose in life and feeling a sense of social connection and belonging. </a:t>
            </a:r>
            <a:br>
              <a:rPr lang="en-US" sz="1200" baseline="0" dirty="0"/>
            </a:br>
            <a:endParaRPr lang="en-US" sz="1200" dirty="0"/>
          </a:p>
          <a:p>
            <a:pPr marL="0" indent="0">
              <a:lnSpc>
                <a:spcPct val="120000"/>
              </a:lnSpc>
              <a:buNone/>
            </a:pPr>
            <a:r>
              <a:rPr lang="en-US" sz="1200" dirty="0"/>
              <a:t>-</a:t>
            </a:r>
            <a:r>
              <a:rPr lang="en-US" sz="1200" baseline="0" dirty="0"/>
              <a:t> </a:t>
            </a:r>
            <a:r>
              <a:rPr lang="en-US" sz="1200" dirty="0"/>
              <a:t>There is now a well-studied</a:t>
            </a:r>
            <a:r>
              <a:rPr lang="en-US" sz="1200" baseline="0" dirty="0"/>
              <a:t> compilation of vital conditions that contribute to community well-being and allow us to thrive, flourish and become our best selves. These conditions include </a:t>
            </a:r>
            <a:r>
              <a:rPr lang="en-US" sz="1200" dirty="0"/>
              <a:t>having adequate and affordable housing, access to basic needs such as healthcare and safety, meaningful work and wealth, the chance for lifelong learning, a healthy environment and a sense of social connection and belonging.  </a:t>
            </a:r>
          </a:p>
          <a:p>
            <a:pPr marL="0" indent="0">
              <a:lnSpc>
                <a:spcPct val="120000"/>
              </a:lnSpc>
              <a:buNone/>
            </a:pPr>
            <a:endParaRPr lang="en-US" sz="1200" i="0" dirty="0"/>
          </a:p>
          <a:p>
            <a:pPr marL="0" indent="0">
              <a:lnSpc>
                <a:spcPct val="120000"/>
              </a:lnSpc>
              <a:buNone/>
            </a:pPr>
            <a:r>
              <a:rPr lang="en-US" sz="1200" b="0" i="0" kern="1200" dirty="0" smtClean="0">
                <a:solidFill>
                  <a:schemeClr val="tx1"/>
                </a:solidFill>
                <a:effectLst/>
                <a:latin typeface="+mn-lt"/>
                <a:ea typeface="+mn-ea"/>
                <a:cs typeface="+mn-cs"/>
              </a:rPr>
              <a:t>- Furthermore, well-being of people is both how people feel about their lives and how long they are likely to live. Health, security, prosperity, sense of connection, and purpose all play a role in well-being. </a:t>
            </a:r>
            <a:r>
              <a:rPr lang="en-US" sz="1200" b="0" i="1" kern="1200" dirty="0" smtClean="0">
                <a:solidFill>
                  <a:schemeClr val="tx1"/>
                </a:solidFill>
                <a:effectLst/>
                <a:latin typeface="+mn-lt"/>
                <a:ea typeface="+mn-ea"/>
                <a:cs typeface="+mn-cs"/>
              </a:rPr>
              <a:t> </a:t>
            </a:r>
            <a:br>
              <a:rPr lang="en-US" sz="1200" b="0" i="1" kern="1200" dirty="0" smtClean="0">
                <a:solidFill>
                  <a:schemeClr val="tx1"/>
                </a:solidFill>
                <a:effectLst/>
                <a:latin typeface="+mn-lt"/>
                <a:ea typeface="+mn-ea"/>
                <a:cs typeface="+mn-cs"/>
              </a:rPr>
            </a:br>
            <a:r>
              <a:rPr lang="en-US" sz="1200" b="0" i="1" kern="1200" dirty="0" smtClean="0">
                <a:solidFill>
                  <a:schemeClr val="tx1"/>
                </a:solidFill>
                <a:effectLst/>
                <a:latin typeface="+mn-lt"/>
                <a:ea typeface="+mn-ea"/>
                <a:cs typeface="+mn-cs"/>
              </a:rPr>
              <a:t/>
            </a:r>
            <a:br>
              <a:rPr lang="en-US" sz="1200" b="0" i="1" kern="1200" dirty="0" smtClean="0">
                <a:solidFill>
                  <a:schemeClr val="tx1"/>
                </a:solidFill>
                <a:effectLst/>
                <a:latin typeface="+mn-lt"/>
                <a:ea typeface="+mn-ea"/>
                <a:cs typeface="+mn-cs"/>
              </a:rPr>
            </a:br>
            <a:r>
              <a:rPr lang="en-US" sz="1200" b="0" i="1" kern="1200" dirty="0" smtClean="0">
                <a:solidFill>
                  <a:schemeClr val="tx1"/>
                </a:solidFill>
                <a:effectLst/>
                <a:latin typeface="+mn-lt"/>
                <a:ea typeface="+mn-ea"/>
                <a:cs typeface="+mn-cs"/>
              </a:rPr>
              <a:t>- </a:t>
            </a:r>
            <a:r>
              <a:rPr lang="en-US" sz="1200" b="0" dirty="0" smtClean="0">
                <a:latin typeface="+mn-lt"/>
              </a:rPr>
              <a:t>Definitions of Thriving,</a:t>
            </a:r>
            <a:r>
              <a:rPr lang="en-US" sz="1200" b="0" baseline="0" dirty="0" smtClean="0">
                <a:latin typeface="+mn-lt"/>
              </a:rPr>
              <a:t> Struggling and Suffering: </a:t>
            </a:r>
            <a:br>
              <a:rPr lang="en-US" sz="1200" b="0" baseline="0" dirty="0" smtClean="0">
                <a:latin typeface="+mn-lt"/>
              </a:rPr>
            </a:br>
            <a:r>
              <a:rPr lang="en-US" sz="1200" b="0" baseline="0" dirty="0" smtClean="0">
                <a:latin typeface="+mn-lt"/>
              </a:rPr>
              <a:t>Thriving = growing or developing well or vigorously / to prosper or flourish </a:t>
            </a:r>
          </a:p>
          <a:p>
            <a:pPr marL="0" indent="0">
              <a:lnSpc>
                <a:spcPct val="120000"/>
              </a:lnSpc>
              <a:buNone/>
            </a:pPr>
            <a:r>
              <a:rPr lang="en-US" sz="1200" b="0" baseline="0" dirty="0" smtClean="0">
                <a:latin typeface="+mn-lt"/>
              </a:rPr>
              <a:t>Struggling = striving to achieve or attain something in the face of difficulty or resistance</a:t>
            </a:r>
            <a:br>
              <a:rPr lang="en-US" sz="1200" b="0" baseline="0" dirty="0" smtClean="0">
                <a:latin typeface="+mn-lt"/>
              </a:rPr>
            </a:br>
            <a:r>
              <a:rPr lang="en-US" sz="1200" b="0" baseline="0" dirty="0" smtClean="0">
                <a:latin typeface="+mn-lt"/>
              </a:rPr>
              <a:t>Suffering = the state of undergoing pain, distress, or hardship</a:t>
            </a:r>
            <a:endParaRPr lang="en-US" sz="1200" b="0" dirty="0" smtClean="0">
              <a:latin typeface="+mn-lt"/>
            </a:endParaRPr>
          </a:p>
          <a:p>
            <a:pPr marL="0" indent="0" fontAlgn="base">
              <a:buNone/>
            </a:pPr>
            <a:endParaRPr lang="en-US" sz="1200" dirty="0"/>
          </a:p>
        </p:txBody>
      </p:sp>
      <p:sp>
        <p:nvSpPr>
          <p:cNvPr id="4" name="Slide Number Placeholder 3"/>
          <p:cNvSpPr>
            <a:spLocks noGrp="1"/>
          </p:cNvSpPr>
          <p:nvPr>
            <p:ph type="sldNum" sz="quarter" idx="5"/>
          </p:nvPr>
        </p:nvSpPr>
        <p:spPr/>
        <p:txBody>
          <a:bodyPr/>
          <a:lstStyle/>
          <a:p>
            <a:fld id="{FE850BDB-6CDE-4D43-B7A3-B7DA48A82555}" type="slidenum">
              <a:rPr lang="en-US" smtClean="0"/>
              <a:t>6</a:t>
            </a:fld>
            <a:endParaRPr lang="en-US" dirty="0"/>
          </a:p>
        </p:txBody>
      </p:sp>
    </p:spTree>
    <p:extLst>
      <p:ext uri="{BB962C8B-B14F-4D97-AF65-F5344CB8AC3E}">
        <p14:creationId xmlns:p14="http://schemas.microsoft.com/office/powerpoint/2010/main" val="6088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sz="1200" b="1" dirty="0">
                <a:latin typeface="+mn-lt"/>
              </a:rPr>
              <a:t>COMMUNITY CONVERSATIONS:</a:t>
            </a:r>
            <a:r>
              <a:rPr lang="en-US" sz="1200" b="1" baseline="0" dirty="0">
                <a:latin typeface="+mn-lt"/>
              </a:rPr>
              <a:t> </a:t>
            </a:r>
            <a:r>
              <a:rPr lang="en-US" sz="1200" b="0" i="1" baseline="0" dirty="0" smtClean="0">
                <a:latin typeface="+mn-lt"/>
              </a:rPr>
              <a:t>(1-minute) </a:t>
            </a:r>
            <a:r>
              <a:rPr lang="en-US" sz="1200" b="0" i="1" baseline="0" dirty="0">
                <a:latin typeface="+mn-lt"/>
              </a:rPr>
              <a:t/>
            </a:r>
            <a:br>
              <a:rPr lang="en-US" sz="1200" b="0" i="1" baseline="0" dirty="0">
                <a:latin typeface="+mn-lt"/>
              </a:rPr>
            </a:br>
            <a:r>
              <a:rPr lang="en-US" sz="1200" b="0" i="1" baseline="0" dirty="0">
                <a:latin typeface="+mn-lt"/>
              </a:rPr>
              <a:t/>
            </a:r>
            <a:br>
              <a:rPr lang="en-US" sz="1200" b="0" i="1" baseline="0" dirty="0">
                <a:latin typeface="+mn-lt"/>
              </a:rPr>
            </a:br>
            <a:r>
              <a:rPr lang="en-US" sz="1200" b="0" i="1" baseline="0" dirty="0" smtClean="0">
                <a:latin typeface="+mn-lt"/>
              </a:rPr>
              <a:t>Narrator </a:t>
            </a:r>
            <a:r>
              <a:rPr lang="mr-IN" sz="1200" b="0" i="1" baseline="0" dirty="0" smtClean="0">
                <a:latin typeface="+mn-lt"/>
              </a:rPr>
              <a:t>–</a:t>
            </a:r>
            <a:r>
              <a:rPr lang="en-US" sz="1200" b="0" i="1" baseline="0" dirty="0" smtClean="0">
                <a:latin typeface="+mn-lt"/>
              </a:rPr>
              <a:t> A group of volunteers spent countless hours sorting through feedback from more than 80 Community Conversations, including 800 individuals whose collective demographics mirrored the geographic, racial/ethnic and gender profile of the Fox Cities. Every sticky note showcases one comment that filled an entire room. This information was tabulated (along with the 3,000 community surveys) analyzed for key themes and served as the foundation for the Living Vision. </a:t>
            </a:r>
            <a:endParaRPr lang="en-US" sz="1200" b="0" i="1"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7</a:t>
            </a:fld>
            <a:endParaRPr lang="en-US" dirty="0"/>
          </a:p>
        </p:txBody>
      </p:sp>
    </p:spTree>
    <p:extLst>
      <p:ext uri="{BB962C8B-B14F-4D97-AF65-F5344CB8AC3E}">
        <p14:creationId xmlns:p14="http://schemas.microsoft.com/office/powerpoint/2010/main" val="382735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b="1" u="sng" dirty="0">
                <a:latin typeface="+mn-lt"/>
              </a:rPr>
              <a:t>SURVEY DEMOGRAPHICS</a:t>
            </a:r>
            <a:r>
              <a:rPr lang="en-US" b="1" u="none" dirty="0">
                <a:latin typeface="+mn-lt"/>
              </a:rPr>
              <a:t> </a:t>
            </a:r>
            <a:r>
              <a:rPr lang="en-US" i="1" dirty="0" smtClean="0">
                <a:latin typeface="+mn-lt"/>
              </a:rPr>
              <a:t>(1-minute)</a:t>
            </a:r>
            <a:endParaRPr lang="en-US" i="1" dirty="0">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dirty="0">
                <a:latin typeface="+mn-lt"/>
              </a:rPr>
              <a:t/>
            </a:r>
            <a:br>
              <a:rPr lang="en-US" dirty="0">
                <a:latin typeface="+mn-lt"/>
              </a:rPr>
            </a:br>
            <a:r>
              <a:rPr lang="en-US" i="1" dirty="0">
                <a:latin typeface="+mn-lt"/>
              </a:rPr>
              <a:t>Narrator </a:t>
            </a:r>
            <a:r>
              <a:rPr lang="mr-IN" i="1" dirty="0">
                <a:latin typeface="+mn-lt"/>
              </a:rPr>
              <a:t>–</a:t>
            </a:r>
            <a:r>
              <a:rPr lang="en-US" i="1" dirty="0">
                <a:latin typeface="+mn-lt"/>
              </a:rPr>
              <a:t> The survey</a:t>
            </a:r>
            <a:r>
              <a:rPr lang="en-US" i="1" baseline="0" dirty="0">
                <a:latin typeface="+mn-lt"/>
              </a:rPr>
              <a:t> was completed by nearly 3,000 people. Be sure to relay the weight of that number. It was the goal of Imagine Fox Cities to be as inclusive as possible. </a:t>
            </a:r>
            <a:br>
              <a:rPr lang="en-US" i="1" baseline="0" dirty="0">
                <a:latin typeface="+mn-lt"/>
              </a:rPr>
            </a:br>
            <a:r>
              <a:rPr lang="en-US" i="1" baseline="0" dirty="0">
                <a:latin typeface="+mn-lt"/>
              </a:rPr>
              <a:t/>
            </a:r>
            <a:br>
              <a:rPr lang="en-US" i="1" baseline="0" dirty="0">
                <a:latin typeface="+mn-lt"/>
              </a:rPr>
            </a:br>
            <a:r>
              <a:rPr lang="en-US" dirty="0" smtClean="0">
                <a:latin typeface="+mn-lt"/>
              </a:rPr>
              <a:t>More women completed the</a:t>
            </a:r>
            <a:r>
              <a:rPr lang="en-US" baseline="0" dirty="0" smtClean="0">
                <a:latin typeface="+mn-lt"/>
              </a:rPr>
              <a:t> Imagine Fox Cities survey than men.</a:t>
            </a:r>
            <a:endParaRPr lang="en-US" dirty="0">
              <a:latin typeface="+mn-lt"/>
            </a:endParaRPr>
          </a:p>
          <a:p>
            <a:pPr marL="171450" indent="-171450">
              <a:lnSpc>
                <a:spcPct val="120000"/>
              </a:lnSpc>
              <a:buFont typeface="Arial" panose="020B0604020202020204" pitchFamily="34" charset="0"/>
              <a:buChar char="•"/>
            </a:pPr>
            <a:endParaRPr lang="en-US" dirty="0">
              <a:latin typeface="+mn-lt"/>
            </a:endParaRPr>
          </a:p>
          <a:p>
            <a:pPr marL="0" indent="0">
              <a:lnSpc>
                <a:spcPct val="120000"/>
              </a:lnSpc>
              <a:buFont typeface="Arial" panose="020B0604020202020204" pitchFamily="34" charset="0"/>
              <a:buNone/>
            </a:pPr>
            <a:r>
              <a:rPr lang="en-US" dirty="0">
                <a:latin typeface="+mn-lt"/>
              </a:rPr>
              <a:t>The age breakdown shows:</a:t>
            </a:r>
          </a:p>
          <a:p>
            <a:pPr marL="171450" indent="-171450">
              <a:lnSpc>
                <a:spcPct val="120000"/>
              </a:lnSpc>
              <a:buFont typeface="Arial" panose="020B0604020202020204" pitchFamily="34" charset="0"/>
              <a:buChar char="•"/>
            </a:pPr>
            <a:r>
              <a:rPr lang="en-US" dirty="0">
                <a:latin typeface="+mn-lt"/>
              </a:rPr>
              <a:t>The largest age bracket to complete the survey </a:t>
            </a:r>
            <a:r>
              <a:rPr lang="en-US" dirty="0" smtClean="0">
                <a:latin typeface="+mn-lt"/>
              </a:rPr>
              <a:t>were</a:t>
            </a:r>
            <a:r>
              <a:rPr lang="en-US" baseline="0" dirty="0" smtClean="0">
                <a:latin typeface="+mn-lt"/>
              </a:rPr>
              <a:t> those ages</a:t>
            </a:r>
            <a:r>
              <a:rPr lang="en-US" dirty="0" smtClean="0">
                <a:latin typeface="+mn-lt"/>
              </a:rPr>
              <a:t> 24-42</a:t>
            </a:r>
            <a:r>
              <a:rPr lang="en-US" baseline="0" dirty="0" smtClean="0">
                <a:latin typeface="+mn-lt"/>
              </a:rPr>
              <a:t> f</a:t>
            </a:r>
            <a:r>
              <a:rPr lang="en-US" dirty="0" smtClean="0">
                <a:latin typeface="+mn-lt"/>
              </a:rPr>
              <a:t>ollowed </a:t>
            </a:r>
            <a:r>
              <a:rPr lang="en-US" dirty="0">
                <a:latin typeface="+mn-lt"/>
              </a:rPr>
              <a:t>by </a:t>
            </a:r>
            <a:r>
              <a:rPr lang="en-US" dirty="0" smtClean="0">
                <a:latin typeface="+mn-lt"/>
              </a:rPr>
              <a:t>ages 43-54</a:t>
            </a:r>
            <a:r>
              <a:rPr lang="en-US" baseline="0" dirty="0" smtClean="0">
                <a:latin typeface="+mn-lt"/>
              </a:rPr>
              <a:t> </a:t>
            </a:r>
          </a:p>
          <a:p>
            <a:pPr marL="171450" indent="-171450">
              <a:lnSpc>
                <a:spcPct val="120000"/>
              </a:lnSpc>
              <a:buFont typeface="Arial" panose="020B0604020202020204" pitchFamily="34" charset="0"/>
              <a:buChar char="•"/>
            </a:pPr>
            <a:r>
              <a:rPr lang="en-US" dirty="0" smtClean="0">
                <a:latin typeface="+mn-lt"/>
              </a:rPr>
              <a:t>There </a:t>
            </a:r>
            <a:r>
              <a:rPr lang="en-US" dirty="0">
                <a:latin typeface="+mn-lt"/>
              </a:rPr>
              <a:t>was also a</a:t>
            </a:r>
            <a:r>
              <a:rPr lang="en-US" baseline="0" dirty="0">
                <a:latin typeface="+mn-lt"/>
              </a:rPr>
              <a:t> separate</a:t>
            </a:r>
            <a:r>
              <a:rPr lang="en-US" dirty="0">
                <a:latin typeface="+mn-lt"/>
              </a:rPr>
              <a:t> adolescent survey available to those under </a:t>
            </a:r>
            <a:r>
              <a:rPr lang="en-US" dirty="0" smtClean="0">
                <a:latin typeface="+mn-lt"/>
              </a:rPr>
              <a:t>18</a:t>
            </a:r>
            <a:r>
              <a:rPr lang="en-US" dirty="0">
                <a:latin typeface="+mn-lt"/>
              </a:rPr>
              <a:t/>
            </a:r>
            <a:br>
              <a:rPr lang="en-US" dirty="0">
                <a:latin typeface="+mn-lt"/>
              </a:rPr>
            </a:br>
            <a:endParaRPr lang="en-US" dirty="0">
              <a:latin typeface="+mn-lt"/>
            </a:endParaRPr>
          </a:p>
          <a:p>
            <a:pPr marL="0" indent="0">
              <a:lnSpc>
                <a:spcPct val="120000"/>
              </a:lnSpc>
              <a:buFont typeface="Arial" panose="020B0604020202020204" pitchFamily="34" charset="0"/>
              <a:buNone/>
            </a:pPr>
            <a:r>
              <a:rPr lang="en-US" baseline="0" dirty="0">
                <a:latin typeface="+mn-lt"/>
              </a:rPr>
              <a:t/>
            </a:r>
            <a:br>
              <a:rPr lang="en-US" baseline="0" dirty="0">
                <a:latin typeface="+mn-lt"/>
              </a:rPr>
            </a:br>
            <a:r>
              <a:rPr lang="en-US" sz="2400" baseline="0" dirty="0">
                <a:latin typeface="+mn-lt"/>
              </a:rPr>
              <a:t/>
            </a:r>
            <a:br>
              <a:rPr lang="en-US" sz="2400" baseline="0" dirty="0">
                <a:latin typeface="+mn-lt"/>
              </a:rPr>
            </a:br>
            <a:endParaRPr lang="en-US" dirty="0"/>
          </a:p>
          <a:p>
            <a:pPr marL="0" indent="0">
              <a:lnSpc>
                <a:spcPct val="120000"/>
              </a:lnSpc>
              <a:buNone/>
            </a:pPr>
            <a:endParaRPr lang="en-US" sz="1200" b="0"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8</a:t>
            </a:fld>
            <a:endParaRPr lang="en-US" dirty="0"/>
          </a:p>
        </p:txBody>
      </p:sp>
    </p:spTree>
    <p:extLst>
      <p:ext uri="{BB962C8B-B14F-4D97-AF65-F5344CB8AC3E}">
        <p14:creationId xmlns:p14="http://schemas.microsoft.com/office/powerpoint/2010/main" val="647098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b="1" u="sng" dirty="0">
                <a:latin typeface="+mn-lt"/>
              </a:rPr>
              <a:t>SURVEY DEMOGRAPHICS</a:t>
            </a:r>
            <a:r>
              <a:rPr lang="en-US" b="1" u="none" dirty="0">
                <a:latin typeface="+mn-lt"/>
              </a:rPr>
              <a:t> </a:t>
            </a:r>
            <a:r>
              <a:rPr lang="en-US" i="1" dirty="0" smtClean="0">
                <a:latin typeface="+mn-lt"/>
              </a:rPr>
              <a:t>(1-minute)</a:t>
            </a:r>
            <a:endParaRPr lang="en-US" i="1" dirty="0">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dirty="0">
                <a:latin typeface="+mn-lt"/>
              </a:rPr>
              <a:t/>
            </a:r>
            <a:br>
              <a:rPr lang="en-US" dirty="0">
                <a:latin typeface="+mn-lt"/>
              </a:rPr>
            </a:br>
            <a:r>
              <a:rPr lang="en-US" i="1" baseline="0" dirty="0" smtClean="0">
                <a:latin typeface="+mn-lt"/>
              </a:rPr>
              <a:t/>
            </a:r>
            <a:br>
              <a:rPr lang="en-US" i="1" baseline="0" dirty="0" smtClean="0">
                <a:latin typeface="+mn-lt"/>
              </a:rPr>
            </a:br>
            <a:r>
              <a:rPr lang="en-US" i="0" baseline="0" dirty="0" smtClean="0">
                <a:latin typeface="+mn-lt"/>
              </a:rPr>
              <a:t>E</a:t>
            </a:r>
            <a:r>
              <a:rPr lang="en-US" dirty="0" smtClean="0">
                <a:latin typeface="+mn-lt"/>
              </a:rPr>
              <a:t>very </a:t>
            </a:r>
            <a:r>
              <a:rPr lang="en-US" dirty="0">
                <a:latin typeface="+mn-lt"/>
              </a:rPr>
              <a:t>city, town and village was represented</a:t>
            </a:r>
            <a:r>
              <a:rPr lang="en-US" baseline="0" dirty="0">
                <a:latin typeface="+mn-lt"/>
              </a:rPr>
              <a:t> in good proportion to their size relative to the whole Fox Valley area. </a:t>
            </a:r>
            <a:br>
              <a:rPr lang="en-US" baseline="0" dirty="0">
                <a:latin typeface="+mn-lt"/>
              </a:rPr>
            </a:br>
            <a:r>
              <a:rPr lang="en-US" sz="2400" baseline="0" dirty="0">
                <a:latin typeface="+mn-lt"/>
              </a:rPr>
              <a:t/>
            </a:r>
            <a:br>
              <a:rPr lang="en-US" sz="2400" baseline="0" dirty="0">
                <a:latin typeface="+mn-lt"/>
              </a:rPr>
            </a:br>
            <a:endParaRPr lang="en-US" dirty="0"/>
          </a:p>
          <a:p>
            <a:pPr marL="0" indent="0">
              <a:lnSpc>
                <a:spcPct val="120000"/>
              </a:lnSpc>
              <a:buNone/>
            </a:pPr>
            <a:endParaRPr lang="en-US" sz="1200" b="0" dirty="0">
              <a:latin typeface="+mn-lt"/>
            </a:endParaRPr>
          </a:p>
        </p:txBody>
      </p:sp>
      <p:sp>
        <p:nvSpPr>
          <p:cNvPr id="4" name="Slide Number Placeholder 3"/>
          <p:cNvSpPr>
            <a:spLocks noGrp="1"/>
          </p:cNvSpPr>
          <p:nvPr>
            <p:ph type="sldNum" sz="quarter" idx="5"/>
          </p:nvPr>
        </p:nvSpPr>
        <p:spPr/>
        <p:txBody>
          <a:bodyPr/>
          <a:lstStyle/>
          <a:p>
            <a:fld id="{FE850BDB-6CDE-4D43-B7A3-B7DA48A82555}" type="slidenum">
              <a:rPr lang="en-US" smtClean="0"/>
              <a:t>9</a:t>
            </a:fld>
            <a:endParaRPr lang="en-US" dirty="0"/>
          </a:p>
        </p:txBody>
      </p:sp>
    </p:spTree>
    <p:extLst>
      <p:ext uri="{BB962C8B-B14F-4D97-AF65-F5344CB8AC3E}">
        <p14:creationId xmlns:p14="http://schemas.microsoft.com/office/powerpoint/2010/main" val="1406408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656A4A-6A8B-BE44-8C38-4BF6B5D998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FE78EB-183E-4E46-8B0A-A49D5EBBC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D7A9107-3091-A347-8A20-7BF0AC999A53}"/>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5" name="Footer Placeholder 4">
            <a:extLst>
              <a:ext uri="{FF2B5EF4-FFF2-40B4-BE49-F238E27FC236}">
                <a16:creationId xmlns:a16="http://schemas.microsoft.com/office/drawing/2014/main" xmlns="" id="{666A768D-FA4A-2C4F-B874-875AE70E07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60F4108-0691-5040-BE9E-38DDC08ED84C}"/>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316308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7F2FF-0EE1-F040-9103-95224AC01D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E944E4E-5BA9-0F4B-8B09-38DD4ECF0E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F3E800-D5CE-BE41-854E-C15C0C441D1D}"/>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5" name="Footer Placeholder 4">
            <a:extLst>
              <a:ext uri="{FF2B5EF4-FFF2-40B4-BE49-F238E27FC236}">
                <a16:creationId xmlns:a16="http://schemas.microsoft.com/office/drawing/2014/main" xmlns="" id="{A73404F0-D809-2540-9AC9-A359763C35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AD52F0B4-E452-E442-A7F5-28E20D62B3BA}"/>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3398845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8AB5FB-83FA-CB4B-B98A-2EF129976D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5F16841-93E9-8A4D-A4D1-786AC4133B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AAA002-0B40-7345-B358-057293084FA7}"/>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5" name="Footer Placeholder 4">
            <a:extLst>
              <a:ext uri="{FF2B5EF4-FFF2-40B4-BE49-F238E27FC236}">
                <a16:creationId xmlns:a16="http://schemas.microsoft.com/office/drawing/2014/main" xmlns="" id="{DC6236EC-FA71-114A-AFB5-6100B5F02A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CA74DF8-B884-034B-B7D5-70703AFEA845}"/>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395437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83B8A-A1BF-6C48-88C3-F4B7E3CD5B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594B82-7D3C-C644-AD5B-E50F91043E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20A31F-9F77-5B41-B787-0C2C451523F2}"/>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5" name="Footer Placeholder 4">
            <a:extLst>
              <a:ext uri="{FF2B5EF4-FFF2-40B4-BE49-F238E27FC236}">
                <a16:creationId xmlns:a16="http://schemas.microsoft.com/office/drawing/2014/main" xmlns="" id="{9AA9951F-1345-7249-A4DB-03B6E520DE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34852327-92CC-604F-8CDA-5A7843205AC9}"/>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380405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AB50A3-A998-3C4E-9478-B36A49305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FE1CE5F-1899-274F-9E29-A32CE8B3D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EF367F1-3597-8640-A475-6B0AA3A14DF5}"/>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5" name="Footer Placeholder 4">
            <a:extLst>
              <a:ext uri="{FF2B5EF4-FFF2-40B4-BE49-F238E27FC236}">
                <a16:creationId xmlns:a16="http://schemas.microsoft.com/office/drawing/2014/main" xmlns="" id="{B20CBEEE-498D-A14E-B189-C17EE4DB05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088EA01-F7D5-2D4A-AB44-4AB6F915DD69}"/>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252923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82004-5109-B84F-8D2F-2E1D819277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13CB92F-F477-4949-B305-B4F23D6AC5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EDEB19F-A22E-F349-A5BF-489540C2BA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1F818B-F367-C04F-814B-36665B7D4375}"/>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6" name="Footer Placeholder 5">
            <a:extLst>
              <a:ext uri="{FF2B5EF4-FFF2-40B4-BE49-F238E27FC236}">
                <a16:creationId xmlns:a16="http://schemas.microsoft.com/office/drawing/2014/main" xmlns="" id="{6E652DCC-F9B0-7347-8120-21224B0E64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16AF5E15-4CA6-234F-8D32-A9F5C6583EDF}"/>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2366533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A9C1DA-180C-9349-8C68-962EA8B17B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7F5FC71-1895-9846-B38C-F9D219B0C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B931D2-4F13-AE4A-BC05-09504DF6BF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5C3EDEC-D320-2E47-A6AA-E0295B0B44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5C738B0-2279-1249-A0DF-39E0DB4AF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523209A-4A78-4D45-AE1A-065E8738558D}"/>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8" name="Footer Placeholder 7">
            <a:extLst>
              <a:ext uri="{FF2B5EF4-FFF2-40B4-BE49-F238E27FC236}">
                <a16:creationId xmlns:a16="http://schemas.microsoft.com/office/drawing/2014/main" xmlns="" id="{7D8E9FD2-74DE-DF4E-9D4A-0130F2EAFC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B8110825-CEEE-844D-8ECE-01493D20399B}"/>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2777041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27822-DDDC-D747-8831-E2064BB74E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3F44160-FC6B-7943-B0A4-236E11E33B90}"/>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4" name="Footer Placeholder 3">
            <a:extLst>
              <a:ext uri="{FF2B5EF4-FFF2-40B4-BE49-F238E27FC236}">
                <a16:creationId xmlns:a16="http://schemas.microsoft.com/office/drawing/2014/main" xmlns="" id="{B9891838-C616-774B-8D35-DB0842A00C5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4BAEB581-B51E-DA41-8E80-95FD3F7A702E}"/>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296843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691633-1ABF-4145-8501-51DCABE8602A}"/>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3" name="Footer Placeholder 2">
            <a:extLst>
              <a:ext uri="{FF2B5EF4-FFF2-40B4-BE49-F238E27FC236}">
                <a16:creationId xmlns:a16="http://schemas.microsoft.com/office/drawing/2014/main" xmlns="" id="{FDE2734D-4D65-6541-89A2-FFAD3F437DA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ED8B4D66-914B-C943-944B-88C3B20C9852}"/>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2627408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5D98F2-AB37-D243-B130-BFFC81947B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25C42B7-8FD1-2643-BA87-886CE95BC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8431820-5B5F-024D-8D72-715F56D7B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9772D0B-3F72-0B4C-9711-4A11EF606CB3}"/>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6" name="Footer Placeholder 5">
            <a:extLst>
              <a:ext uri="{FF2B5EF4-FFF2-40B4-BE49-F238E27FC236}">
                <a16:creationId xmlns:a16="http://schemas.microsoft.com/office/drawing/2014/main" xmlns="" id="{74BF514A-8B00-1A4D-BEC2-4629D398C3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5077B0B-C8D0-5248-950E-0DF52AC7472E}"/>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122608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B09CE-798D-E149-BEC6-0C2424F5B8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42FE35C-0C9E-E342-928D-E91ED78CE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0A0F346C-713F-364E-8609-DBFE69484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EC71E3-8A75-2A49-8685-B683D2A59452}"/>
              </a:ext>
            </a:extLst>
          </p:cNvPr>
          <p:cNvSpPr>
            <a:spLocks noGrp="1"/>
          </p:cNvSpPr>
          <p:nvPr>
            <p:ph type="dt" sz="half" idx="10"/>
          </p:nvPr>
        </p:nvSpPr>
        <p:spPr/>
        <p:txBody>
          <a:bodyPr/>
          <a:lstStyle/>
          <a:p>
            <a:fld id="{D6436707-7D5B-D447-B6F4-FC8CD30FEA06}" type="datetimeFigureOut">
              <a:rPr lang="en-US" smtClean="0"/>
              <a:t>2/13/20</a:t>
            </a:fld>
            <a:endParaRPr lang="en-US" dirty="0"/>
          </a:p>
        </p:txBody>
      </p:sp>
      <p:sp>
        <p:nvSpPr>
          <p:cNvPr id="6" name="Footer Placeholder 5">
            <a:extLst>
              <a:ext uri="{FF2B5EF4-FFF2-40B4-BE49-F238E27FC236}">
                <a16:creationId xmlns:a16="http://schemas.microsoft.com/office/drawing/2014/main" xmlns="" id="{6C85A312-CDEC-824B-BA8A-0A9362E55B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2927E2A-EA81-1C40-9FC5-9C2DE2594EBC}"/>
              </a:ext>
            </a:extLst>
          </p:cNvPr>
          <p:cNvSpPr>
            <a:spLocks noGrp="1"/>
          </p:cNvSpPr>
          <p:nvPr>
            <p:ph type="sldNum" sz="quarter" idx="12"/>
          </p:nvPr>
        </p:nvSpPr>
        <p:spPr/>
        <p:txBody>
          <a:bodyPr/>
          <a:lstStyle/>
          <a:p>
            <a:fld id="{FDF7A413-FFA3-FB45-A769-6CD4BE77E884}" type="slidenum">
              <a:rPr lang="en-US" smtClean="0"/>
              <a:t>‹#›</a:t>
            </a:fld>
            <a:endParaRPr lang="en-US" dirty="0"/>
          </a:p>
        </p:txBody>
      </p:sp>
    </p:spTree>
    <p:extLst>
      <p:ext uri="{BB962C8B-B14F-4D97-AF65-F5344CB8AC3E}">
        <p14:creationId xmlns:p14="http://schemas.microsoft.com/office/powerpoint/2010/main" val="2527767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C0DEF77-8AE5-B440-8C0F-47FD72C2E7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30F4E9-E0BB-ED4E-B167-50C38D6060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EE60A2-E937-714A-A152-EED58D98BF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36707-7D5B-D447-B6F4-FC8CD30FEA06}" type="datetimeFigureOut">
              <a:rPr lang="en-US" smtClean="0"/>
              <a:t>2/13/20</a:t>
            </a:fld>
            <a:endParaRPr lang="en-US" dirty="0"/>
          </a:p>
        </p:txBody>
      </p:sp>
      <p:sp>
        <p:nvSpPr>
          <p:cNvPr id="5" name="Footer Placeholder 4">
            <a:extLst>
              <a:ext uri="{FF2B5EF4-FFF2-40B4-BE49-F238E27FC236}">
                <a16:creationId xmlns:a16="http://schemas.microsoft.com/office/drawing/2014/main" xmlns="" id="{F2715650-8F49-454A-B1DE-DA195C209D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8B2E1402-2A9F-7742-8AAF-C59A9CDEE2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7A413-FFA3-FB45-A769-6CD4BE77E884}" type="slidenum">
              <a:rPr lang="en-US" smtClean="0"/>
              <a:t>‹#›</a:t>
            </a:fld>
            <a:endParaRPr lang="en-US" dirty="0"/>
          </a:p>
        </p:txBody>
      </p:sp>
    </p:spTree>
    <p:extLst>
      <p:ext uri="{BB962C8B-B14F-4D97-AF65-F5344CB8AC3E}">
        <p14:creationId xmlns:p14="http://schemas.microsoft.com/office/powerpoint/2010/main" val="4124647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2.tiff"/><Relationship Id="rId5"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2.tiff"/><Relationship Id="rId5"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tiff"/></Relationships>
</file>

<file path=ppt/slides/_rels/slide23.xml.rels><?xml version="1.0" encoding="UTF-8" standalone="yes"?>
<Relationships xmlns="http://schemas.openxmlformats.org/package/2006/relationships"><Relationship Id="rId3" Type="http://schemas.openxmlformats.org/officeDocument/2006/relationships/hyperlink" Target="http://www.imaginefoxcities.com/" TargetMode="External"/><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www.imaginefoxcities.com/" TargetMode="External"/><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39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B3906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9604CEBC-0109-824C-92E8-FE6AED930E32}"/>
              </a:ext>
            </a:extLst>
          </p:cNvPr>
          <p:cNvSpPr>
            <a:spLocks noGrp="1"/>
          </p:cNvSpPr>
          <p:nvPr>
            <p:ph type="ctrTitle"/>
          </p:nvPr>
        </p:nvSpPr>
        <p:spPr>
          <a:xfrm>
            <a:off x="2384609" y="4285127"/>
            <a:ext cx="7799295" cy="915575"/>
          </a:xfrm>
        </p:spPr>
        <p:txBody>
          <a:bodyPr>
            <a:normAutofit/>
          </a:bodyPr>
          <a:lstStyle/>
          <a:p>
            <a:r>
              <a:rPr lang="en-US" sz="5800" i="1" dirty="0">
                <a:solidFill>
                  <a:srgbClr val="B39063"/>
                </a:solidFill>
                <a:latin typeface="Georgia" charset="0"/>
                <a:ea typeface="Georgia" charset="0"/>
                <a:cs typeface="Georgia" charset="0"/>
              </a:rPr>
              <a:t>Imagine Fox Cities</a:t>
            </a:r>
          </a:p>
        </p:txBody>
      </p:sp>
      <p:pic>
        <p:nvPicPr>
          <p:cNvPr id="10" name="Content Placeholder 3">
            <a:extLst>
              <a:ext uri="{FF2B5EF4-FFF2-40B4-BE49-F238E27FC236}">
                <a16:creationId xmlns:a16="http://schemas.microsoft.com/office/drawing/2014/main" xmlns="" id="{95C28550-919A-4849-A196-0434A723DB18}"/>
              </a:ext>
            </a:extLst>
          </p:cNvPr>
          <p:cNvPicPr>
            <a:picLocks noChangeAspect="1"/>
          </p:cNvPicPr>
          <p:nvPr/>
        </p:nvPicPr>
        <p:blipFill rotWithShape="1">
          <a:blip r:embed="rId3"/>
          <a:srcRect t="6355"/>
          <a:stretch/>
        </p:blipFill>
        <p:spPr>
          <a:xfrm>
            <a:off x="243840" y="236221"/>
            <a:ext cx="11704320" cy="3562185"/>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8" name="Picture 7">
            <a:extLst>
              <a:ext uri="{FF2B5EF4-FFF2-40B4-BE49-F238E27FC236}">
                <a16:creationId xmlns:a16="http://schemas.microsoft.com/office/drawing/2014/main" xmlns="" id="{CCBCD201-A8DE-2B48-9CDD-3EDC78B7CAE1}"/>
              </a:ext>
            </a:extLst>
          </p:cNvPr>
          <p:cNvPicPr>
            <a:picLocks noChangeAspect="1"/>
          </p:cNvPicPr>
          <p:nvPr/>
        </p:nvPicPr>
        <p:blipFill>
          <a:blip r:embed="rId4"/>
          <a:stretch>
            <a:fillRect/>
          </a:stretch>
        </p:blipFill>
        <p:spPr>
          <a:xfrm>
            <a:off x="523590" y="4939488"/>
            <a:ext cx="1402874" cy="1402874"/>
          </a:xfrm>
          <a:prstGeom prst="rect">
            <a:avLst/>
          </a:prstGeom>
        </p:spPr>
      </p:pic>
      <p:sp>
        <p:nvSpPr>
          <p:cNvPr id="9" name="Subtitle 2">
            <a:extLst>
              <a:ext uri="{FF2B5EF4-FFF2-40B4-BE49-F238E27FC236}">
                <a16:creationId xmlns:a16="http://schemas.microsoft.com/office/drawing/2014/main" xmlns="" id="{069D9207-AA11-3442-BC59-45068A3A6787}"/>
              </a:ext>
            </a:extLst>
          </p:cNvPr>
          <p:cNvSpPr>
            <a:spLocks noGrp="1"/>
          </p:cNvSpPr>
          <p:nvPr>
            <p:ph type="subTitle" idx="1"/>
          </p:nvPr>
        </p:nvSpPr>
        <p:spPr>
          <a:xfrm>
            <a:off x="1655742" y="5237049"/>
            <a:ext cx="8767860" cy="440822"/>
          </a:xfrm>
        </p:spPr>
        <p:txBody>
          <a:bodyPr>
            <a:normAutofit lnSpcReduction="10000"/>
          </a:bodyPr>
          <a:lstStyle/>
          <a:p>
            <a:r>
              <a:rPr lang="en-US" sz="2800" dirty="0">
                <a:solidFill>
                  <a:srgbClr val="B39063"/>
                </a:solidFill>
                <a:latin typeface="Georgia" charset="0"/>
                <a:ea typeface="Georgia" charset="0"/>
                <a:cs typeface="Georgia" charset="0"/>
              </a:rPr>
              <a:t>Living Vision </a:t>
            </a:r>
            <a:r>
              <a:rPr lang="en-US" sz="2800" dirty="0" smtClean="0">
                <a:solidFill>
                  <a:srgbClr val="B39063"/>
                </a:solidFill>
                <a:latin typeface="Georgia" charset="0"/>
                <a:ea typeface="Georgia" charset="0"/>
                <a:cs typeface="Georgia" charset="0"/>
              </a:rPr>
              <a:t>Presentation </a:t>
            </a:r>
            <a:endParaRPr lang="en-US" sz="2800" dirty="0">
              <a:solidFill>
                <a:srgbClr val="B39063"/>
              </a:solidFill>
              <a:latin typeface="Georgia" charset="0"/>
              <a:ea typeface="Georgia" charset="0"/>
              <a:cs typeface="Georgia" charset="0"/>
            </a:endParaRPr>
          </a:p>
          <a:p>
            <a:endParaRPr lang="en-US" sz="2000" dirty="0">
              <a:solidFill>
                <a:srgbClr val="B39063"/>
              </a:solidFill>
              <a:latin typeface="Gotham Rounded Medium" panose="02000000000000000000" pitchFamily="2" charset="0"/>
            </a:endParaRPr>
          </a:p>
        </p:txBody>
      </p:sp>
    </p:spTree>
    <p:extLst>
      <p:ext uri="{BB962C8B-B14F-4D97-AF65-F5344CB8AC3E}">
        <p14:creationId xmlns:p14="http://schemas.microsoft.com/office/powerpoint/2010/main" val="171926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39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8A9596C-8EF2-EC41-B75F-472FBFE575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4179" r="7810"/>
          <a:stretch/>
        </p:blipFill>
        <p:spPr>
          <a:xfrm>
            <a:off x="178493" y="4667250"/>
            <a:ext cx="1625514" cy="1885950"/>
          </a:xfrm>
          <a:prstGeom prst="rect">
            <a:avLst/>
          </a:prstGeom>
        </p:spPr>
      </p:pic>
      <p:pic>
        <p:nvPicPr>
          <p:cNvPr id="8" name="Picture 7">
            <a:extLst>
              <a:ext uri="{FF2B5EF4-FFF2-40B4-BE49-F238E27FC236}">
                <a16:creationId xmlns:a16="http://schemas.microsoft.com/office/drawing/2014/main" xmlns="" id="{CCBCD201-A8DE-2B48-9CDD-3EDC78B7CAE1}"/>
              </a:ext>
            </a:extLst>
          </p:cNvPr>
          <p:cNvPicPr>
            <a:picLocks noChangeAspect="1"/>
          </p:cNvPicPr>
          <p:nvPr/>
        </p:nvPicPr>
        <p:blipFill>
          <a:blip r:embed="rId4"/>
          <a:stretch>
            <a:fillRect/>
          </a:stretch>
        </p:blipFill>
        <p:spPr>
          <a:xfrm>
            <a:off x="248523" y="355309"/>
            <a:ext cx="1568741" cy="1568741"/>
          </a:xfrm>
          <a:prstGeom prst="rect">
            <a:avLst/>
          </a:prstGeom>
        </p:spPr>
      </p:pic>
      <p:sp>
        <p:nvSpPr>
          <p:cNvPr id="12" name="Title 4">
            <a:extLst>
              <a:ext uri="{FF2B5EF4-FFF2-40B4-BE49-F238E27FC236}">
                <a16:creationId xmlns:a16="http://schemas.microsoft.com/office/drawing/2014/main" xmlns="" id="{4717435A-5214-5D42-9F0A-647958E66321}"/>
              </a:ext>
            </a:extLst>
          </p:cNvPr>
          <p:cNvSpPr txBox="1">
            <a:spLocks/>
          </p:cNvSpPr>
          <p:nvPr/>
        </p:nvSpPr>
        <p:spPr>
          <a:xfrm>
            <a:off x="2476499" y="419100"/>
            <a:ext cx="8382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eorgia" charset="0"/>
                <a:ea typeface="Georgia" charset="0"/>
                <a:cs typeface="Georgia" charset="0"/>
              </a:rPr>
              <a:t>Survey Results on Well-Being</a:t>
            </a:r>
          </a:p>
        </p:txBody>
      </p:sp>
      <p:graphicFrame>
        <p:nvGraphicFramePr>
          <p:cNvPr id="14" name="Chart 13">
            <a:extLst>
              <a:ext uri="{FF2B5EF4-FFF2-40B4-BE49-F238E27FC236}">
                <a16:creationId xmlns:a16="http://schemas.microsoft.com/office/drawing/2014/main" xmlns="" id="{493513A6-2A3F-3747-8B82-9C415C964465}"/>
              </a:ext>
            </a:extLst>
          </p:cNvPr>
          <p:cNvGraphicFramePr/>
          <p:nvPr>
            <p:extLst>
              <p:ext uri="{D42A27DB-BD31-4B8C-83A1-F6EECF244321}">
                <p14:modId xmlns:p14="http://schemas.microsoft.com/office/powerpoint/2010/main" val="899781497"/>
              </p:ext>
            </p:extLst>
          </p:nvPr>
        </p:nvGraphicFramePr>
        <p:xfrm>
          <a:off x="2819400" y="1027192"/>
          <a:ext cx="7734300" cy="529740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42140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39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8A9596C-8EF2-EC41-B75F-472FBFE575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4179" r="7810"/>
          <a:stretch/>
        </p:blipFill>
        <p:spPr>
          <a:xfrm>
            <a:off x="178493" y="4667250"/>
            <a:ext cx="1625514" cy="1885950"/>
          </a:xfrm>
          <a:prstGeom prst="rect">
            <a:avLst/>
          </a:prstGeom>
        </p:spPr>
      </p:pic>
      <p:pic>
        <p:nvPicPr>
          <p:cNvPr id="8" name="Picture 7">
            <a:extLst>
              <a:ext uri="{FF2B5EF4-FFF2-40B4-BE49-F238E27FC236}">
                <a16:creationId xmlns:a16="http://schemas.microsoft.com/office/drawing/2014/main" xmlns="" id="{CCBCD201-A8DE-2B48-9CDD-3EDC78B7CAE1}"/>
              </a:ext>
            </a:extLst>
          </p:cNvPr>
          <p:cNvPicPr>
            <a:picLocks noChangeAspect="1"/>
          </p:cNvPicPr>
          <p:nvPr/>
        </p:nvPicPr>
        <p:blipFill>
          <a:blip r:embed="rId4"/>
          <a:stretch>
            <a:fillRect/>
          </a:stretch>
        </p:blipFill>
        <p:spPr>
          <a:xfrm>
            <a:off x="248523" y="355309"/>
            <a:ext cx="1568741" cy="1568741"/>
          </a:xfrm>
          <a:prstGeom prst="rect">
            <a:avLst/>
          </a:prstGeom>
        </p:spPr>
      </p:pic>
      <p:sp>
        <p:nvSpPr>
          <p:cNvPr id="12" name="Title 4">
            <a:extLst>
              <a:ext uri="{FF2B5EF4-FFF2-40B4-BE49-F238E27FC236}">
                <a16:creationId xmlns:a16="http://schemas.microsoft.com/office/drawing/2014/main" xmlns="" id="{4717435A-5214-5D42-9F0A-647958E66321}"/>
              </a:ext>
            </a:extLst>
          </p:cNvPr>
          <p:cNvSpPr txBox="1">
            <a:spLocks/>
          </p:cNvSpPr>
          <p:nvPr/>
        </p:nvSpPr>
        <p:spPr>
          <a:xfrm>
            <a:off x="2476499" y="419100"/>
            <a:ext cx="90487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eorgia" charset="0"/>
                <a:ea typeface="Georgia" charset="0"/>
                <a:cs typeface="Georgia" charset="0"/>
              </a:rPr>
              <a:t>Survey Results on Future Outlook </a:t>
            </a:r>
          </a:p>
        </p:txBody>
      </p:sp>
      <p:graphicFrame>
        <p:nvGraphicFramePr>
          <p:cNvPr id="7" name="Chart 6">
            <a:extLst>
              <a:ext uri="{FF2B5EF4-FFF2-40B4-BE49-F238E27FC236}">
                <a16:creationId xmlns:a16="http://schemas.microsoft.com/office/drawing/2014/main" xmlns="" id="{9F2841E9-FF7B-DC47-AFDF-DF12B520B43C}"/>
              </a:ext>
            </a:extLst>
          </p:cNvPr>
          <p:cNvGraphicFramePr/>
          <p:nvPr>
            <p:extLst>
              <p:ext uri="{D42A27DB-BD31-4B8C-83A1-F6EECF244321}">
                <p14:modId xmlns:p14="http://schemas.microsoft.com/office/powerpoint/2010/main" val="1991849004"/>
              </p:ext>
            </p:extLst>
          </p:nvPr>
        </p:nvGraphicFramePr>
        <p:xfrm>
          <a:off x="1943100" y="1390650"/>
          <a:ext cx="8820150" cy="48387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70749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838200" y="365125"/>
            <a:ext cx="10515600" cy="1325563"/>
          </a:xfrm>
        </p:spPr>
        <p:txBody>
          <a:bodyPr anchorCtr="1">
            <a:normAutofit/>
          </a:bodyPr>
          <a:lstStyle/>
          <a:p>
            <a:r>
              <a:rPr lang="en-US" dirty="0">
                <a:latin typeface="Georgia" charset="0"/>
                <a:ea typeface="Georgia" charset="0"/>
                <a:cs typeface="Georgia" charset="0"/>
              </a:rPr>
              <a:t>Imagine Fox Cities Findings </a:t>
            </a:r>
          </a:p>
        </p:txBody>
      </p:sp>
      <p:sp>
        <p:nvSpPr>
          <p:cNvPr id="3" name="TextBox 2"/>
          <p:cNvSpPr txBox="1"/>
          <p:nvPr/>
        </p:nvSpPr>
        <p:spPr>
          <a:xfrm>
            <a:off x="4186238" y="1814513"/>
            <a:ext cx="184731" cy="369332"/>
          </a:xfrm>
          <a:prstGeom prst="rect">
            <a:avLst/>
          </a:prstGeom>
          <a:noFill/>
        </p:spPr>
        <p:txBody>
          <a:bodyPr wrap="none" rtlCol="0">
            <a:spAutoFit/>
          </a:bodyPr>
          <a:lstStyle/>
          <a:p>
            <a:endParaRPr lang="en-US" dirty="0"/>
          </a:p>
        </p:txBody>
      </p:sp>
      <p:graphicFrame>
        <p:nvGraphicFramePr>
          <p:cNvPr id="37" name="Content Placeholder 7">
            <a:extLst>
              <a:ext uri="{FF2B5EF4-FFF2-40B4-BE49-F238E27FC236}">
                <a16:creationId xmlns:a16="http://schemas.microsoft.com/office/drawing/2014/main" xmlns="" id="{9CF9CB79-3962-4CBF-8FF3-44888573A74D}"/>
              </a:ext>
            </a:extLst>
          </p:cNvPr>
          <p:cNvGraphicFramePr>
            <a:graphicFrameLocks noGrp="1"/>
          </p:cNvGraphicFramePr>
          <p:nvPr>
            <p:ph idx="1"/>
            <p:extLst>
              <p:ext uri="{D42A27DB-BD31-4B8C-83A1-F6EECF244321}">
                <p14:modId xmlns:p14="http://schemas.microsoft.com/office/powerpoint/2010/main" val="10582792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347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967C5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777240" y="694944"/>
            <a:ext cx="6610388" cy="1042416"/>
          </a:xfrm>
        </p:spPr>
        <p:txBody>
          <a:bodyPr>
            <a:normAutofit fontScale="90000"/>
          </a:bodyPr>
          <a:lstStyle/>
          <a:p>
            <a:r>
              <a:rPr lang="en-US" sz="4200" dirty="0">
                <a:solidFill>
                  <a:srgbClr val="FFFFFF"/>
                </a:solidFill>
                <a:latin typeface="Georgia" charset="0"/>
                <a:ea typeface="Georgia" charset="0"/>
                <a:cs typeface="Georgia" charset="0"/>
              </a:rPr>
              <a:t>Strong Sense of Community</a:t>
            </a:r>
          </a:p>
        </p:txBody>
      </p:sp>
      <p:sp>
        <p:nvSpPr>
          <p:cNvPr id="22" name="Rectangle 21">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xmlns=""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54C07AA4-33BD-482C-84FA-F6B5289A1ED2}"/>
              </a:ext>
            </a:extLst>
          </p:cNvPr>
          <p:cNvSpPr>
            <a:spLocks noGrp="1"/>
          </p:cNvSpPr>
          <p:nvPr>
            <p:ph idx="1"/>
          </p:nvPr>
        </p:nvSpPr>
        <p:spPr>
          <a:xfrm>
            <a:off x="732830" y="994610"/>
            <a:ext cx="6676868" cy="5550567"/>
          </a:xfrm>
        </p:spPr>
        <p:txBody>
          <a:bodyPr anchor="ctr">
            <a:noAutofit/>
          </a:bodyPr>
          <a:lstStyle/>
          <a:p>
            <a:endParaRPr lang="en-US" sz="2400" dirty="0">
              <a:latin typeface="Georgia" charset="0"/>
              <a:ea typeface="Georgia" charset="0"/>
              <a:cs typeface="Georgia" charset="0"/>
            </a:endParaRPr>
          </a:p>
          <a:p>
            <a:endParaRPr lang="en-US" sz="2400" dirty="0">
              <a:latin typeface="Georgia" charset="0"/>
              <a:ea typeface="Georgia" charset="0"/>
              <a:cs typeface="Georgia" charset="0"/>
            </a:endParaRPr>
          </a:p>
          <a:p>
            <a:r>
              <a:rPr lang="en-US" sz="2400" dirty="0">
                <a:latin typeface="Georgia" charset="0"/>
                <a:ea typeface="Georgia" charset="0"/>
                <a:cs typeface="Georgia" charset="0"/>
              </a:rPr>
              <a:t>Hallmark of living in the Fox Cities</a:t>
            </a:r>
          </a:p>
          <a:p>
            <a:r>
              <a:rPr lang="en-US" sz="2400" dirty="0">
                <a:latin typeface="Georgia" charset="0"/>
                <a:ea typeface="Georgia" charset="0"/>
                <a:cs typeface="Georgia" charset="0"/>
              </a:rPr>
              <a:t>Supporting family is BIG for us but families are changing</a:t>
            </a:r>
          </a:p>
          <a:p>
            <a:r>
              <a:rPr lang="en-US" sz="2400" dirty="0">
                <a:latin typeface="Georgia" charset="0"/>
                <a:ea typeface="Georgia" charset="0"/>
                <a:cs typeface="Georgia" charset="0"/>
              </a:rPr>
              <a:t>Societal changes posing a threat to sense of community (growth, technology, etc.)</a:t>
            </a:r>
          </a:p>
          <a:p>
            <a:r>
              <a:rPr lang="en-US" sz="2400" dirty="0">
                <a:latin typeface="Georgia" charset="0"/>
                <a:ea typeface="Georgia" charset="0"/>
                <a:cs typeface="Georgia" charset="0"/>
              </a:rPr>
              <a:t>Maintaining local institutions and neighborhoods is more important than ever</a:t>
            </a:r>
          </a:p>
          <a:p>
            <a:r>
              <a:rPr lang="en-US" sz="2400" dirty="0">
                <a:latin typeface="Georgia" charset="0"/>
                <a:ea typeface="Georgia" charset="0"/>
                <a:cs typeface="Georgia" charset="0"/>
              </a:rPr>
              <a:t>Time to advance equity and inclusion</a:t>
            </a:r>
          </a:p>
        </p:txBody>
      </p:sp>
      <p:pic>
        <p:nvPicPr>
          <p:cNvPr id="10" name="Picture 9">
            <a:extLst>
              <a:ext uri="{FF2B5EF4-FFF2-40B4-BE49-F238E27FC236}">
                <a16:creationId xmlns:a16="http://schemas.microsoft.com/office/drawing/2014/main" xmlns="" id="{CCBCD201-A8DE-2B48-9CDD-3EDC78B7CA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6816" y="583481"/>
            <a:ext cx="1294453" cy="1294453"/>
          </a:xfrm>
          <a:prstGeom prst="rect">
            <a:avLst/>
          </a:prstGeom>
        </p:spPr>
      </p:pic>
      <p:pic>
        <p:nvPicPr>
          <p:cNvPr id="7" name="Picture 6"/>
          <p:cNvPicPr>
            <a:picLocks noChangeAspect="1"/>
          </p:cNvPicPr>
          <p:nvPr/>
        </p:nvPicPr>
        <p:blipFill>
          <a:blip r:embed="rId4"/>
          <a:stretch>
            <a:fillRect/>
          </a:stretch>
        </p:blipFill>
        <p:spPr>
          <a:xfrm>
            <a:off x="7957885" y="2277978"/>
            <a:ext cx="3676640" cy="4066673"/>
          </a:xfrm>
          <a:prstGeom prst="rect">
            <a:avLst/>
          </a:prstGeom>
        </p:spPr>
      </p:pic>
    </p:spTree>
    <p:extLst>
      <p:ext uri="{BB962C8B-B14F-4D97-AF65-F5344CB8AC3E}">
        <p14:creationId xmlns:p14="http://schemas.microsoft.com/office/powerpoint/2010/main" val="291908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967C5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777240" y="694944"/>
            <a:ext cx="6610388" cy="1042416"/>
          </a:xfrm>
        </p:spPr>
        <p:txBody>
          <a:bodyPr>
            <a:normAutofit fontScale="90000"/>
          </a:bodyPr>
          <a:lstStyle/>
          <a:p>
            <a:r>
              <a:rPr lang="en-US" sz="4200" dirty="0">
                <a:solidFill>
                  <a:srgbClr val="FFFFFF"/>
                </a:solidFill>
                <a:latin typeface="Georgia" charset="0"/>
                <a:ea typeface="Georgia" charset="0"/>
                <a:cs typeface="Georgia" charset="0"/>
              </a:rPr>
              <a:t>Cultural and Natural Assets</a:t>
            </a:r>
          </a:p>
        </p:txBody>
      </p:sp>
      <p:sp>
        <p:nvSpPr>
          <p:cNvPr id="22" name="Rectangle 21">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xmlns=""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54C07AA4-33BD-482C-84FA-F6B5289A1ED2}"/>
              </a:ext>
            </a:extLst>
          </p:cNvPr>
          <p:cNvSpPr>
            <a:spLocks noGrp="1"/>
          </p:cNvSpPr>
          <p:nvPr>
            <p:ph idx="1"/>
          </p:nvPr>
        </p:nvSpPr>
        <p:spPr>
          <a:xfrm>
            <a:off x="652620" y="2113391"/>
            <a:ext cx="6676868" cy="4015948"/>
          </a:xfrm>
        </p:spPr>
        <p:txBody>
          <a:bodyPr anchor="ctr">
            <a:noAutofit/>
          </a:bodyPr>
          <a:lstStyle/>
          <a:p>
            <a:r>
              <a:rPr lang="en-US" sz="2400" dirty="0">
                <a:latin typeface="Georgia" charset="0"/>
                <a:ea typeface="Georgia" charset="0"/>
                <a:cs typeface="Georgia" charset="0"/>
              </a:rPr>
              <a:t>Growing appetite for more and </a:t>
            </a:r>
            <a:br>
              <a:rPr lang="en-US" sz="2400" dirty="0">
                <a:latin typeface="Georgia" charset="0"/>
                <a:ea typeface="Georgia" charset="0"/>
                <a:cs typeface="Georgia" charset="0"/>
              </a:rPr>
            </a:br>
            <a:r>
              <a:rPr lang="en-US" sz="2400" dirty="0">
                <a:latin typeface="Georgia" charset="0"/>
                <a:ea typeface="Georgia" charset="0"/>
                <a:cs typeface="Georgia" charset="0"/>
              </a:rPr>
              <a:t>different cultural outlets </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Maintaining cultural experiences as a source of pride</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Engaging in outdoor activities is a big </a:t>
            </a:r>
            <a:br>
              <a:rPr lang="en-US" sz="2400" dirty="0">
                <a:latin typeface="Georgia" charset="0"/>
                <a:ea typeface="Georgia" charset="0"/>
                <a:cs typeface="Georgia" charset="0"/>
              </a:rPr>
            </a:br>
            <a:r>
              <a:rPr lang="en-US" sz="2400" dirty="0">
                <a:latin typeface="Georgia" charset="0"/>
                <a:ea typeface="Georgia" charset="0"/>
                <a:cs typeface="Georgia" charset="0"/>
              </a:rPr>
              <a:t>part of who we are</a:t>
            </a:r>
          </a:p>
        </p:txBody>
      </p:sp>
      <p:pic>
        <p:nvPicPr>
          <p:cNvPr id="10" name="Picture 9">
            <a:extLst>
              <a:ext uri="{FF2B5EF4-FFF2-40B4-BE49-F238E27FC236}">
                <a16:creationId xmlns:a16="http://schemas.microsoft.com/office/drawing/2014/main" xmlns="" id="{CCBCD201-A8DE-2B48-9CDD-3EDC78B7CA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6816" y="583481"/>
            <a:ext cx="1294453" cy="1294453"/>
          </a:xfrm>
          <a:prstGeom prst="rect">
            <a:avLst/>
          </a:prstGeom>
        </p:spPr>
      </p:pic>
      <p:pic>
        <p:nvPicPr>
          <p:cNvPr id="4" name="Picture 3"/>
          <p:cNvPicPr>
            <a:picLocks noChangeAspect="1"/>
          </p:cNvPicPr>
          <p:nvPr/>
        </p:nvPicPr>
        <p:blipFill>
          <a:blip r:embed="rId4"/>
          <a:stretch>
            <a:fillRect/>
          </a:stretch>
        </p:blipFill>
        <p:spPr>
          <a:xfrm>
            <a:off x="8001001" y="2214561"/>
            <a:ext cx="3535361" cy="4085066"/>
          </a:xfrm>
          <a:prstGeom prst="rect">
            <a:avLst/>
          </a:prstGeom>
        </p:spPr>
      </p:pic>
    </p:spTree>
    <p:extLst>
      <p:ext uri="{BB962C8B-B14F-4D97-AF65-F5344CB8AC3E}">
        <p14:creationId xmlns:p14="http://schemas.microsoft.com/office/powerpoint/2010/main" val="1233067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967C5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777240" y="694944"/>
            <a:ext cx="6610388" cy="1042416"/>
          </a:xfrm>
        </p:spPr>
        <p:txBody>
          <a:bodyPr>
            <a:normAutofit fontScale="90000"/>
          </a:bodyPr>
          <a:lstStyle/>
          <a:p>
            <a:r>
              <a:rPr lang="en-US" sz="4200" dirty="0">
                <a:solidFill>
                  <a:srgbClr val="FFFFFF"/>
                </a:solidFill>
                <a:latin typeface="Georgia" charset="0"/>
                <a:ea typeface="Georgia" charset="0"/>
                <a:cs typeface="Georgia" charset="0"/>
              </a:rPr>
              <a:t>Meaningful Employment and Livable Wages</a:t>
            </a:r>
          </a:p>
        </p:txBody>
      </p:sp>
      <p:sp>
        <p:nvSpPr>
          <p:cNvPr id="22" name="Rectangle 21">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xmlns=""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54C07AA4-33BD-482C-84FA-F6B5289A1ED2}"/>
              </a:ext>
            </a:extLst>
          </p:cNvPr>
          <p:cNvSpPr>
            <a:spLocks noGrp="1"/>
          </p:cNvSpPr>
          <p:nvPr>
            <p:ph idx="1"/>
          </p:nvPr>
        </p:nvSpPr>
        <p:spPr>
          <a:xfrm>
            <a:off x="688214" y="1823380"/>
            <a:ext cx="6676868" cy="3901647"/>
          </a:xfrm>
        </p:spPr>
        <p:txBody>
          <a:bodyPr anchor="ctr">
            <a:noAutofit/>
          </a:bodyPr>
          <a:lstStyle/>
          <a:p>
            <a:endParaRPr lang="en-US" sz="2400" dirty="0">
              <a:latin typeface="Georgia" charset="0"/>
              <a:ea typeface="Georgia" charset="0"/>
              <a:cs typeface="Georgia" charset="0"/>
            </a:endParaRPr>
          </a:p>
          <a:p>
            <a:r>
              <a:rPr lang="en-US" sz="2400" dirty="0">
                <a:latin typeface="Georgia" charset="0"/>
                <a:ea typeface="Georgia" charset="0"/>
                <a:cs typeface="Georgia" charset="0"/>
              </a:rPr>
              <a:t>Planning for future workforces / innovation  </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Attracting employers to the area that can offer stable and rewarding jobs</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Meeting the holistic needs of employees</a:t>
            </a:r>
          </a:p>
          <a:p>
            <a:endParaRPr lang="en-US" sz="2600" dirty="0">
              <a:latin typeface="Georgia" charset="0"/>
              <a:ea typeface="Georgia" charset="0"/>
              <a:cs typeface="Georgia" charset="0"/>
            </a:endParaRPr>
          </a:p>
        </p:txBody>
      </p:sp>
      <p:pic>
        <p:nvPicPr>
          <p:cNvPr id="10" name="Picture 9">
            <a:extLst>
              <a:ext uri="{FF2B5EF4-FFF2-40B4-BE49-F238E27FC236}">
                <a16:creationId xmlns:a16="http://schemas.microsoft.com/office/drawing/2014/main" xmlns="" id="{CCBCD201-A8DE-2B48-9CDD-3EDC78B7CA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6816" y="583481"/>
            <a:ext cx="1294453" cy="1294453"/>
          </a:xfrm>
          <a:prstGeom prst="rect">
            <a:avLst/>
          </a:prstGeom>
        </p:spPr>
      </p:pic>
      <p:pic>
        <p:nvPicPr>
          <p:cNvPr id="5" name="Picture 4"/>
          <p:cNvPicPr>
            <a:picLocks noChangeAspect="1"/>
          </p:cNvPicPr>
          <p:nvPr/>
        </p:nvPicPr>
        <p:blipFill>
          <a:blip r:embed="rId4"/>
          <a:stretch>
            <a:fillRect/>
          </a:stretch>
        </p:blipFill>
        <p:spPr>
          <a:xfrm>
            <a:off x="7996002" y="2414587"/>
            <a:ext cx="3565675" cy="3671887"/>
          </a:xfrm>
          <a:prstGeom prst="rect">
            <a:avLst/>
          </a:prstGeom>
        </p:spPr>
      </p:pic>
    </p:spTree>
    <p:extLst>
      <p:ext uri="{BB962C8B-B14F-4D97-AF65-F5344CB8AC3E}">
        <p14:creationId xmlns:p14="http://schemas.microsoft.com/office/powerpoint/2010/main" val="107552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967C5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777240" y="694944"/>
            <a:ext cx="6610388" cy="1042416"/>
          </a:xfrm>
        </p:spPr>
        <p:txBody>
          <a:bodyPr>
            <a:normAutofit/>
          </a:bodyPr>
          <a:lstStyle/>
          <a:p>
            <a:r>
              <a:rPr lang="en-US" sz="4200" dirty="0">
                <a:solidFill>
                  <a:srgbClr val="FFFFFF"/>
                </a:solidFill>
                <a:latin typeface="Georgia" charset="0"/>
                <a:ea typeface="Georgia" charset="0"/>
                <a:cs typeface="Georgia" charset="0"/>
              </a:rPr>
              <a:t>Education is </a:t>
            </a:r>
            <a:r>
              <a:rPr lang="en-US" sz="4200" dirty="0" smtClean="0">
                <a:solidFill>
                  <a:srgbClr val="FFFFFF"/>
                </a:solidFill>
                <a:latin typeface="Georgia" charset="0"/>
                <a:ea typeface="Georgia" charset="0"/>
                <a:cs typeface="Georgia" charset="0"/>
              </a:rPr>
              <a:t>Critical </a:t>
            </a:r>
            <a:endParaRPr lang="en-US" sz="4200" dirty="0">
              <a:solidFill>
                <a:srgbClr val="FFFFFF"/>
              </a:solidFill>
              <a:latin typeface="Georgia" charset="0"/>
              <a:ea typeface="Georgia" charset="0"/>
              <a:cs typeface="Georgia" charset="0"/>
            </a:endParaRPr>
          </a:p>
        </p:txBody>
      </p:sp>
      <p:sp>
        <p:nvSpPr>
          <p:cNvPr id="22" name="Rectangle 21">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xmlns=""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54C07AA4-33BD-482C-84FA-F6B5289A1ED2}"/>
              </a:ext>
            </a:extLst>
          </p:cNvPr>
          <p:cNvSpPr>
            <a:spLocks noGrp="1"/>
          </p:cNvSpPr>
          <p:nvPr>
            <p:ph idx="1"/>
          </p:nvPr>
        </p:nvSpPr>
        <p:spPr>
          <a:xfrm>
            <a:off x="624045" y="2384853"/>
            <a:ext cx="6676868" cy="3901647"/>
          </a:xfrm>
        </p:spPr>
        <p:txBody>
          <a:bodyPr anchor="ctr">
            <a:noAutofit/>
          </a:bodyPr>
          <a:lstStyle/>
          <a:p>
            <a:r>
              <a:rPr lang="en-US" sz="2400" dirty="0">
                <a:latin typeface="Georgia" charset="0"/>
                <a:ea typeface="Georgia" charset="0"/>
                <a:cs typeface="Georgia" charset="0"/>
              </a:rPr>
              <a:t>Prioritizing early childhood education is essential</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Recognizing the need for inclusion and innovation</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Supporting the holistic needs of children so they can thrive in our ever-changing world</a:t>
            </a:r>
          </a:p>
          <a:p>
            <a:endParaRPr lang="en-US" sz="2600" dirty="0">
              <a:latin typeface="Georgia" charset="0"/>
              <a:ea typeface="Georgia" charset="0"/>
              <a:cs typeface="Georgia" charset="0"/>
            </a:endParaRPr>
          </a:p>
        </p:txBody>
      </p:sp>
      <p:pic>
        <p:nvPicPr>
          <p:cNvPr id="10" name="Picture 9">
            <a:extLst>
              <a:ext uri="{FF2B5EF4-FFF2-40B4-BE49-F238E27FC236}">
                <a16:creationId xmlns:a16="http://schemas.microsoft.com/office/drawing/2014/main" xmlns="" id="{CCBCD201-A8DE-2B48-9CDD-3EDC78B7CA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6816" y="583481"/>
            <a:ext cx="1294453" cy="1294453"/>
          </a:xfrm>
          <a:prstGeom prst="rect">
            <a:avLst/>
          </a:prstGeom>
        </p:spPr>
      </p:pic>
      <p:pic>
        <p:nvPicPr>
          <p:cNvPr id="4" name="Picture 3"/>
          <p:cNvPicPr>
            <a:picLocks noChangeAspect="1"/>
          </p:cNvPicPr>
          <p:nvPr/>
        </p:nvPicPr>
        <p:blipFill>
          <a:blip r:embed="rId4"/>
          <a:stretch>
            <a:fillRect/>
          </a:stretch>
        </p:blipFill>
        <p:spPr>
          <a:xfrm>
            <a:off x="8341894" y="2229853"/>
            <a:ext cx="2790948" cy="4058917"/>
          </a:xfrm>
          <a:prstGeom prst="rect">
            <a:avLst/>
          </a:prstGeom>
        </p:spPr>
      </p:pic>
    </p:spTree>
    <p:extLst>
      <p:ext uri="{BB962C8B-B14F-4D97-AF65-F5344CB8AC3E}">
        <p14:creationId xmlns:p14="http://schemas.microsoft.com/office/powerpoint/2010/main" val="661780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967C5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777240" y="694944"/>
            <a:ext cx="6610388" cy="1042416"/>
          </a:xfrm>
        </p:spPr>
        <p:txBody>
          <a:bodyPr>
            <a:normAutofit/>
          </a:bodyPr>
          <a:lstStyle/>
          <a:p>
            <a:r>
              <a:rPr lang="en-US" sz="4200" dirty="0">
                <a:solidFill>
                  <a:srgbClr val="FFFFFF"/>
                </a:solidFill>
                <a:latin typeface="Georgia" charset="0"/>
                <a:ea typeface="Georgia" charset="0"/>
                <a:cs typeface="Georgia" charset="0"/>
              </a:rPr>
              <a:t>Mental Health</a:t>
            </a:r>
          </a:p>
        </p:txBody>
      </p:sp>
      <p:sp>
        <p:nvSpPr>
          <p:cNvPr id="22" name="Rectangle 21">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xmlns=""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54C07AA4-33BD-482C-84FA-F6B5289A1ED2}"/>
              </a:ext>
            </a:extLst>
          </p:cNvPr>
          <p:cNvSpPr>
            <a:spLocks noGrp="1"/>
          </p:cNvSpPr>
          <p:nvPr>
            <p:ph idx="1"/>
          </p:nvPr>
        </p:nvSpPr>
        <p:spPr>
          <a:xfrm>
            <a:off x="624044" y="2047968"/>
            <a:ext cx="7048344" cy="3901647"/>
          </a:xfrm>
        </p:spPr>
        <p:txBody>
          <a:bodyPr anchor="ctr">
            <a:noAutofit/>
          </a:bodyPr>
          <a:lstStyle/>
          <a:p>
            <a:r>
              <a:rPr lang="en-US" sz="2400" dirty="0">
                <a:latin typeface="Georgia" charset="0"/>
                <a:ea typeface="Georgia" charset="0"/>
                <a:cs typeface="Georgia" charset="0"/>
              </a:rPr>
              <a:t>Realizing it’s time to talk about mental </a:t>
            </a:r>
            <a:br>
              <a:rPr lang="en-US" sz="2400" dirty="0">
                <a:latin typeface="Georgia" charset="0"/>
                <a:ea typeface="Georgia" charset="0"/>
                <a:cs typeface="Georgia" charset="0"/>
              </a:rPr>
            </a:br>
            <a:r>
              <a:rPr lang="en-US" sz="2400" dirty="0">
                <a:latin typeface="Georgia" charset="0"/>
                <a:ea typeface="Georgia" charset="0"/>
                <a:cs typeface="Georgia" charset="0"/>
              </a:rPr>
              <a:t>health</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Improving access to mental health services </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Boosting resiliency</a:t>
            </a:r>
          </a:p>
          <a:p>
            <a:endParaRPr lang="en-US" sz="2600" dirty="0">
              <a:latin typeface="Georgia" charset="0"/>
              <a:ea typeface="Georgia" charset="0"/>
              <a:cs typeface="Georgia" charset="0"/>
            </a:endParaRPr>
          </a:p>
        </p:txBody>
      </p:sp>
      <p:pic>
        <p:nvPicPr>
          <p:cNvPr id="10" name="Picture 9">
            <a:extLst>
              <a:ext uri="{FF2B5EF4-FFF2-40B4-BE49-F238E27FC236}">
                <a16:creationId xmlns:a16="http://schemas.microsoft.com/office/drawing/2014/main" xmlns="" id="{CCBCD201-A8DE-2B48-9CDD-3EDC78B7CA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6816" y="583481"/>
            <a:ext cx="1294453" cy="1294453"/>
          </a:xfrm>
          <a:prstGeom prst="rect">
            <a:avLst/>
          </a:prstGeom>
        </p:spPr>
      </p:pic>
      <p:pic>
        <p:nvPicPr>
          <p:cNvPr id="4" name="Picture 3"/>
          <p:cNvPicPr>
            <a:picLocks noChangeAspect="1"/>
          </p:cNvPicPr>
          <p:nvPr/>
        </p:nvPicPr>
        <p:blipFill>
          <a:blip r:embed="rId4"/>
          <a:stretch>
            <a:fillRect/>
          </a:stretch>
        </p:blipFill>
        <p:spPr>
          <a:xfrm>
            <a:off x="8038523" y="2428406"/>
            <a:ext cx="3566793" cy="3650105"/>
          </a:xfrm>
          <a:prstGeom prst="rect">
            <a:avLst/>
          </a:prstGeom>
        </p:spPr>
      </p:pic>
    </p:spTree>
    <p:extLst>
      <p:ext uri="{BB962C8B-B14F-4D97-AF65-F5344CB8AC3E}">
        <p14:creationId xmlns:p14="http://schemas.microsoft.com/office/powerpoint/2010/main" val="318489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967C5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777240" y="694944"/>
            <a:ext cx="6610388" cy="1042416"/>
          </a:xfrm>
        </p:spPr>
        <p:txBody>
          <a:bodyPr>
            <a:normAutofit fontScale="90000"/>
          </a:bodyPr>
          <a:lstStyle/>
          <a:p>
            <a:r>
              <a:rPr lang="en-US" sz="4200" dirty="0">
                <a:solidFill>
                  <a:srgbClr val="FFFFFF"/>
                </a:solidFill>
                <a:latin typeface="Georgia" charset="0"/>
                <a:ea typeface="Georgia" charset="0"/>
                <a:cs typeface="Georgia" charset="0"/>
              </a:rPr>
              <a:t>New ways of thinking and future collaborations</a:t>
            </a:r>
          </a:p>
        </p:txBody>
      </p:sp>
      <p:sp>
        <p:nvSpPr>
          <p:cNvPr id="22" name="Rectangle 21">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xmlns=""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54C07AA4-33BD-482C-84FA-F6B5289A1ED2}"/>
              </a:ext>
            </a:extLst>
          </p:cNvPr>
          <p:cNvSpPr>
            <a:spLocks noGrp="1"/>
          </p:cNvSpPr>
          <p:nvPr>
            <p:ph idx="1"/>
          </p:nvPr>
        </p:nvSpPr>
        <p:spPr>
          <a:xfrm>
            <a:off x="624044" y="2384853"/>
            <a:ext cx="7048344" cy="3901647"/>
          </a:xfrm>
        </p:spPr>
        <p:txBody>
          <a:bodyPr anchor="ctr">
            <a:noAutofit/>
          </a:bodyPr>
          <a:lstStyle/>
          <a:p>
            <a:r>
              <a:rPr lang="en-US" sz="2400" dirty="0">
                <a:latin typeface="Georgia" charset="0"/>
                <a:ea typeface="Georgia" charset="0"/>
                <a:cs typeface="Georgia" charset="0"/>
              </a:rPr>
              <a:t>Maximizing regional collaboration and maintaining local autonomy</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Growing culture of people helping people</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r>
              <a:rPr lang="en-US" sz="2400" dirty="0">
                <a:latin typeface="Georgia" charset="0"/>
                <a:ea typeface="Georgia" charset="0"/>
                <a:cs typeface="Georgia" charset="0"/>
              </a:rPr>
              <a:t>Sharing a stake in our desired future</a:t>
            </a:r>
          </a:p>
          <a:p>
            <a:endParaRPr lang="en-US" sz="2600" dirty="0">
              <a:latin typeface="Georgia" charset="0"/>
              <a:ea typeface="Georgia" charset="0"/>
              <a:cs typeface="Georgia" charset="0"/>
            </a:endParaRPr>
          </a:p>
        </p:txBody>
      </p:sp>
      <p:pic>
        <p:nvPicPr>
          <p:cNvPr id="10" name="Picture 9">
            <a:extLst>
              <a:ext uri="{FF2B5EF4-FFF2-40B4-BE49-F238E27FC236}">
                <a16:creationId xmlns:a16="http://schemas.microsoft.com/office/drawing/2014/main" xmlns="" id="{CCBCD201-A8DE-2B48-9CDD-3EDC78B7CA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6816" y="583481"/>
            <a:ext cx="1294453" cy="1294453"/>
          </a:xfrm>
          <a:prstGeom prst="rect">
            <a:avLst/>
          </a:prstGeom>
        </p:spPr>
      </p:pic>
      <p:pic>
        <p:nvPicPr>
          <p:cNvPr id="4" name="Picture 3"/>
          <p:cNvPicPr>
            <a:picLocks noChangeAspect="1"/>
          </p:cNvPicPr>
          <p:nvPr/>
        </p:nvPicPr>
        <p:blipFill>
          <a:blip r:embed="rId4"/>
          <a:stretch>
            <a:fillRect/>
          </a:stretch>
        </p:blipFill>
        <p:spPr>
          <a:xfrm>
            <a:off x="8138719" y="2294019"/>
            <a:ext cx="3372219" cy="3970421"/>
          </a:xfrm>
          <a:prstGeom prst="rect">
            <a:avLst/>
          </a:prstGeom>
        </p:spPr>
      </p:pic>
    </p:spTree>
    <p:extLst>
      <p:ext uri="{BB962C8B-B14F-4D97-AF65-F5344CB8AC3E}">
        <p14:creationId xmlns:p14="http://schemas.microsoft.com/office/powerpoint/2010/main" val="1080490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5684E7-4151-9940-A64F-0E845BB1A969}"/>
              </a:ext>
            </a:extLst>
          </p:cNvPr>
          <p:cNvSpPr>
            <a:spLocks noGrp="1"/>
          </p:cNvSpPr>
          <p:nvPr>
            <p:ph type="title"/>
          </p:nvPr>
        </p:nvSpPr>
        <p:spPr>
          <a:xfrm>
            <a:off x="543303" y="664636"/>
            <a:ext cx="7871647" cy="1325563"/>
          </a:xfrm>
        </p:spPr>
        <p:txBody>
          <a:bodyPr>
            <a:normAutofit fontScale="90000"/>
          </a:bodyPr>
          <a:lstStyle/>
          <a:p>
            <a:r>
              <a:rPr lang="en-US" dirty="0">
                <a:solidFill>
                  <a:srgbClr val="755800"/>
                </a:solidFill>
                <a:latin typeface="Georgia" charset="0"/>
                <a:ea typeface="Georgia" charset="0"/>
                <a:cs typeface="Georgia" charset="0"/>
              </a:rPr>
              <a:t>To bring this Living Vision to life, we imagine a place where </a:t>
            </a:r>
            <a:r>
              <a:rPr lang="mr-IN" dirty="0">
                <a:solidFill>
                  <a:srgbClr val="755800"/>
                </a:solidFill>
                <a:latin typeface="Georgia" charset="0"/>
                <a:ea typeface="Georgia" charset="0"/>
                <a:cs typeface="Georgia" charset="0"/>
              </a:rPr>
              <a:t>…</a:t>
            </a:r>
            <a:r>
              <a:rPr lang="en-US" dirty="0">
                <a:solidFill>
                  <a:srgbClr val="755800"/>
                </a:solidFill>
                <a:latin typeface="Georgia" charset="0"/>
                <a:ea typeface="Georgia" charset="0"/>
                <a:cs typeface="Georgia" charset="0"/>
              </a:rPr>
              <a:t> </a:t>
            </a:r>
          </a:p>
        </p:txBody>
      </p:sp>
      <p:sp>
        <p:nvSpPr>
          <p:cNvPr id="8" name="Content Placeholder 7">
            <a:extLst>
              <a:ext uri="{FF2B5EF4-FFF2-40B4-BE49-F238E27FC236}">
                <a16:creationId xmlns="" xmlns:a16="http://schemas.microsoft.com/office/drawing/2014/main" id="{54C07AA4-33BD-482C-84FA-F6B5289A1ED2}"/>
              </a:ext>
            </a:extLst>
          </p:cNvPr>
          <p:cNvSpPr>
            <a:spLocks noGrp="1"/>
          </p:cNvSpPr>
          <p:nvPr>
            <p:ph idx="1"/>
          </p:nvPr>
        </p:nvSpPr>
        <p:spPr>
          <a:xfrm>
            <a:off x="126213" y="2380472"/>
            <a:ext cx="8548230" cy="3450613"/>
          </a:xfrm>
        </p:spPr>
        <p:txBody>
          <a:bodyPr anchor="ctr">
            <a:normAutofit/>
          </a:bodyPr>
          <a:lstStyle/>
          <a:p>
            <a:pPr lvl="1"/>
            <a:r>
              <a:rPr lang="en-US" dirty="0">
                <a:latin typeface="Georgia" charset="0"/>
                <a:ea typeface="Georgia" charset="0"/>
                <a:cs typeface="Georgia" charset="0"/>
              </a:rPr>
              <a:t>Kids get off to a strong start </a:t>
            </a:r>
            <a:r>
              <a:rPr lang="en-US" dirty="0" smtClean="0">
                <a:latin typeface="Georgia" charset="0"/>
                <a:ea typeface="Georgia" charset="0"/>
                <a:cs typeface="Georgia" charset="0"/>
              </a:rPr>
              <a:t>and </a:t>
            </a:r>
            <a:r>
              <a:rPr lang="en-US" dirty="0">
                <a:latin typeface="Georgia" charset="0"/>
                <a:ea typeface="Georgia" charset="0"/>
                <a:cs typeface="Georgia" charset="0"/>
              </a:rPr>
              <a:t>onto a positive pathway</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We have an economy that </a:t>
            </a:r>
            <a:r>
              <a:rPr lang="en-US" dirty="0" smtClean="0">
                <a:latin typeface="Georgia" charset="0"/>
                <a:ea typeface="Georgia" charset="0"/>
                <a:cs typeface="Georgia" charset="0"/>
              </a:rPr>
              <a:t>works </a:t>
            </a:r>
            <a:r>
              <a:rPr lang="en-US" dirty="0">
                <a:latin typeface="Georgia" charset="0"/>
                <a:ea typeface="Georgia" charset="0"/>
                <a:cs typeface="Georgia" charset="0"/>
              </a:rPr>
              <a:t>for everyone</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Shared spaces and a rich </a:t>
            </a:r>
            <a:r>
              <a:rPr lang="en-US" dirty="0" smtClean="0">
                <a:latin typeface="Georgia" charset="0"/>
                <a:ea typeface="Georgia" charset="0"/>
                <a:cs typeface="Georgia" charset="0"/>
              </a:rPr>
              <a:t>cultural </a:t>
            </a:r>
            <a:r>
              <a:rPr lang="en-US" dirty="0">
                <a:latin typeface="Georgia" charset="0"/>
                <a:ea typeface="Georgia" charset="0"/>
                <a:cs typeface="Georgia" charset="0"/>
              </a:rPr>
              <a:t>environment </a:t>
            </a:r>
            <a:r>
              <a:rPr lang="en-US" dirty="0" smtClean="0">
                <a:latin typeface="Georgia" charset="0"/>
                <a:ea typeface="Georgia" charset="0"/>
                <a:cs typeface="Georgia" charset="0"/>
              </a:rPr>
              <a:t/>
            </a:r>
            <a:br>
              <a:rPr lang="en-US" dirty="0" smtClean="0">
                <a:latin typeface="Georgia" charset="0"/>
                <a:ea typeface="Georgia" charset="0"/>
                <a:cs typeface="Georgia" charset="0"/>
              </a:rPr>
            </a:br>
            <a:r>
              <a:rPr lang="en-US" dirty="0" smtClean="0">
                <a:latin typeface="Georgia" charset="0"/>
                <a:ea typeface="Georgia" charset="0"/>
                <a:cs typeface="Georgia" charset="0"/>
              </a:rPr>
              <a:t>connect </a:t>
            </a:r>
            <a:r>
              <a:rPr lang="en-US" dirty="0">
                <a:latin typeface="Georgia" charset="0"/>
                <a:ea typeface="Georgia" charset="0"/>
                <a:cs typeface="Georgia" charset="0"/>
              </a:rPr>
              <a:t>us</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We ALL belong!</a:t>
            </a:r>
          </a:p>
          <a:p>
            <a:endParaRPr lang="en-US" sz="2000" dirty="0">
              <a:latin typeface="Georgia" charset="0"/>
              <a:ea typeface="Georgia" charset="0"/>
              <a:cs typeface="Georgia" charset="0"/>
            </a:endParaRPr>
          </a:p>
        </p:txBody>
      </p:sp>
      <p:sp>
        <p:nvSpPr>
          <p:cNvPr id="42" name="Rectangle 41">
            <a:extLst>
              <a:ext uri="{FF2B5EF4-FFF2-40B4-BE49-F238E27FC236}">
                <a16:creationId xmlns="" xmlns:a16="http://schemas.microsoft.com/office/drawing/2014/main" id="{59A309A7-1751-4ABE-A3C1-EEC40366A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D56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967D8EB6-EAE1-4F9C-B398-83321E2872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F3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CCBCD201-A8DE-2B48-9CDD-3EDC78B7CAE1}"/>
              </a:ext>
            </a:extLst>
          </p:cNvPr>
          <p:cNvPicPr>
            <a:picLocks noChangeAspect="1"/>
          </p:cNvPicPr>
          <p:nvPr/>
        </p:nvPicPr>
        <p:blipFill rotWithShape="1">
          <a:blip r:embed="rId3"/>
          <a:srcRect t="1081" b="-1081"/>
          <a:stretch/>
        </p:blipFill>
        <p:spPr>
          <a:xfrm>
            <a:off x="8918339" y="2311119"/>
            <a:ext cx="2223811" cy="2223811"/>
          </a:xfrm>
          <a:prstGeom prst="rect">
            <a:avLst/>
          </a:prstGeom>
        </p:spPr>
      </p:pic>
    </p:spTree>
    <p:extLst>
      <p:ext uri="{BB962C8B-B14F-4D97-AF65-F5344CB8AC3E}">
        <p14:creationId xmlns:p14="http://schemas.microsoft.com/office/powerpoint/2010/main" val="1608467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967C5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777240" y="694944"/>
            <a:ext cx="6610388" cy="1042416"/>
          </a:xfrm>
        </p:spPr>
        <p:txBody>
          <a:bodyPr>
            <a:normAutofit/>
          </a:bodyPr>
          <a:lstStyle/>
          <a:p>
            <a:r>
              <a:rPr lang="en-US" sz="4200" dirty="0">
                <a:solidFill>
                  <a:srgbClr val="FFFFFF"/>
                </a:solidFill>
                <a:latin typeface="Georgia" charset="0"/>
                <a:ea typeface="Georgia" charset="0"/>
                <a:cs typeface="Georgia" charset="0"/>
              </a:rPr>
              <a:t>Today’s Agenda</a:t>
            </a:r>
          </a:p>
        </p:txBody>
      </p:sp>
      <p:sp>
        <p:nvSpPr>
          <p:cNvPr id="22" name="Rectangle 21">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xmlns=""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54C07AA4-33BD-482C-84FA-F6B5289A1ED2}"/>
              </a:ext>
            </a:extLst>
          </p:cNvPr>
          <p:cNvSpPr>
            <a:spLocks noGrp="1"/>
          </p:cNvSpPr>
          <p:nvPr>
            <p:ph idx="1"/>
          </p:nvPr>
        </p:nvSpPr>
        <p:spPr>
          <a:xfrm>
            <a:off x="738345" y="2556304"/>
            <a:ext cx="6557805" cy="3215846"/>
          </a:xfrm>
        </p:spPr>
        <p:txBody>
          <a:bodyPr anchor="ctr">
            <a:noAutofit/>
          </a:bodyPr>
          <a:lstStyle/>
          <a:p>
            <a:r>
              <a:rPr lang="en-US" sz="3200" dirty="0">
                <a:solidFill>
                  <a:schemeClr val="tx1">
                    <a:lumMod val="75000"/>
                    <a:lumOff val="25000"/>
                  </a:schemeClr>
                </a:solidFill>
                <a:latin typeface="Georgia" charset="0"/>
                <a:ea typeface="Georgia" charset="0"/>
                <a:cs typeface="Georgia" charset="0"/>
              </a:rPr>
              <a:t>What is </a:t>
            </a:r>
            <a:r>
              <a:rPr lang="en-US" sz="3200" i="1" dirty="0">
                <a:solidFill>
                  <a:schemeClr val="tx1">
                    <a:lumMod val="75000"/>
                    <a:lumOff val="25000"/>
                  </a:schemeClr>
                </a:solidFill>
                <a:latin typeface="Georgia" charset="0"/>
                <a:ea typeface="Georgia" charset="0"/>
                <a:cs typeface="Georgia" charset="0"/>
              </a:rPr>
              <a:t>Imagine Fox Cities</a:t>
            </a:r>
            <a:r>
              <a:rPr lang="en-US" sz="3200" dirty="0">
                <a:solidFill>
                  <a:schemeClr val="tx1">
                    <a:lumMod val="75000"/>
                    <a:lumOff val="25000"/>
                  </a:schemeClr>
                </a:solidFill>
                <a:latin typeface="Georgia" charset="0"/>
                <a:ea typeface="Georgia" charset="0"/>
                <a:cs typeface="Georgia" charset="0"/>
              </a:rPr>
              <a:t>?</a:t>
            </a:r>
          </a:p>
          <a:p>
            <a:r>
              <a:rPr lang="en-US" sz="3200" dirty="0">
                <a:solidFill>
                  <a:schemeClr val="tx1">
                    <a:lumMod val="75000"/>
                    <a:lumOff val="25000"/>
                  </a:schemeClr>
                </a:solidFill>
                <a:latin typeface="Georgia" charset="0"/>
                <a:ea typeface="Georgia" charset="0"/>
                <a:cs typeface="Georgia" charset="0"/>
              </a:rPr>
              <a:t>What does “well-being” mean?</a:t>
            </a:r>
          </a:p>
          <a:p>
            <a:r>
              <a:rPr lang="en-US" sz="3200" dirty="0">
                <a:solidFill>
                  <a:schemeClr val="tx1">
                    <a:lumMod val="75000"/>
                    <a:lumOff val="25000"/>
                  </a:schemeClr>
                </a:solidFill>
                <a:latin typeface="Georgia" charset="0"/>
                <a:ea typeface="Georgia" charset="0"/>
                <a:cs typeface="Georgia" charset="0"/>
              </a:rPr>
              <a:t>Imagine Fox Cities findings </a:t>
            </a:r>
          </a:p>
          <a:p>
            <a:r>
              <a:rPr lang="en-US" sz="3200" dirty="0">
                <a:solidFill>
                  <a:schemeClr val="tx1">
                    <a:lumMod val="75000"/>
                    <a:lumOff val="25000"/>
                  </a:schemeClr>
                </a:solidFill>
                <a:latin typeface="Georgia" charset="0"/>
                <a:ea typeface="Georgia" charset="0"/>
                <a:cs typeface="Georgia" charset="0"/>
              </a:rPr>
              <a:t>Bringing the Living Vision to life! </a:t>
            </a:r>
          </a:p>
        </p:txBody>
      </p:sp>
      <p:pic>
        <p:nvPicPr>
          <p:cNvPr id="10" name="Picture 9">
            <a:extLst>
              <a:ext uri="{FF2B5EF4-FFF2-40B4-BE49-F238E27FC236}">
                <a16:creationId xmlns:a16="http://schemas.microsoft.com/office/drawing/2014/main" xmlns="" id="{CCBCD201-A8DE-2B48-9CDD-3EDC78B7CA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6328" y="569193"/>
            <a:ext cx="1294453" cy="1294453"/>
          </a:xfrm>
          <a:prstGeom prst="rect">
            <a:avLst/>
          </a:prstGeom>
        </p:spPr>
      </p:pic>
      <p:pic>
        <p:nvPicPr>
          <p:cNvPr id="12" name="Google Shape;237;g63a9585c2f_0_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30746" y="2802834"/>
            <a:ext cx="3299253" cy="3017198"/>
          </a:xfrm>
          <a:prstGeom prst="rect">
            <a:avLst/>
          </a:prstGeom>
          <a:noFill/>
          <a:ln>
            <a:noFill/>
          </a:ln>
        </p:spPr>
      </p:pic>
    </p:spTree>
    <p:extLst>
      <p:ext uri="{BB962C8B-B14F-4D97-AF65-F5344CB8AC3E}">
        <p14:creationId xmlns:p14="http://schemas.microsoft.com/office/powerpoint/2010/main" val="3541060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479081" y="341741"/>
            <a:ext cx="11049001" cy="1806576"/>
          </a:xfrm>
        </p:spPr>
        <p:txBody>
          <a:bodyPr anchorCtr="1">
            <a:noAutofit/>
          </a:bodyPr>
          <a:lstStyle/>
          <a:p>
            <a:r>
              <a:rPr lang="en-US" sz="3600" dirty="0">
                <a:solidFill>
                  <a:srgbClr val="B39063"/>
                </a:solidFill>
                <a:latin typeface="Gotham Rounded Medium" panose="02000000000000000000" pitchFamily="2" charset="0"/>
              </a:rPr>
              <a:t>Are there things you are already doing today </a:t>
            </a:r>
            <a:r>
              <a:rPr lang="en-US" sz="3600" dirty="0" smtClean="0">
                <a:solidFill>
                  <a:srgbClr val="B39063"/>
                </a:solidFill>
                <a:latin typeface="Gotham Rounded Medium" panose="02000000000000000000" pitchFamily="2" charset="0"/>
              </a:rPr>
              <a:t>that excite you </a:t>
            </a:r>
            <a:r>
              <a:rPr lang="en-US" sz="3600" smtClean="0">
                <a:solidFill>
                  <a:srgbClr val="B39063"/>
                </a:solidFill>
                <a:latin typeface="Gotham Rounded Medium" panose="02000000000000000000" pitchFamily="2" charset="0"/>
              </a:rPr>
              <a:t>and align with </a:t>
            </a:r>
            <a:r>
              <a:rPr lang="en-US" sz="3600" dirty="0">
                <a:solidFill>
                  <a:srgbClr val="B39063"/>
                </a:solidFill>
                <a:latin typeface="Gotham Rounded Medium" panose="02000000000000000000" pitchFamily="2" charset="0"/>
              </a:rPr>
              <a:t>the </a:t>
            </a:r>
            <a:r>
              <a:rPr lang="en-US" sz="3600" i="1" dirty="0">
                <a:solidFill>
                  <a:srgbClr val="B39063"/>
                </a:solidFill>
                <a:latin typeface="Gotham Rounded Medium" panose="02000000000000000000" pitchFamily="2" charset="0"/>
              </a:rPr>
              <a:t>Imagine Fox Cities </a:t>
            </a:r>
            <a:r>
              <a:rPr lang="en-US" sz="3600" dirty="0">
                <a:solidFill>
                  <a:srgbClr val="B39063"/>
                </a:solidFill>
                <a:latin typeface="Gotham Rounded Medium" panose="02000000000000000000" pitchFamily="2" charset="0"/>
              </a:rPr>
              <a:t>Living Vision? </a:t>
            </a:r>
            <a:r>
              <a:rPr lang="en-US" sz="3600" dirty="0">
                <a:latin typeface="Georgia" charset="0"/>
                <a:ea typeface="Georgia" charset="0"/>
                <a:cs typeface="Georgia" charset="0"/>
              </a:rPr>
              <a:t> </a:t>
            </a:r>
          </a:p>
        </p:txBody>
      </p:sp>
      <p:sp>
        <p:nvSpPr>
          <p:cNvPr id="3" name="TextBox 2"/>
          <p:cNvSpPr txBox="1"/>
          <p:nvPr/>
        </p:nvSpPr>
        <p:spPr>
          <a:xfrm>
            <a:off x="4186238" y="1814513"/>
            <a:ext cx="184731" cy="369332"/>
          </a:xfrm>
          <a:prstGeom prst="rect">
            <a:avLst/>
          </a:prstGeom>
          <a:noFill/>
        </p:spPr>
        <p:txBody>
          <a:bodyPr wrap="none" rtlCol="0">
            <a:spAutoFit/>
          </a:bodyPr>
          <a:lstStyle/>
          <a:p>
            <a:endParaRPr lang="en-US" dirty="0"/>
          </a:p>
        </p:txBody>
      </p:sp>
      <p:graphicFrame>
        <p:nvGraphicFramePr>
          <p:cNvPr id="37" name="Content Placeholder 7">
            <a:extLst>
              <a:ext uri="{FF2B5EF4-FFF2-40B4-BE49-F238E27FC236}">
                <a16:creationId xmlns:a16="http://schemas.microsoft.com/office/drawing/2014/main" xmlns="" id="{9CF9CB79-3962-4CBF-8FF3-44888573A74D}"/>
              </a:ext>
            </a:extLst>
          </p:cNvPr>
          <p:cNvGraphicFramePr>
            <a:graphicFrameLocks noGrp="1"/>
          </p:cNvGraphicFramePr>
          <p:nvPr>
            <p:ph idx="1"/>
            <p:extLst>
              <p:ext uri="{D42A27DB-BD31-4B8C-83A1-F6EECF244321}">
                <p14:modId xmlns:p14="http://schemas.microsoft.com/office/powerpoint/2010/main" val="1317604295"/>
              </p:ext>
            </p:extLst>
          </p:nvPr>
        </p:nvGraphicFramePr>
        <p:xfrm>
          <a:off x="809625" y="221138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392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132348" y="376990"/>
            <a:ext cx="10748964" cy="1806576"/>
          </a:xfrm>
        </p:spPr>
        <p:txBody>
          <a:bodyPr anchorCtr="1">
            <a:noAutofit/>
          </a:bodyPr>
          <a:lstStyle/>
          <a:p>
            <a:r>
              <a:rPr lang="en-US" sz="3600" dirty="0">
                <a:solidFill>
                  <a:srgbClr val="B39063"/>
                </a:solidFill>
                <a:latin typeface="Gotham Rounded Medium" panose="02000000000000000000" pitchFamily="2" charset="0"/>
              </a:rPr>
              <a:t>How can you help bring the </a:t>
            </a:r>
            <a:r>
              <a:rPr lang="en-US" sz="3600" i="1" dirty="0">
                <a:solidFill>
                  <a:srgbClr val="B39063"/>
                </a:solidFill>
                <a:latin typeface="Gotham Rounded Medium" panose="02000000000000000000" pitchFamily="2" charset="0"/>
              </a:rPr>
              <a:t>Imagine Fox Cities </a:t>
            </a:r>
            <a:r>
              <a:rPr lang="en-US" sz="3600" dirty="0">
                <a:solidFill>
                  <a:srgbClr val="B39063"/>
                </a:solidFill>
                <a:latin typeface="Gotham Rounded Medium" panose="02000000000000000000" pitchFamily="2" charset="0"/>
              </a:rPr>
              <a:t/>
            </a:r>
            <a:br>
              <a:rPr lang="en-US" sz="3600" dirty="0">
                <a:solidFill>
                  <a:srgbClr val="B39063"/>
                </a:solidFill>
                <a:latin typeface="Gotham Rounded Medium" panose="02000000000000000000" pitchFamily="2" charset="0"/>
              </a:rPr>
            </a:br>
            <a:r>
              <a:rPr lang="en-US" sz="3600" dirty="0">
                <a:solidFill>
                  <a:srgbClr val="B39063"/>
                </a:solidFill>
                <a:latin typeface="Gotham Rounded Medium" panose="02000000000000000000" pitchFamily="2" charset="0"/>
              </a:rPr>
              <a:t>Living Vision to life?</a:t>
            </a:r>
            <a:endParaRPr lang="en-US" sz="3600" dirty="0">
              <a:latin typeface="Georgia" charset="0"/>
              <a:ea typeface="Georgia" charset="0"/>
              <a:cs typeface="Georgia" charset="0"/>
            </a:endParaRPr>
          </a:p>
        </p:txBody>
      </p:sp>
      <p:sp>
        <p:nvSpPr>
          <p:cNvPr id="3" name="TextBox 2"/>
          <p:cNvSpPr txBox="1"/>
          <p:nvPr/>
        </p:nvSpPr>
        <p:spPr>
          <a:xfrm>
            <a:off x="4186238" y="1814513"/>
            <a:ext cx="184731" cy="369332"/>
          </a:xfrm>
          <a:prstGeom prst="rect">
            <a:avLst/>
          </a:prstGeom>
          <a:noFill/>
        </p:spPr>
        <p:txBody>
          <a:bodyPr wrap="none" rtlCol="0">
            <a:spAutoFit/>
          </a:bodyPr>
          <a:lstStyle/>
          <a:p>
            <a:endParaRPr lang="en-US" dirty="0"/>
          </a:p>
        </p:txBody>
      </p:sp>
      <p:graphicFrame>
        <p:nvGraphicFramePr>
          <p:cNvPr id="37" name="Content Placeholder 7">
            <a:extLst>
              <a:ext uri="{FF2B5EF4-FFF2-40B4-BE49-F238E27FC236}">
                <a16:creationId xmlns:a16="http://schemas.microsoft.com/office/drawing/2014/main" xmlns="" id="{9CF9CB79-3962-4CBF-8FF3-44888573A74D}"/>
              </a:ext>
            </a:extLst>
          </p:cNvPr>
          <p:cNvGraphicFramePr>
            <a:graphicFrameLocks noGrp="1"/>
          </p:cNvGraphicFramePr>
          <p:nvPr>
            <p:ph idx="1"/>
            <p:extLst>
              <p:ext uri="{D42A27DB-BD31-4B8C-83A1-F6EECF244321}">
                <p14:modId xmlns:p14="http://schemas.microsoft.com/office/powerpoint/2010/main" val="874056344"/>
              </p:ext>
            </p:extLst>
          </p:nvPr>
        </p:nvGraphicFramePr>
        <p:xfrm>
          <a:off x="809625" y="221138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xmlns="" id="{CCBCD201-A8DE-2B48-9CDD-3EDC78B7CAE1}"/>
              </a:ext>
            </a:extLst>
          </p:cNvPr>
          <p:cNvPicPr>
            <a:picLocks noChangeAspect="1"/>
          </p:cNvPicPr>
          <p:nvPr/>
        </p:nvPicPr>
        <p:blipFill>
          <a:blip r:embed="rId8"/>
          <a:stretch>
            <a:fillRect/>
          </a:stretch>
        </p:blipFill>
        <p:spPr>
          <a:xfrm>
            <a:off x="9926175" y="481391"/>
            <a:ext cx="1382555" cy="1382555"/>
          </a:xfrm>
          <a:prstGeom prst="rect">
            <a:avLst/>
          </a:prstGeom>
        </p:spPr>
      </p:pic>
    </p:spTree>
    <p:extLst>
      <p:ext uri="{BB962C8B-B14F-4D97-AF65-F5344CB8AC3E}">
        <p14:creationId xmlns:p14="http://schemas.microsoft.com/office/powerpoint/2010/main" val="124018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389575E1-3389-451A-A5F7-27854C25C5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A53CCC5C-D88E-40FB-B30B-23DCDBD01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9EF7BDB8-436E-7D48-817F-60B677EBA083}"/>
              </a:ext>
            </a:extLst>
          </p:cNvPr>
          <p:cNvSpPr>
            <a:spLocks noGrp="1"/>
          </p:cNvSpPr>
          <p:nvPr>
            <p:ph type="title"/>
          </p:nvPr>
        </p:nvSpPr>
        <p:spPr>
          <a:xfrm>
            <a:off x="414336" y="514352"/>
            <a:ext cx="3686175" cy="4614861"/>
          </a:xfrm>
        </p:spPr>
        <p:txBody>
          <a:bodyPr>
            <a:normAutofit/>
          </a:bodyPr>
          <a:lstStyle/>
          <a:p>
            <a:r>
              <a:rPr lang="en-US" u="sng" dirty="0">
                <a:solidFill>
                  <a:srgbClr val="FFFFFF"/>
                </a:solidFill>
                <a:latin typeface="Gotham Rounded Medium" panose="02000000000000000000" pitchFamily="2" charset="0"/>
              </a:rPr>
              <a:t>Together</a:t>
            </a:r>
            <a:r>
              <a:rPr lang="en-US" dirty="0">
                <a:solidFill>
                  <a:srgbClr val="FFFFFF"/>
                </a:solidFill>
                <a:latin typeface="Gotham Rounded Medium" panose="02000000000000000000" pitchFamily="2" charset="0"/>
              </a:rPr>
              <a:t>, </a:t>
            </a:r>
            <a:br>
              <a:rPr lang="en-US" dirty="0">
                <a:solidFill>
                  <a:srgbClr val="FFFFFF"/>
                </a:solidFill>
                <a:latin typeface="Gotham Rounded Medium" panose="02000000000000000000" pitchFamily="2" charset="0"/>
              </a:rPr>
            </a:br>
            <a:r>
              <a:rPr lang="en-US" dirty="0">
                <a:solidFill>
                  <a:srgbClr val="FFFFFF"/>
                </a:solidFill>
                <a:latin typeface="Gotham Rounded Medium" panose="02000000000000000000" pitchFamily="2" charset="0"/>
              </a:rPr>
              <a:t>we can bring the Living Vision to life! </a:t>
            </a:r>
            <a:br>
              <a:rPr lang="en-US" dirty="0">
                <a:solidFill>
                  <a:srgbClr val="FFFFFF"/>
                </a:solidFill>
                <a:latin typeface="Gotham Rounded Medium" panose="02000000000000000000" pitchFamily="2" charset="0"/>
              </a:rPr>
            </a:br>
            <a:r>
              <a:rPr lang="en-US" dirty="0">
                <a:solidFill>
                  <a:srgbClr val="FFFFFF"/>
                </a:solidFill>
                <a:latin typeface="Gotham Rounded Medium" panose="02000000000000000000" pitchFamily="2" charset="0"/>
              </a:rPr>
              <a:t/>
            </a:r>
            <a:br>
              <a:rPr lang="en-US" dirty="0">
                <a:solidFill>
                  <a:srgbClr val="FFFFFF"/>
                </a:solidFill>
                <a:latin typeface="Gotham Rounded Medium" panose="02000000000000000000" pitchFamily="2" charset="0"/>
              </a:rPr>
            </a:br>
            <a:r>
              <a:rPr lang="en-US" dirty="0">
                <a:solidFill>
                  <a:srgbClr val="FFFFFF"/>
                </a:solidFill>
                <a:latin typeface="Gotham Rounded Medium" panose="02000000000000000000" pitchFamily="2" charset="0"/>
              </a:rPr>
              <a:t/>
            </a:r>
            <a:br>
              <a:rPr lang="en-US" dirty="0">
                <a:solidFill>
                  <a:srgbClr val="FFFFFF"/>
                </a:solidFill>
                <a:latin typeface="Gotham Rounded Medium" panose="02000000000000000000" pitchFamily="2" charset="0"/>
              </a:rPr>
            </a:br>
            <a:endParaRPr lang="en-US" dirty="0">
              <a:solidFill>
                <a:srgbClr val="FFFFFF"/>
              </a:solidFill>
              <a:latin typeface="Gotham Rounded Medium" panose="02000000000000000000" pitchFamily="2" charset="0"/>
            </a:endParaRPr>
          </a:p>
        </p:txBody>
      </p:sp>
      <p:sp>
        <p:nvSpPr>
          <p:cNvPr id="3" name="Content Placeholder 2">
            <a:extLst>
              <a:ext uri="{FF2B5EF4-FFF2-40B4-BE49-F238E27FC236}">
                <a16:creationId xmlns:a16="http://schemas.microsoft.com/office/drawing/2014/main" xmlns="" id="{9AA97144-B109-F546-A43A-57F867F6E33B}"/>
              </a:ext>
            </a:extLst>
          </p:cNvPr>
          <p:cNvSpPr>
            <a:spLocks noGrp="1"/>
          </p:cNvSpPr>
          <p:nvPr>
            <p:ph idx="1"/>
          </p:nvPr>
        </p:nvSpPr>
        <p:spPr>
          <a:xfrm>
            <a:off x="4604471" y="1514476"/>
            <a:ext cx="6906491" cy="4962525"/>
          </a:xfrm>
        </p:spPr>
        <p:txBody>
          <a:bodyPr anchor="ctr">
            <a:normAutofit fontScale="85000" lnSpcReduction="20000"/>
          </a:bodyPr>
          <a:lstStyle/>
          <a:p>
            <a:pPr marL="0" indent="0">
              <a:lnSpc>
                <a:spcPct val="140000"/>
              </a:lnSpc>
              <a:buNone/>
            </a:pPr>
            <a:r>
              <a:rPr lang="en-US" dirty="0" smtClean="0">
                <a:latin typeface="Georgia" charset="0"/>
                <a:ea typeface="Georgia" charset="0"/>
                <a:cs typeface="Georgia" charset="0"/>
              </a:rPr>
              <a:t>Please help </a:t>
            </a:r>
            <a:r>
              <a:rPr lang="en-US" i="1" dirty="0">
                <a:latin typeface="Georgia" charset="0"/>
                <a:ea typeface="Georgia" charset="0"/>
                <a:cs typeface="Georgia" charset="0"/>
              </a:rPr>
              <a:t>Imagine Fox Cities </a:t>
            </a:r>
            <a:r>
              <a:rPr lang="en-US" dirty="0">
                <a:latin typeface="Georgia" charset="0"/>
                <a:ea typeface="Georgia" charset="0"/>
                <a:cs typeface="Georgia" charset="0"/>
              </a:rPr>
              <a:t>today </a:t>
            </a:r>
            <a:r>
              <a:rPr lang="en-US" dirty="0" smtClean="0">
                <a:latin typeface="Georgia" charset="0"/>
                <a:ea typeface="Georgia" charset="0"/>
                <a:cs typeface="Georgia" charset="0"/>
              </a:rPr>
              <a:t>by pledging the following commitments: </a:t>
            </a:r>
            <a:r>
              <a:rPr lang="en-US" dirty="0">
                <a:latin typeface="Georgia" charset="0"/>
                <a:ea typeface="Georgia" charset="0"/>
                <a:cs typeface="Georgia" charset="0"/>
              </a:rPr>
              <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Sustaining what makes this place special</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Fostering innovation</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Being inclusive</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Measuring what matters</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Building on and aligning efforts</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Offering gracious space</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Acting with the next generation in mind</a:t>
            </a:r>
          </a:p>
          <a:p>
            <a:endParaRPr lang="en-US" dirty="0">
              <a:latin typeface="Gotham Rounded Medium" panose="02000000000000000000" pitchFamily="2" charset="0"/>
            </a:endParaRPr>
          </a:p>
          <a:p>
            <a:endParaRPr lang="en-US" dirty="0">
              <a:latin typeface="Gotham Rounded Medium" panose="02000000000000000000" pitchFamily="2" charset="0"/>
            </a:endParaRPr>
          </a:p>
          <a:p>
            <a:endParaRPr lang="en-US" dirty="0">
              <a:latin typeface="Gotham Rounded Medium" panose="02000000000000000000" pitchFamily="2" charset="0"/>
            </a:endParaRPr>
          </a:p>
          <a:p>
            <a:endParaRPr lang="en-US" dirty="0"/>
          </a:p>
        </p:txBody>
      </p:sp>
      <p:sp>
        <p:nvSpPr>
          <p:cNvPr id="33" name="Arc 32">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xmlns="" id="{74475723-216D-2B4D-9D48-D65E97B9A5E2}"/>
              </a:ext>
            </a:extLst>
          </p:cNvPr>
          <p:cNvSpPr txBox="1">
            <a:spLocks/>
          </p:cNvSpPr>
          <p:nvPr/>
        </p:nvSpPr>
        <p:spPr>
          <a:xfrm>
            <a:off x="448055" y="2340864"/>
            <a:ext cx="9166654" cy="4301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Rectangle 1">
            <a:extLst>
              <a:ext uri="{FF2B5EF4-FFF2-40B4-BE49-F238E27FC236}">
                <a16:creationId xmlns:a16="http://schemas.microsoft.com/office/drawing/2014/main" xmlns="" id="{A4353D2F-19B8-5545-B2C4-5921FC756C72}"/>
              </a:ext>
            </a:extLst>
          </p:cNvPr>
          <p:cNvSpPr/>
          <p:nvPr/>
        </p:nvSpPr>
        <p:spPr>
          <a:xfrm>
            <a:off x="336487" y="2382577"/>
            <a:ext cx="6096000" cy="646331"/>
          </a:xfrm>
          <a:prstGeom prst="rect">
            <a:avLst/>
          </a:prstGeom>
        </p:spPr>
        <p:txBody>
          <a:bodyPr>
            <a:spAutoFit/>
          </a:bodyPr>
          <a:lstStyle/>
          <a:p>
            <a:pPr lvl="1">
              <a:spcAft>
                <a:spcPts val="600"/>
              </a:spcAft>
            </a:pPr>
            <a:endParaRPr lang="en-US" dirty="0">
              <a:latin typeface="Gotham Rounded Medium" panose="02000000000000000000" pitchFamily="2" charset="0"/>
            </a:endParaRPr>
          </a:p>
          <a:p>
            <a:pPr lvl="1">
              <a:spcAft>
                <a:spcPts val="600"/>
              </a:spcAft>
            </a:pPr>
            <a:endParaRPr lang="en-US" dirty="0"/>
          </a:p>
        </p:txBody>
      </p:sp>
      <p:pic>
        <p:nvPicPr>
          <p:cNvPr id="9" name="Picture 8">
            <a:extLst>
              <a:ext uri="{FF2B5EF4-FFF2-40B4-BE49-F238E27FC236}">
                <a16:creationId xmlns:a16="http://schemas.microsoft.com/office/drawing/2014/main" xmlns="" id="{CCBCD201-A8DE-2B48-9CDD-3EDC78B7CAE1}"/>
              </a:ext>
            </a:extLst>
          </p:cNvPr>
          <p:cNvPicPr>
            <a:picLocks noChangeAspect="1"/>
          </p:cNvPicPr>
          <p:nvPr/>
        </p:nvPicPr>
        <p:blipFill>
          <a:blip r:embed="rId3"/>
          <a:stretch>
            <a:fillRect/>
          </a:stretch>
        </p:blipFill>
        <p:spPr>
          <a:xfrm>
            <a:off x="665629" y="3686174"/>
            <a:ext cx="2720897" cy="2720897"/>
          </a:xfrm>
          <a:prstGeom prst="rect">
            <a:avLst/>
          </a:prstGeom>
        </p:spPr>
      </p:pic>
    </p:spTree>
    <p:extLst>
      <p:ext uri="{BB962C8B-B14F-4D97-AF65-F5344CB8AC3E}">
        <p14:creationId xmlns:p14="http://schemas.microsoft.com/office/powerpoint/2010/main" val="4232873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389575E1-3389-451A-A5F7-27854C25C5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A53CCC5C-D88E-40FB-B30B-23DCDBD01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9EF7BDB8-436E-7D48-817F-60B677EBA083}"/>
              </a:ext>
            </a:extLst>
          </p:cNvPr>
          <p:cNvSpPr>
            <a:spLocks noGrp="1"/>
          </p:cNvSpPr>
          <p:nvPr>
            <p:ph type="title"/>
          </p:nvPr>
        </p:nvSpPr>
        <p:spPr>
          <a:xfrm>
            <a:off x="699149" y="724215"/>
            <a:ext cx="2898490" cy="3098278"/>
          </a:xfrm>
        </p:spPr>
        <p:txBody>
          <a:bodyPr>
            <a:normAutofit/>
          </a:bodyPr>
          <a:lstStyle/>
          <a:p>
            <a:r>
              <a:rPr lang="en-US" dirty="0" smtClean="0">
                <a:solidFill>
                  <a:srgbClr val="FFFFFF"/>
                </a:solidFill>
                <a:latin typeface="Gotham Rounded Medium" panose="02000000000000000000" pitchFamily="2" charset="0"/>
              </a:rPr>
              <a:t>Support </a:t>
            </a:r>
            <a:br>
              <a:rPr lang="en-US" dirty="0" smtClean="0">
                <a:solidFill>
                  <a:srgbClr val="FFFFFF"/>
                </a:solidFill>
                <a:latin typeface="Gotham Rounded Medium" panose="02000000000000000000" pitchFamily="2" charset="0"/>
              </a:rPr>
            </a:br>
            <a:r>
              <a:rPr lang="en-US" i="1" dirty="0" smtClean="0">
                <a:solidFill>
                  <a:srgbClr val="FFFFFF"/>
                </a:solidFill>
                <a:latin typeface="Gotham Rounded Medium" panose="02000000000000000000" pitchFamily="2" charset="0"/>
              </a:rPr>
              <a:t>Imagine </a:t>
            </a:r>
            <a:br>
              <a:rPr lang="en-US" i="1" dirty="0" smtClean="0">
                <a:solidFill>
                  <a:srgbClr val="FFFFFF"/>
                </a:solidFill>
                <a:latin typeface="Gotham Rounded Medium" panose="02000000000000000000" pitchFamily="2" charset="0"/>
              </a:rPr>
            </a:br>
            <a:r>
              <a:rPr lang="en-US" i="1" dirty="0" smtClean="0">
                <a:solidFill>
                  <a:srgbClr val="FFFFFF"/>
                </a:solidFill>
                <a:latin typeface="Gotham Rounded Medium" panose="02000000000000000000" pitchFamily="2" charset="0"/>
              </a:rPr>
              <a:t>Fox Cities</a:t>
            </a:r>
            <a:r>
              <a:rPr lang="en-US" dirty="0">
                <a:solidFill>
                  <a:srgbClr val="FFFFFF"/>
                </a:solidFill>
                <a:latin typeface="Gotham Rounded Medium" panose="02000000000000000000" pitchFamily="2" charset="0"/>
              </a:rPr>
              <a:t/>
            </a:r>
            <a:br>
              <a:rPr lang="en-US" dirty="0">
                <a:solidFill>
                  <a:srgbClr val="FFFFFF"/>
                </a:solidFill>
                <a:latin typeface="Gotham Rounded Medium" panose="02000000000000000000" pitchFamily="2" charset="0"/>
              </a:rPr>
            </a:br>
            <a:endParaRPr lang="en-US" dirty="0">
              <a:solidFill>
                <a:srgbClr val="FFFFFF"/>
              </a:solidFill>
              <a:latin typeface="Gotham Rounded Medium" panose="02000000000000000000" pitchFamily="2" charset="0"/>
            </a:endParaRPr>
          </a:p>
        </p:txBody>
      </p:sp>
      <p:sp>
        <p:nvSpPr>
          <p:cNvPr id="3" name="Content Placeholder 2">
            <a:extLst>
              <a:ext uri="{FF2B5EF4-FFF2-40B4-BE49-F238E27FC236}">
                <a16:creationId xmlns:a16="http://schemas.microsoft.com/office/drawing/2014/main" xmlns="" id="{9AA97144-B109-F546-A43A-57F867F6E33B}"/>
              </a:ext>
            </a:extLst>
          </p:cNvPr>
          <p:cNvSpPr>
            <a:spLocks noGrp="1"/>
          </p:cNvSpPr>
          <p:nvPr>
            <p:ph idx="1"/>
          </p:nvPr>
        </p:nvSpPr>
        <p:spPr>
          <a:xfrm>
            <a:off x="4604471" y="444843"/>
            <a:ext cx="6906491" cy="6032159"/>
          </a:xfrm>
        </p:spPr>
        <p:txBody>
          <a:bodyPr anchor="ctr">
            <a:normAutofit/>
          </a:bodyPr>
          <a:lstStyle/>
          <a:p>
            <a:pPr marL="0" indent="0">
              <a:lnSpc>
                <a:spcPct val="100000"/>
              </a:lnSpc>
              <a:buNone/>
            </a:pPr>
            <a:r>
              <a:rPr lang="en-US" dirty="0">
                <a:latin typeface="Georgia" charset="0"/>
                <a:ea typeface="Georgia" charset="0"/>
                <a:cs typeface="Georgia" charset="0"/>
              </a:rPr>
              <a:t>Utilize the </a:t>
            </a:r>
            <a:r>
              <a:rPr lang="en-US" i="1" dirty="0">
                <a:latin typeface="Georgia" charset="0"/>
                <a:ea typeface="Georgia" charset="0"/>
                <a:cs typeface="Georgia" charset="0"/>
              </a:rPr>
              <a:t>Imagine Fox Cities</a:t>
            </a:r>
            <a:r>
              <a:rPr lang="en-US" dirty="0">
                <a:latin typeface="Georgia" charset="0"/>
                <a:ea typeface="Georgia" charset="0"/>
                <a:cs typeface="Georgia" charset="0"/>
              </a:rPr>
              <a:t> website to access </a:t>
            </a:r>
            <a:r>
              <a:rPr lang="en-US" dirty="0" smtClean="0">
                <a:latin typeface="Georgia" charset="0"/>
                <a:ea typeface="Georgia" charset="0"/>
                <a:cs typeface="Georgia" charset="0"/>
              </a:rPr>
              <a:t>a promotional tool kit. On the website, you’ll find:  </a:t>
            </a:r>
            <a:br>
              <a:rPr lang="en-US" dirty="0" smtClean="0">
                <a:latin typeface="Georgia" charset="0"/>
                <a:ea typeface="Georgia" charset="0"/>
                <a:cs typeface="Georgia" charset="0"/>
              </a:rPr>
            </a:br>
            <a:endParaRPr lang="en-US" dirty="0">
              <a:latin typeface="Georgia" charset="0"/>
              <a:ea typeface="Georgia" charset="0"/>
              <a:cs typeface="Georgia" charset="0"/>
            </a:endParaRPr>
          </a:p>
          <a:p>
            <a:pPr lvl="1">
              <a:lnSpc>
                <a:spcPct val="100000"/>
              </a:lnSpc>
            </a:pPr>
            <a:r>
              <a:rPr lang="en-US" sz="2800" dirty="0" smtClean="0">
                <a:latin typeface="Georgia" charset="0"/>
                <a:ea typeface="Georgia" charset="0"/>
                <a:cs typeface="Georgia" charset="0"/>
              </a:rPr>
              <a:t>Logos</a:t>
            </a:r>
            <a:endParaRPr lang="en-US" sz="2800" dirty="0">
              <a:latin typeface="Georgia" charset="0"/>
              <a:ea typeface="Georgia" charset="0"/>
              <a:cs typeface="Georgia" charset="0"/>
            </a:endParaRPr>
          </a:p>
          <a:p>
            <a:pPr lvl="1">
              <a:lnSpc>
                <a:spcPct val="100000"/>
              </a:lnSpc>
            </a:pPr>
            <a:r>
              <a:rPr lang="en-US" sz="2800" dirty="0" smtClean="0">
                <a:latin typeface="Georgia" charset="0"/>
                <a:ea typeface="Georgia" charset="0"/>
                <a:cs typeface="Georgia" charset="0"/>
              </a:rPr>
              <a:t>Video examples </a:t>
            </a:r>
            <a:endParaRPr lang="en-US" sz="2800" dirty="0">
              <a:latin typeface="Georgia" charset="0"/>
              <a:ea typeface="Georgia" charset="0"/>
              <a:cs typeface="Georgia" charset="0"/>
            </a:endParaRPr>
          </a:p>
          <a:p>
            <a:pPr lvl="1">
              <a:lnSpc>
                <a:spcPct val="100000"/>
              </a:lnSpc>
            </a:pPr>
            <a:r>
              <a:rPr lang="en-US" sz="2800" dirty="0">
                <a:latin typeface="Georgia" charset="0"/>
                <a:ea typeface="Georgia" charset="0"/>
                <a:cs typeface="Georgia" charset="0"/>
              </a:rPr>
              <a:t>Social media posts </a:t>
            </a:r>
          </a:p>
          <a:p>
            <a:pPr lvl="1">
              <a:lnSpc>
                <a:spcPct val="100000"/>
              </a:lnSpc>
            </a:pPr>
            <a:r>
              <a:rPr lang="en-US" sz="2800" dirty="0">
                <a:latin typeface="Georgia" charset="0"/>
                <a:ea typeface="Georgia" charset="0"/>
                <a:cs typeface="Georgia" charset="0"/>
              </a:rPr>
              <a:t>Print collateral </a:t>
            </a:r>
          </a:p>
          <a:p>
            <a:pPr lvl="1">
              <a:lnSpc>
                <a:spcPct val="100000"/>
              </a:lnSpc>
            </a:pPr>
            <a:r>
              <a:rPr lang="en-US" sz="2800" dirty="0">
                <a:latin typeface="Georgia" charset="0"/>
                <a:ea typeface="Georgia" charset="0"/>
                <a:cs typeface="Georgia" charset="0"/>
              </a:rPr>
              <a:t>Presentations </a:t>
            </a:r>
          </a:p>
          <a:p>
            <a:pPr lvl="1">
              <a:lnSpc>
                <a:spcPct val="100000"/>
              </a:lnSpc>
            </a:pPr>
            <a:r>
              <a:rPr lang="en-US" sz="2800" i="1" dirty="0">
                <a:latin typeface="Georgia" charset="0"/>
                <a:ea typeface="Georgia" charset="0"/>
                <a:cs typeface="Georgia" charset="0"/>
              </a:rPr>
              <a:t>And more! </a:t>
            </a:r>
            <a:r>
              <a:rPr lang="en-US" sz="2800" dirty="0">
                <a:latin typeface="Georgia" charset="0"/>
                <a:ea typeface="Georgia" charset="0"/>
                <a:cs typeface="Georgia" charset="0"/>
              </a:rPr>
              <a:t/>
            </a:r>
            <a:br>
              <a:rPr lang="en-US" sz="2800" dirty="0">
                <a:latin typeface="Georgia" charset="0"/>
                <a:ea typeface="Georgia" charset="0"/>
                <a:cs typeface="Georgia" charset="0"/>
              </a:rPr>
            </a:br>
            <a:r>
              <a:rPr lang="en-US" sz="2800" dirty="0" smtClean="0">
                <a:latin typeface="Georgia" charset="0"/>
                <a:ea typeface="Georgia" charset="0"/>
                <a:cs typeface="Georgia" charset="0"/>
              </a:rPr>
              <a:t/>
            </a:r>
            <a:br>
              <a:rPr lang="en-US" sz="2800" dirty="0" smtClean="0">
                <a:latin typeface="Georgia" charset="0"/>
                <a:ea typeface="Georgia" charset="0"/>
                <a:cs typeface="Georgia" charset="0"/>
              </a:rPr>
            </a:br>
            <a:r>
              <a:rPr lang="en-US" sz="2800" dirty="0" smtClean="0">
                <a:latin typeface="Georgia" charset="0"/>
                <a:ea typeface="Georgia" charset="0"/>
                <a:cs typeface="Georgia" charset="0"/>
                <a:hlinkClick r:id="rId3"/>
              </a:rPr>
              <a:t>www.imaginefoxcities.com</a:t>
            </a:r>
            <a:r>
              <a:rPr lang="en-US" sz="2800" dirty="0" smtClean="0">
                <a:latin typeface="Georgia" charset="0"/>
                <a:ea typeface="Georgia" charset="0"/>
                <a:cs typeface="Georgia" charset="0"/>
              </a:rPr>
              <a:t> </a:t>
            </a:r>
            <a:endParaRPr lang="en-US" dirty="0">
              <a:latin typeface="Gotham Rounded Medium" panose="02000000000000000000" pitchFamily="2" charset="0"/>
            </a:endParaRPr>
          </a:p>
        </p:txBody>
      </p:sp>
      <p:sp>
        <p:nvSpPr>
          <p:cNvPr id="33" name="Arc 32">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xmlns="" id="{74475723-216D-2B4D-9D48-D65E97B9A5E2}"/>
              </a:ext>
            </a:extLst>
          </p:cNvPr>
          <p:cNvSpPr txBox="1">
            <a:spLocks/>
          </p:cNvSpPr>
          <p:nvPr/>
        </p:nvSpPr>
        <p:spPr>
          <a:xfrm>
            <a:off x="448055" y="2340864"/>
            <a:ext cx="9166654" cy="4301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Rectangle 1">
            <a:extLst>
              <a:ext uri="{FF2B5EF4-FFF2-40B4-BE49-F238E27FC236}">
                <a16:creationId xmlns:a16="http://schemas.microsoft.com/office/drawing/2014/main" xmlns="" id="{A4353D2F-19B8-5545-B2C4-5921FC756C72}"/>
              </a:ext>
            </a:extLst>
          </p:cNvPr>
          <p:cNvSpPr/>
          <p:nvPr/>
        </p:nvSpPr>
        <p:spPr>
          <a:xfrm>
            <a:off x="336487" y="2382577"/>
            <a:ext cx="6096000" cy="646331"/>
          </a:xfrm>
          <a:prstGeom prst="rect">
            <a:avLst/>
          </a:prstGeom>
        </p:spPr>
        <p:txBody>
          <a:bodyPr>
            <a:spAutoFit/>
          </a:bodyPr>
          <a:lstStyle/>
          <a:p>
            <a:pPr lvl="1">
              <a:spcAft>
                <a:spcPts val="600"/>
              </a:spcAft>
            </a:pPr>
            <a:endParaRPr lang="en-US" dirty="0">
              <a:latin typeface="Gotham Rounded Medium" panose="02000000000000000000" pitchFamily="2" charset="0"/>
            </a:endParaRPr>
          </a:p>
          <a:p>
            <a:pPr lvl="1">
              <a:spcAft>
                <a:spcPts val="600"/>
              </a:spcAft>
            </a:pPr>
            <a:endParaRPr lang="en-US" dirty="0"/>
          </a:p>
        </p:txBody>
      </p:sp>
      <p:pic>
        <p:nvPicPr>
          <p:cNvPr id="9" name="Picture 8">
            <a:extLst>
              <a:ext uri="{FF2B5EF4-FFF2-40B4-BE49-F238E27FC236}">
                <a16:creationId xmlns:a16="http://schemas.microsoft.com/office/drawing/2014/main" xmlns="" id="{CCBCD201-A8DE-2B48-9CDD-3EDC78B7CAE1}"/>
              </a:ext>
            </a:extLst>
          </p:cNvPr>
          <p:cNvPicPr>
            <a:picLocks noChangeAspect="1"/>
          </p:cNvPicPr>
          <p:nvPr/>
        </p:nvPicPr>
        <p:blipFill>
          <a:blip r:embed="rId4"/>
          <a:stretch>
            <a:fillRect/>
          </a:stretch>
        </p:blipFill>
        <p:spPr>
          <a:xfrm>
            <a:off x="664927" y="3844509"/>
            <a:ext cx="2720897" cy="2720897"/>
          </a:xfrm>
          <a:prstGeom prst="rect">
            <a:avLst/>
          </a:prstGeom>
        </p:spPr>
      </p:pic>
    </p:spTree>
    <p:extLst>
      <p:ext uri="{BB962C8B-B14F-4D97-AF65-F5344CB8AC3E}">
        <p14:creationId xmlns:p14="http://schemas.microsoft.com/office/powerpoint/2010/main" val="1484619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389575E1-3389-451A-A5F7-27854C25C5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A53CCC5C-D88E-40FB-B30B-23DCDBD01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9EF7BDB8-436E-7D48-817F-60B677EBA083}"/>
              </a:ext>
            </a:extLst>
          </p:cNvPr>
          <p:cNvSpPr>
            <a:spLocks noGrp="1"/>
          </p:cNvSpPr>
          <p:nvPr>
            <p:ph type="title"/>
          </p:nvPr>
        </p:nvSpPr>
        <p:spPr>
          <a:xfrm>
            <a:off x="504276" y="964057"/>
            <a:ext cx="3078372" cy="2483681"/>
          </a:xfrm>
        </p:spPr>
        <p:txBody>
          <a:bodyPr>
            <a:normAutofit fontScale="90000"/>
          </a:bodyPr>
          <a:lstStyle/>
          <a:p>
            <a:r>
              <a:rPr lang="en-US" dirty="0" smtClean="0">
                <a:solidFill>
                  <a:srgbClr val="FFFFFF"/>
                </a:solidFill>
                <a:latin typeface="Gotham Rounded Medium" panose="02000000000000000000" pitchFamily="2" charset="0"/>
              </a:rPr>
              <a:t>Share your </a:t>
            </a:r>
            <a:r>
              <a:rPr lang="en-US" i="1" dirty="0" smtClean="0">
                <a:solidFill>
                  <a:srgbClr val="FFFFFF"/>
                </a:solidFill>
                <a:latin typeface="Gotham Rounded Medium" panose="02000000000000000000" pitchFamily="2" charset="0"/>
              </a:rPr>
              <a:t>Imagine Fox Cities </a:t>
            </a:r>
            <a:r>
              <a:rPr lang="en-US" dirty="0" smtClean="0">
                <a:solidFill>
                  <a:srgbClr val="FFFFFF"/>
                </a:solidFill>
                <a:latin typeface="Gotham Rounded Medium" panose="02000000000000000000" pitchFamily="2" charset="0"/>
              </a:rPr>
              <a:t>stories </a:t>
            </a:r>
            <a:r>
              <a:rPr lang="en-US" dirty="0">
                <a:solidFill>
                  <a:srgbClr val="FFFFFF"/>
                </a:solidFill>
                <a:latin typeface="Gotham Rounded Medium" panose="02000000000000000000" pitchFamily="2" charset="0"/>
              </a:rPr>
              <a:t/>
            </a:r>
            <a:br>
              <a:rPr lang="en-US" dirty="0">
                <a:solidFill>
                  <a:srgbClr val="FFFFFF"/>
                </a:solidFill>
                <a:latin typeface="Gotham Rounded Medium" panose="02000000000000000000" pitchFamily="2" charset="0"/>
              </a:rPr>
            </a:br>
            <a:endParaRPr lang="en-US" dirty="0">
              <a:solidFill>
                <a:srgbClr val="FFFFFF"/>
              </a:solidFill>
              <a:latin typeface="Gotham Rounded Medium" panose="02000000000000000000" pitchFamily="2" charset="0"/>
            </a:endParaRPr>
          </a:p>
        </p:txBody>
      </p:sp>
      <p:sp>
        <p:nvSpPr>
          <p:cNvPr id="3" name="Content Placeholder 2">
            <a:extLst>
              <a:ext uri="{FF2B5EF4-FFF2-40B4-BE49-F238E27FC236}">
                <a16:creationId xmlns:a16="http://schemas.microsoft.com/office/drawing/2014/main" xmlns="" id="{9AA97144-B109-F546-A43A-57F867F6E33B}"/>
              </a:ext>
            </a:extLst>
          </p:cNvPr>
          <p:cNvSpPr>
            <a:spLocks noGrp="1"/>
          </p:cNvSpPr>
          <p:nvPr>
            <p:ph idx="1"/>
          </p:nvPr>
        </p:nvSpPr>
        <p:spPr>
          <a:xfrm>
            <a:off x="4604471" y="444843"/>
            <a:ext cx="6906491" cy="4711773"/>
          </a:xfrm>
        </p:spPr>
        <p:txBody>
          <a:bodyPr anchor="ctr">
            <a:normAutofit/>
          </a:bodyPr>
          <a:lstStyle/>
          <a:p>
            <a:pPr marL="228600" lvl="1">
              <a:lnSpc>
                <a:spcPct val="100000"/>
              </a:lnSpc>
              <a:spcBef>
                <a:spcPts val="1000"/>
              </a:spcBef>
            </a:pPr>
            <a:r>
              <a:rPr lang="en-US" sz="2800" dirty="0" smtClean="0">
                <a:latin typeface="Georgia" charset="0"/>
                <a:ea typeface="Georgia" charset="0"/>
                <a:cs typeface="Georgia" charset="0"/>
              </a:rPr>
              <a:t>We want to hear from you! </a:t>
            </a:r>
            <a:br>
              <a:rPr lang="en-US" sz="2800" dirty="0" smtClean="0">
                <a:latin typeface="Georgia" charset="0"/>
                <a:ea typeface="Georgia" charset="0"/>
                <a:cs typeface="Georgia" charset="0"/>
              </a:rPr>
            </a:br>
            <a:endParaRPr lang="en-US" sz="2800" dirty="0" smtClean="0">
              <a:latin typeface="Georgia" charset="0"/>
              <a:ea typeface="Georgia" charset="0"/>
              <a:cs typeface="Georgia" charset="0"/>
            </a:endParaRPr>
          </a:p>
          <a:p>
            <a:pPr>
              <a:lnSpc>
                <a:spcPct val="100000"/>
              </a:lnSpc>
            </a:pPr>
            <a:r>
              <a:rPr lang="en-US" dirty="0" smtClean="0">
                <a:latin typeface="Georgia" charset="0"/>
                <a:ea typeface="Georgia" charset="0"/>
                <a:cs typeface="Georgia" charset="0"/>
              </a:rPr>
              <a:t>Show us the ways you are moving the Living vision forward</a:t>
            </a:r>
            <a:br>
              <a:rPr lang="en-US" dirty="0" smtClean="0">
                <a:latin typeface="Georgia" charset="0"/>
                <a:ea typeface="Georgia" charset="0"/>
                <a:cs typeface="Georgia" charset="0"/>
              </a:rPr>
            </a:br>
            <a:endParaRPr lang="en-US" dirty="0" smtClean="0">
              <a:latin typeface="Georgia" charset="0"/>
              <a:ea typeface="Georgia" charset="0"/>
              <a:cs typeface="Georgia" charset="0"/>
            </a:endParaRPr>
          </a:p>
          <a:p>
            <a:pPr>
              <a:lnSpc>
                <a:spcPct val="100000"/>
              </a:lnSpc>
            </a:pPr>
            <a:r>
              <a:rPr lang="en-US" dirty="0" smtClean="0">
                <a:latin typeface="Georgia" charset="0"/>
                <a:ea typeface="Georgia" charset="0"/>
                <a:cs typeface="Georgia" charset="0"/>
              </a:rPr>
              <a:t>Submit </a:t>
            </a:r>
            <a:r>
              <a:rPr lang="en-US" dirty="0">
                <a:latin typeface="Georgia" charset="0"/>
                <a:ea typeface="Georgia" charset="0"/>
                <a:cs typeface="Georgia" charset="0"/>
              </a:rPr>
              <a:t>your </a:t>
            </a:r>
            <a:r>
              <a:rPr lang="en-US" dirty="0" smtClean="0">
                <a:latin typeface="Georgia" charset="0"/>
                <a:ea typeface="Georgia" charset="0"/>
                <a:cs typeface="Georgia" charset="0"/>
              </a:rPr>
              <a:t>stories, photos or videos </a:t>
            </a:r>
            <a:r>
              <a:rPr lang="en-US" dirty="0">
                <a:latin typeface="Georgia" charset="0"/>
                <a:ea typeface="Georgia" charset="0"/>
                <a:cs typeface="Georgia" charset="0"/>
              </a:rPr>
              <a:t>online at </a:t>
            </a:r>
            <a:r>
              <a:rPr lang="en-US" dirty="0">
                <a:latin typeface="Georgia" charset="0"/>
                <a:ea typeface="Georgia" charset="0"/>
                <a:cs typeface="Georgia" charset="0"/>
                <a:hlinkClick r:id="rId3"/>
              </a:rPr>
              <a:t>www.imaginefoxcities.com</a:t>
            </a:r>
            <a:r>
              <a:rPr lang="en-US" dirty="0">
                <a:latin typeface="Georgia" charset="0"/>
                <a:ea typeface="Georgia" charset="0"/>
                <a:cs typeface="Georgia" charset="0"/>
              </a:rPr>
              <a:t> </a:t>
            </a:r>
            <a:endParaRPr lang="en-US" dirty="0">
              <a:latin typeface="Gotham Rounded Medium" panose="02000000000000000000" pitchFamily="2" charset="0"/>
            </a:endParaRPr>
          </a:p>
        </p:txBody>
      </p:sp>
      <p:sp>
        <p:nvSpPr>
          <p:cNvPr id="33" name="Arc 32">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xmlns="" id="{74475723-216D-2B4D-9D48-D65E97B9A5E2}"/>
              </a:ext>
            </a:extLst>
          </p:cNvPr>
          <p:cNvSpPr txBox="1">
            <a:spLocks/>
          </p:cNvSpPr>
          <p:nvPr/>
        </p:nvSpPr>
        <p:spPr>
          <a:xfrm>
            <a:off x="448055" y="2340864"/>
            <a:ext cx="9166654" cy="4301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Rectangle 1">
            <a:extLst>
              <a:ext uri="{FF2B5EF4-FFF2-40B4-BE49-F238E27FC236}">
                <a16:creationId xmlns:a16="http://schemas.microsoft.com/office/drawing/2014/main" xmlns="" id="{A4353D2F-19B8-5545-B2C4-5921FC756C72}"/>
              </a:ext>
            </a:extLst>
          </p:cNvPr>
          <p:cNvSpPr/>
          <p:nvPr/>
        </p:nvSpPr>
        <p:spPr>
          <a:xfrm>
            <a:off x="336487" y="2382577"/>
            <a:ext cx="6096000" cy="646331"/>
          </a:xfrm>
          <a:prstGeom prst="rect">
            <a:avLst/>
          </a:prstGeom>
        </p:spPr>
        <p:txBody>
          <a:bodyPr>
            <a:spAutoFit/>
          </a:bodyPr>
          <a:lstStyle/>
          <a:p>
            <a:pPr lvl="1">
              <a:spcAft>
                <a:spcPts val="600"/>
              </a:spcAft>
            </a:pPr>
            <a:endParaRPr lang="en-US" dirty="0">
              <a:latin typeface="Gotham Rounded Medium" panose="02000000000000000000" pitchFamily="2" charset="0"/>
            </a:endParaRPr>
          </a:p>
          <a:p>
            <a:pPr lvl="1">
              <a:spcAft>
                <a:spcPts val="600"/>
              </a:spcAft>
            </a:pPr>
            <a:endParaRPr lang="en-US" dirty="0"/>
          </a:p>
        </p:txBody>
      </p:sp>
      <p:pic>
        <p:nvPicPr>
          <p:cNvPr id="9" name="Picture 8">
            <a:extLst>
              <a:ext uri="{FF2B5EF4-FFF2-40B4-BE49-F238E27FC236}">
                <a16:creationId xmlns:a16="http://schemas.microsoft.com/office/drawing/2014/main" xmlns="" id="{CCBCD201-A8DE-2B48-9CDD-3EDC78B7CAE1}"/>
              </a:ext>
            </a:extLst>
          </p:cNvPr>
          <p:cNvPicPr>
            <a:picLocks noChangeAspect="1"/>
          </p:cNvPicPr>
          <p:nvPr/>
        </p:nvPicPr>
        <p:blipFill>
          <a:blip r:embed="rId4"/>
          <a:stretch>
            <a:fillRect/>
          </a:stretch>
        </p:blipFill>
        <p:spPr>
          <a:xfrm>
            <a:off x="679917" y="3604666"/>
            <a:ext cx="2720897" cy="2720897"/>
          </a:xfrm>
          <a:prstGeom prst="rect">
            <a:avLst/>
          </a:prstGeom>
        </p:spPr>
      </p:pic>
    </p:spTree>
    <p:extLst>
      <p:ext uri="{BB962C8B-B14F-4D97-AF65-F5344CB8AC3E}">
        <p14:creationId xmlns:p14="http://schemas.microsoft.com/office/powerpoint/2010/main" val="1176310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554831" y="3288216"/>
            <a:ext cx="11082337" cy="2452687"/>
          </a:xfrm>
        </p:spPr>
        <p:txBody>
          <a:bodyPr anchor="ctr">
            <a:normAutofit/>
          </a:bodyPr>
          <a:lstStyle/>
          <a:p>
            <a:pPr algn="ctr"/>
            <a:r>
              <a:rPr lang="en-US" sz="4800" dirty="0">
                <a:solidFill>
                  <a:srgbClr val="B39063"/>
                </a:solidFill>
                <a:latin typeface="Gotham Rounded Medium" panose="02000000000000000000" pitchFamily="2" charset="0"/>
              </a:rPr>
              <a:t>Thank You</a:t>
            </a:r>
            <a:endParaRPr lang="en-US" sz="4800" dirty="0">
              <a:latin typeface="Gotham Rounded Medium" panose="02000000000000000000" pitchFamily="2" charset="0"/>
            </a:endParaRPr>
          </a:p>
        </p:txBody>
      </p:sp>
      <p:pic>
        <p:nvPicPr>
          <p:cNvPr id="4" name="Content Placeholder 3">
            <a:extLst>
              <a:ext uri="{FF2B5EF4-FFF2-40B4-BE49-F238E27FC236}">
                <a16:creationId xmlns:a16="http://schemas.microsoft.com/office/drawing/2014/main" xmlns="" id="{8BE7D1C8-8B90-2B43-AEE6-44A9460D9A6D}"/>
              </a:ext>
            </a:extLst>
          </p:cNvPr>
          <p:cNvPicPr>
            <a:picLocks noChangeAspect="1"/>
          </p:cNvPicPr>
          <p:nvPr/>
        </p:nvPicPr>
        <p:blipFill rotWithShape="1">
          <a:blip r:embed="rId3"/>
          <a:srcRect t="6355"/>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xmlns="" id="{54C07AA4-33BD-482C-84FA-F6B5289A1ED2}"/>
              </a:ext>
            </a:extLst>
          </p:cNvPr>
          <p:cNvSpPr>
            <a:spLocks noGrp="1"/>
          </p:cNvSpPr>
          <p:nvPr>
            <p:ph idx="1"/>
          </p:nvPr>
        </p:nvSpPr>
        <p:spPr>
          <a:xfrm>
            <a:off x="8149880" y="5646851"/>
            <a:ext cx="3624620" cy="708632"/>
          </a:xfrm>
        </p:spPr>
        <p:txBody>
          <a:bodyPr anchor="t">
            <a:normAutofit/>
          </a:bodyPr>
          <a:lstStyle/>
          <a:p>
            <a:pPr marL="0" indent="0">
              <a:buNone/>
            </a:pPr>
            <a:r>
              <a:rPr lang="en-US" sz="3000" dirty="0">
                <a:latin typeface="Gotham Rounded Medium" panose="02000000000000000000" pitchFamily="2" charset="0"/>
              </a:rPr>
              <a:t>Imagine Fox Cities</a:t>
            </a:r>
          </a:p>
        </p:txBody>
      </p:sp>
      <p:sp>
        <p:nvSpPr>
          <p:cNvPr id="9" name="Content Placeholder 7">
            <a:extLst>
              <a:ext uri="{FF2B5EF4-FFF2-40B4-BE49-F238E27FC236}">
                <a16:creationId xmlns:a16="http://schemas.microsoft.com/office/drawing/2014/main" xmlns="" id="{13E790C0-4584-EE40-A08A-CF6CFC75B946}"/>
              </a:ext>
            </a:extLst>
          </p:cNvPr>
          <p:cNvSpPr txBox="1">
            <a:spLocks/>
          </p:cNvSpPr>
          <p:nvPr/>
        </p:nvSpPr>
        <p:spPr>
          <a:xfrm>
            <a:off x="1879943" y="5740973"/>
            <a:ext cx="4055089" cy="7086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err="1">
                <a:latin typeface="Gotham Rounded Medium" panose="02000000000000000000" pitchFamily="2" charset="0"/>
              </a:rPr>
              <a:t>ImagineFoxCities.com</a:t>
            </a:r>
            <a:endParaRPr lang="en-US" sz="3200" dirty="0">
              <a:latin typeface="Gotham Rounded Medium" panose="02000000000000000000" pitchFamily="2" charset="0"/>
            </a:endParaRPr>
          </a:p>
        </p:txBody>
      </p:sp>
      <p:pic>
        <p:nvPicPr>
          <p:cNvPr id="11" name="Picture 10">
            <a:extLst>
              <a:ext uri="{FF2B5EF4-FFF2-40B4-BE49-F238E27FC236}">
                <a16:creationId xmlns:a16="http://schemas.microsoft.com/office/drawing/2014/main" xmlns="" id="{E7F6ABF2-20E2-0C41-86EA-8E40080BA6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461" r="27778" b="53651"/>
          <a:stretch/>
        </p:blipFill>
        <p:spPr>
          <a:xfrm>
            <a:off x="692163" y="5338460"/>
            <a:ext cx="1135395" cy="1175658"/>
          </a:xfrm>
          <a:prstGeom prst="rect">
            <a:avLst/>
          </a:prstGeom>
        </p:spPr>
      </p:pic>
      <p:pic>
        <p:nvPicPr>
          <p:cNvPr id="13" name="Picture 12">
            <a:extLst>
              <a:ext uri="{FF2B5EF4-FFF2-40B4-BE49-F238E27FC236}">
                <a16:creationId xmlns:a16="http://schemas.microsoft.com/office/drawing/2014/main" xmlns="" id="{07A37069-C3ED-8B4D-8CF1-B53D111F95E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143" t="45894" r="26507"/>
          <a:stretch/>
        </p:blipFill>
        <p:spPr>
          <a:xfrm>
            <a:off x="6877132" y="5338460"/>
            <a:ext cx="1135395" cy="1325414"/>
          </a:xfrm>
          <a:prstGeom prst="rect">
            <a:avLst/>
          </a:prstGeom>
        </p:spPr>
      </p:pic>
    </p:spTree>
    <p:extLst>
      <p:ext uri="{BB962C8B-B14F-4D97-AF65-F5344CB8AC3E}">
        <p14:creationId xmlns:p14="http://schemas.microsoft.com/office/powerpoint/2010/main" val="564118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5684E7-4151-9940-A64F-0E845BB1A969}"/>
              </a:ext>
            </a:extLst>
          </p:cNvPr>
          <p:cNvSpPr>
            <a:spLocks noGrp="1"/>
          </p:cNvSpPr>
          <p:nvPr>
            <p:ph type="title"/>
          </p:nvPr>
        </p:nvSpPr>
        <p:spPr>
          <a:xfrm>
            <a:off x="543303" y="664636"/>
            <a:ext cx="7871647" cy="1325563"/>
          </a:xfrm>
        </p:spPr>
        <p:txBody>
          <a:bodyPr>
            <a:normAutofit fontScale="90000"/>
          </a:bodyPr>
          <a:lstStyle/>
          <a:p>
            <a:r>
              <a:rPr lang="en-US" dirty="0">
                <a:solidFill>
                  <a:srgbClr val="755800"/>
                </a:solidFill>
                <a:latin typeface="Georgia" charset="0"/>
                <a:ea typeface="Georgia" charset="0"/>
                <a:cs typeface="Georgia" charset="0"/>
              </a:rPr>
              <a:t>To bring </a:t>
            </a:r>
            <a:r>
              <a:rPr lang="en-US" dirty="0" smtClean="0">
                <a:solidFill>
                  <a:srgbClr val="755800"/>
                </a:solidFill>
                <a:latin typeface="Georgia" charset="0"/>
                <a:ea typeface="Georgia" charset="0"/>
                <a:cs typeface="Georgia" charset="0"/>
              </a:rPr>
              <a:t>the </a:t>
            </a:r>
            <a:r>
              <a:rPr lang="en-US" dirty="0">
                <a:solidFill>
                  <a:srgbClr val="755800"/>
                </a:solidFill>
                <a:latin typeface="Georgia" charset="0"/>
                <a:ea typeface="Georgia" charset="0"/>
                <a:cs typeface="Georgia" charset="0"/>
              </a:rPr>
              <a:t>Living Vision to life, we imagine a place where </a:t>
            </a:r>
            <a:r>
              <a:rPr lang="mr-IN" dirty="0">
                <a:solidFill>
                  <a:srgbClr val="755800"/>
                </a:solidFill>
                <a:latin typeface="Georgia" charset="0"/>
                <a:ea typeface="Georgia" charset="0"/>
                <a:cs typeface="Georgia" charset="0"/>
              </a:rPr>
              <a:t>…</a:t>
            </a:r>
            <a:r>
              <a:rPr lang="en-US" dirty="0">
                <a:solidFill>
                  <a:srgbClr val="755800"/>
                </a:solidFill>
                <a:latin typeface="Georgia" charset="0"/>
                <a:ea typeface="Georgia" charset="0"/>
                <a:cs typeface="Georgia" charset="0"/>
              </a:rPr>
              <a:t> </a:t>
            </a:r>
          </a:p>
        </p:txBody>
      </p:sp>
      <p:sp>
        <p:nvSpPr>
          <p:cNvPr id="8" name="Content Placeholder 7">
            <a:extLst>
              <a:ext uri="{FF2B5EF4-FFF2-40B4-BE49-F238E27FC236}">
                <a16:creationId xmlns="" xmlns:a16="http://schemas.microsoft.com/office/drawing/2014/main" id="{54C07AA4-33BD-482C-84FA-F6B5289A1ED2}"/>
              </a:ext>
            </a:extLst>
          </p:cNvPr>
          <p:cNvSpPr>
            <a:spLocks noGrp="1"/>
          </p:cNvSpPr>
          <p:nvPr>
            <p:ph idx="1"/>
          </p:nvPr>
        </p:nvSpPr>
        <p:spPr>
          <a:xfrm>
            <a:off x="126213" y="2380472"/>
            <a:ext cx="8548230" cy="3450613"/>
          </a:xfrm>
        </p:spPr>
        <p:txBody>
          <a:bodyPr anchor="ctr">
            <a:normAutofit/>
          </a:bodyPr>
          <a:lstStyle/>
          <a:p>
            <a:pPr lvl="1"/>
            <a:r>
              <a:rPr lang="en-US" dirty="0">
                <a:latin typeface="Georgia" charset="0"/>
                <a:ea typeface="Georgia" charset="0"/>
                <a:cs typeface="Georgia" charset="0"/>
              </a:rPr>
              <a:t>Kids get off to a strong start </a:t>
            </a:r>
            <a:r>
              <a:rPr lang="en-US" dirty="0" smtClean="0">
                <a:latin typeface="Georgia" charset="0"/>
                <a:ea typeface="Georgia" charset="0"/>
                <a:cs typeface="Georgia" charset="0"/>
              </a:rPr>
              <a:t>and </a:t>
            </a:r>
            <a:r>
              <a:rPr lang="en-US" dirty="0">
                <a:latin typeface="Georgia" charset="0"/>
                <a:ea typeface="Georgia" charset="0"/>
                <a:cs typeface="Georgia" charset="0"/>
              </a:rPr>
              <a:t>onto a positive pathway</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We have an economy that </a:t>
            </a:r>
            <a:r>
              <a:rPr lang="en-US" dirty="0" smtClean="0">
                <a:latin typeface="Georgia" charset="0"/>
                <a:ea typeface="Georgia" charset="0"/>
                <a:cs typeface="Georgia" charset="0"/>
              </a:rPr>
              <a:t>works </a:t>
            </a:r>
            <a:r>
              <a:rPr lang="en-US" dirty="0">
                <a:latin typeface="Georgia" charset="0"/>
                <a:ea typeface="Georgia" charset="0"/>
                <a:cs typeface="Georgia" charset="0"/>
              </a:rPr>
              <a:t>for everyone</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Shared spaces and a rich </a:t>
            </a:r>
            <a:r>
              <a:rPr lang="en-US" dirty="0" smtClean="0">
                <a:latin typeface="Georgia" charset="0"/>
                <a:ea typeface="Georgia" charset="0"/>
                <a:cs typeface="Georgia" charset="0"/>
              </a:rPr>
              <a:t>cultural </a:t>
            </a:r>
            <a:r>
              <a:rPr lang="en-US" dirty="0">
                <a:latin typeface="Georgia" charset="0"/>
                <a:ea typeface="Georgia" charset="0"/>
                <a:cs typeface="Georgia" charset="0"/>
              </a:rPr>
              <a:t>environment </a:t>
            </a:r>
            <a:r>
              <a:rPr lang="en-US" dirty="0" smtClean="0">
                <a:latin typeface="Georgia" charset="0"/>
                <a:ea typeface="Georgia" charset="0"/>
                <a:cs typeface="Georgia" charset="0"/>
              </a:rPr>
              <a:t/>
            </a:r>
            <a:br>
              <a:rPr lang="en-US" dirty="0" smtClean="0">
                <a:latin typeface="Georgia" charset="0"/>
                <a:ea typeface="Georgia" charset="0"/>
                <a:cs typeface="Georgia" charset="0"/>
              </a:rPr>
            </a:br>
            <a:r>
              <a:rPr lang="en-US" dirty="0" smtClean="0">
                <a:latin typeface="Georgia" charset="0"/>
                <a:ea typeface="Georgia" charset="0"/>
                <a:cs typeface="Georgia" charset="0"/>
              </a:rPr>
              <a:t>connect </a:t>
            </a:r>
            <a:r>
              <a:rPr lang="en-US" dirty="0">
                <a:latin typeface="Georgia" charset="0"/>
                <a:ea typeface="Georgia" charset="0"/>
                <a:cs typeface="Georgia" charset="0"/>
              </a:rPr>
              <a:t>us</a:t>
            </a:r>
            <a:br>
              <a:rPr lang="en-US" dirty="0">
                <a:latin typeface="Georgia" charset="0"/>
                <a:ea typeface="Georgia" charset="0"/>
                <a:cs typeface="Georgia" charset="0"/>
              </a:rPr>
            </a:br>
            <a:endParaRPr lang="en-US" dirty="0">
              <a:latin typeface="Georgia" charset="0"/>
              <a:ea typeface="Georgia" charset="0"/>
              <a:cs typeface="Georgia" charset="0"/>
            </a:endParaRPr>
          </a:p>
          <a:p>
            <a:pPr lvl="1"/>
            <a:r>
              <a:rPr lang="en-US" dirty="0">
                <a:latin typeface="Georgia" charset="0"/>
                <a:ea typeface="Georgia" charset="0"/>
                <a:cs typeface="Georgia" charset="0"/>
              </a:rPr>
              <a:t>We ALL belong!</a:t>
            </a:r>
          </a:p>
          <a:p>
            <a:endParaRPr lang="en-US" sz="2000" dirty="0">
              <a:latin typeface="Georgia" charset="0"/>
              <a:ea typeface="Georgia" charset="0"/>
              <a:cs typeface="Georgia" charset="0"/>
            </a:endParaRPr>
          </a:p>
        </p:txBody>
      </p:sp>
      <p:sp>
        <p:nvSpPr>
          <p:cNvPr id="42" name="Rectangle 41">
            <a:extLst>
              <a:ext uri="{FF2B5EF4-FFF2-40B4-BE49-F238E27FC236}">
                <a16:creationId xmlns="" xmlns:a16="http://schemas.microsoft.com/office/drawing/2014/main" id="{59A309A7-1751-4ABE-A3C1-EEC40366A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D56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967D8EB6-EAE1-4F9C-B398-83321E2872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F3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CCBCD201-A8DE-2B48-9CDD-3EDC78B7CAE1}"/>
              </a:ext>
            </a:extLst>
          </p:cNvPr>
          <p:cNvPicPr>
            <a:picLocks noChangeAspect="1"/>
          </p:cNvPicPr>
          <p:nvPr/>
        </p:nvPicPr>
        <p:blipFill rotWithShape="1">
          <a:blip r:embed="rId3"/>
          <a:srcRect t="1081" b="-1081"/>
          <a:stretch/>
        </p:blipFill>
        <p:spPr>
          <a:xfrm>
            <a:off x="8918339" y="2311119"/>
            <a:ext cx="2223811" cy="2223811"/>
          </a:xfrm>
          <a:prstGeom prst="rect">
            <a:avLst/>
          </a:prstGeom>
        </p:spPr>
      </p:pic>
    </p:spTree>
    <p:extLst>
      <p:ext uri="{BB962C8B-B14F-4D97-AF65-F5344CB8AC3E}">
        <p14:creationId xmlns:p14="http://schemas.microsoft.com/office/powerpoint/2010/main" val="2519658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A0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84E7-4151-9940-A64F-0E845BB1A969}"/>
              </a:ext>
            </a:extLst>
          </p:cNvPr>
          <p:cNvSpPr>
            <a:spLocks noGrp="1"/>
          </p:cNvSpPr>
          <p:nvPr>
            <p:ph type="title"/>
          </p:nvPr>
        </p:nvSpPr>
        <p:spPr>
          <a:xfrm>
            <a:off x="5067301" y="577139"/>
            <a:ext cx="5741152" cy="1325563"/>
          </a:xfrm>
        </p:spPr>
        <p:txBody>
          <a:bodyPr>
            <a:normAutofit/>
          </a:bodyPr>
          <a:lstStyle/>
          <a:p>
            <a:r>
              <a:rPr lang="en-US" dirty="0">
                <a:latin typeface="Georgia" charset="0"/>
                <a:ea typeface="Georgia" charset="0"/>
                <a:cs typeface="Georgia" charset="0"/>
              </a:rPr>
              <a:t>Our hope for today </a:t>
            </a:r>
            <a:r>
              <a:rPr lang="mr-IN" dirty="0">
                <a:latin typeface="Georgia" charset="0"/>
                <a:ea typeface="Georgia" charset="0"/>
                <a:cs typeface="Georgia" charset="0"/>
              </a:rPr>
              <a:t>…</a:t>
            </a:r>
            <a:endParaRPr lang="en-US" dirty="0">
              <a:latin typeface="Georgia" charset="0"/>
              <a:ea typeface="Georgia" charset="0"/>
              <a:cs typeface="Georgia" charset="0"/>
            </a:endParaRPr>
          </a:p>
        </p:txBody>
      </p:sp>
      <p:sp>
        <p:nvSpPr>
          <p:cNvPr id="17" name="Freeform: Shape 16">
            <a:extLst>
              <a:ext uri="{FF2B5EF4-FFF2-40B4-BE49-F238E27FC236}">
                <a16:creationId xmlns:a16="http://schemas.microsoft.com/office/drawing/2014/main" xmlns=""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oogle Shape;136;g63a9585c2f_0_63"/>
          <p:cNvPicPr preferRelativeResize="0"/>
          <p:nvPr/>
        </p:nvPicPr>
        <p:blipFill rotWithShape="1">
          <a:blip r:embed="rId3" cstate="screen">
            <a:extLst>
              <a:ext uri="{28A0092B-C50C-407E-A947-70E740481C1C}">
                <a14:useLocalDpi xmlns:a14="http://schemas.microsoft.com/office/drawing/2010/main"/>
              </a:ext>
            </a:extLst>
          </a:blip>
          <a:srcRect l="17067" r="20181" b="-2"/>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p:spPr>
      </p:pic>
      <p:pic>
        <p:nvPicPr>
          <p:cNvPr id="10" name="Google Shape;138;g63a9585c2f_0_63"/>
          <p:cNvPicPr preferRelativeResize="0"/>
          <p:nvPr/>
        </p:nvPicPr>
        <p:blipFill rotWithShape="1">
          <a:blip r:embed="rId4" cstate="screen">
            <a:extLst>
              <a:ext uri="{28A0092B-C50C-407E-A947-70E740481C1C}">
                <a14:useLocalDpi xmlns:a14="http://schemas.microsoft.com/office/drawing/2010/main"/>
              </a:ext>
            </a:extLst>
          </a:blip>
          <a:srcRect l="11486" r="4362" b="-3"/>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p:spPr>
      </p:pic>
      <p:pic>
        <p:nvPicPr>
          <p:cNvPr id="9" name="Google Shape;134;g63a9585c2f_0_63"/>
          <p:cNvPicPr preferRelativeResize="0"/>
          <p:nvPr/>
        </p:nvPicPr>
        <p:blipFill rotWithShape="1">
          <a:blip r:embed="rId5" cstate="screen">
            <a:extLst>
              <a:ext uri="{28A0092B-C50C-407E-A947-70E740481C1C}">
                <a14:useLocalDpi xmlns:a14="http://schemas.microsoft.com/office/drawing/2010/main"/>
              </a:ext>
            </a:extLst>
          </a:blip>
          <a:srcRect r="2053"/>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p:spPr>
      </p:pic>
      <p:sp>
        <p:nvSpPr>
          <p:cNvPr id="8" name="Content Placeholder 7">
            <a:extLst>
              <a:ext uri="{FF2B5EF4-FFF2-40B4-BE49-F238E27FC236}">
                <a16:creationId xmlns:a16="http://schemas.microsoft.com/office/drawing/2014/main" xmlns="" id="{54C07AA4-33BD-482C-84FA-F6B5289A1ED2}"/>
              </a:ext>
            </a:extLst>
          </p:cNvPr>
          <p:cNvSpPr>
            <a:spLocks noGrp="1"/>
          </p:cNvSpPr>
          <p:nvPr>
            <p:ph idx="1"/>
          </p:nvPr>
        </p:nvSpPr>
        <p:spPr>
          <a:xfrm>
            <a:off x="6940296" y="1824232"/>
            <a:ext cx="4775454" cy="4290818"/>
          </a:xfrm>
        </p:spPr>
        <p:txBody>
          <a:bodyPr anchor="t">
            <a:normAutofit/>
          </a:bodyPr>
          <a:lstStyle/>
          <a:p>
            <a:pPr marL="0" indent="0">
              <a:buNone/>
            </a:pPr>
            <a:r>
              <a:rPr lang="en-US" sz="1800" dirty="0">
                <a:latin typeface="Georgia" charset="0"/>
                <a:ea typeface="Georgia" charset="0"/>
                <a:cs typeface="Georgia" charset="0"/>
              </a:rPr>
              <a:t/>
            </a:r>
            <a:br>
              <a:rPr lang="en-US" sz="1800" dirty="0">
                <a:latin typeface="Georgia" charset="0"/>
                <a:ea typeface="Georgia" charset="0"/>
                <a:cs typeface="Georgia" charset="0"/>
              </a:rPr>
            </a:br>
            <a:r>
              <a:rPr lang="en-US" sz="1800" dirty="0">
                <a:latin typeface="Georgia" charset="0"/>
                <a:ea typeface="Georgia" charset="0"/>
                <a:cs typeface="Georgia" charset="0"/>
              </a:rPr>
              <a:t/>
            </a:r>
            <a:br>
              <a:rPr lang="en-US" sz="1800" dirty="0">
                <a:latin typeface="Georgia" charset="0"/>
                <a:ea typeface="Georgia" charset="0"/>
                <a:cs typeface="Georgia" charset="0"/>
              </a:rPr>
            </a:br>
            <a:r>
              <a:rPr lang="en-US" sz="1800" dirty="0">
                <a:latin typeface="Georgia" charset="0"/>
                <a:ea typeface="Georgia" charset="0"/>
                <a:cs typeface="Georgia" charset="0"/>
              </a:rPr>
              <a:t/>
            </a:r>
            <a:br>
              <a:rPr lang="en-US" sz="1800" dirty="0">
                <a:latin typeface="Georgia" charset="0"/>
                <a:ea typeface="Georgia" charset="0"/>
                <a:cs typeface="Georgia" charset="0"/>
              </a:rPr>
            </a:br>
            <a:r>
              <a:rPr lang="en-US" sz="3300" dirty="0">
                <a:latin typeface="Georgia" charset="0"/>
                <a:ea typeface="Georgia" charset="0"/>
                <a:cs typeface="Georgia" charset="0"/>
              </a:rPr>
              <a:t>How can YOU help the community move the Living Vision forward? </a:t>
            </a:r>
          </a:p>
          <a:p>
            <a:endParaRPr lang="en-US" sz="1800" dirty="0">
              <a:latin typeface="Gotham Rounded Medium" panose="02000000000000000000" pitchFamily="2" charset="0"/>
            </a:endParaRPr>
          </a:p>
        </p:txBody>
      </p:sp>
    </p:spTree>
    <p:extLst>
      <p:ext uri="{BB962C8B-B14F-4D97-AF65-F5344CB8AC3E}">
        <p14:creationId xmlns:p14="http://schemas.microsoft.com/office/powerpoint/2010/main" val="4091734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967C5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xmlns=""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4A9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CCBCD201-A8DE-2B48-9CDD-3EDC78B7CA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14428" y="569193"/>
            <a:ext cx="1294453" cy="1294453"/>
          </a:xfrm>
          <a:prstGeom prst="rect">
            <a:avLst/>
          </a:prstGeom>
        </p:spPr>
      </p:pic>
      <p:sp>
        <p:nvSpPr>
          <p:cNvPr id="13" name="Title 5">
            <a:extLst>
              <a:ext uri="{FF2B5EF4-FFF2-40B4-BE49-F238E27FC236}">
                <a16:creationId xmlns:a16="http://schemas.microsoft.com/office/drawing/2014/main" xmlns="" id="{9EF7BDB8-436E-7D48-817F-60B677EBA083}"/>
              </a:ext>
            </a:extLst>
          </p:cNvPr>
          <p:cNvSpPr>
            <a:spLocks noGrp="1"/>
          </p:cNvSpPr>
          <p:nvPr>
            <p:ph type="title"/>
          </p:nvPr>
        </p:nvSpPr>
        <p:spPr>
          <a:xfrm>
            <a:off x="573362" y="577461"/>
            <a:ext cx="7160938" cy="1424446"/>
          </a:xfrm>
        </p:spPr>
        <p:txBody>
          <a:bodyPr>
            <a:normAutofit/>
          </a:bodyPr>
          <a:lstStyle/>
          <a:p>
            <a:r>
              <a:rPr lang="en-US" sz="4200" dirty="0">
                <a:solidFill>
                  <a:srgbClr val="FFFFFF"/>
                </a:solidFill>
                <a:latin typeface="Georgia" charset="0"/>
                <a:ea typeface="Georgia" charset="0"/>
                <a:cs typeface="Georgia" charset="0"/>
              </a:rPr>
              <a:t>What is Imagine Fox Cities?</a:t>
            </a:r>
          </a:p>
        </p:txBody>
      </p:sp>
      <p:sp>
        <p:nvSpPr>
          <p:cNvPr id="14" name="Content Placeholder 2">
            <a:extLst>
              <a:ext uri="{FF2B5EF4-FFF2-40B4-BE49-F238E27FC236}">
                <a16:creationId xmlns:a16="http://schemas.microsoft.com/office/drawing/2014/main" xmlns="" id="{9AA97144-B109-F546-A43A-57F867F6E33B}"/>
              </a:ext>
            </a:extLst>
          </p:cNvPr>
          <p:cNvSpPr>
            <a:spLocks noGrp="1"/>
          </p:cNvSpPr>
          <p:nvPr>
            <p:ph idx="1"/>
          </p:nvPr>
        </p:nvSpPr>
        <p:spPr>
          <a:xfrm>
            <a:off x="821012" y="2685589"/>
            <a:ext cx="6437038" cy="3353261"/>
          </a:xfrm>
        </p:spPr>
        <p:txBody>
          <a:bodyPr anchor="t">
            <a:normAutofit lnSpcReduction="10000"/>
          </a:bodyPr>
          <a:lstStyle/>
          <a:p>
            <a:r>
              <a:rPr lang="en-US" dirty="0">
                <a:solidFill>
                  <a:schemeClr val="tx1">
                    <a:lumMod val="75000"/>
                    <a:lumOff val="25000"/>
                  </a:schemeClr>
                </a:solidFill>
                <a:latin typeface="Georgia" charset="0"/>
                <a:ea typeface="Georgia" charset="0"/>
                <a:cs typeface="Georgia" charset="0"/>
              </a:rPr>
              <a:t>I</a:t>
            </a:r>
            <a:r>
              <a:rPr lang="en-US" dirty="0" smtClean="0">
                <a:solidFill>
                  <a:schemeClr val="tx1">
                    <a:lumMod val="75000"/>
                    <a:lumOff val="25000"/>
                  </a:schemeClr>
                </a:solidFill>
                <a:latin typeface="Georgia" charset="0"/>
                <a:ea typeface="Georgia" charset="0"/>
                <a:cs typeface="Georgia" charset="0"/>
              </a:rPr>
              <a:t>nitiative </a:t>
            </a:r>
            <a:r>
              <a:rPr lang="en-US" dirty="0">
                <a:solidFill>
                  <a:schemeClr val="tx1">
                    <a:lumMod val="75000"/>
                    <a:lumOff val="25000"/>
                  </a:schemeClr>
                </a:solidFill>
                <a:latin typeface="Georgia" charset="0"/>
                <a:ea typeface="Georgia" charset="0"/>
                <a:cs typeface="Georgia" charset="0"/>
              </a:rPr>
              <a:t>involving close to 20 municipalities that make up the Fox Cities</a:t>
            </a:r>
            <a:br>
              <a:rPr lang="en-US" dirty="0">
                <a:solidFill>
                  <a:schemeClr val="tx1">
                    <a:lumMod val="75000"/>
                    <a:lumOff val="25000"/>
                  </a:schemeClr>
                </a:solidFill>
                <a:latin typeface="Georgia" charset="0"/>
                <a:ea typeface="Georgia" charset="0"/>
                <a:cs typeface="Georgia" charset="0"/>
              </a:rPr>
            </a:br>
            <a:endParaRPr lang="en-US" dirty="0">
              <a:solidFill>
                <a:schemeClr val="tx1">
                  <a:lumMod val="75000"/>
                  <a:lumOff val="25000"/>
                </a:schemeClr>
              </a:solidFill>
              <a:latin typeface="Georgia" charset="0"/>
              <a:ea typeface="Georgia" charset="0"/>
              <a:cs typeface="Georgia" charset="0"/>
            </a:endParaRPr>
          </a:p>
          <a:p>
            <a:pPr marL="228600" lvl="1">
              <a:spcBef>
                <a:spcPts val="1000"/>
              </a:spcBef>
            </a:pPr>
            <a:r>
              <a:rPr lang="en-US" sz="2800" dirty="0">
                <a:solidFill>
                  <a:schemeClr val="tx1">
                    <a:lumMod val="75000"/>
                    <a:lumOff val="25000"/>
                  </a:schemeClr>
                </a:solidFill>
                <a:latin typeface="Georgia" charset="0"/>
                <a:ea typeface="Georgia" charset="0"/>
                <a:cs typeface="Georgia" charset="0"/>
              </a:rPr>
              <a:t>Aim is to advance the </a:t>
            </a:r>
            <a:r>
              <a:rPr lang="en-US" sz="2800" b="1" i="1" dirty="0">
                <a:solidFill>
                  <a:schemeClr val="tx1">
                    <a:lumMod val="75000"/>
                    <a:lumOff val="25000"/>
                  </a:schemeClr>
                </a:solidFill>
                <a:latin typeface="Georgia" charset="0"/>
                <a:ea typeface="Georgia" charset="0"/>
                <a:cs typeface="Georgia" charset="0"/>
              </a:rPr>
              <a:t>well-being of our people </a:t>
            </a:r>
            <a:r>
              <a:rPr lang="en-US" sz="2800" dirty="0">
                <a:solidFill>
                  <a:schemeClr val="tx1">
                    <a:lumMod val="75000"/>
                    <a:lumOff val="25000"/>
                  </a:schemeClr>
                </a:solidFill>
                <a:latin typeface="Georgia" charset="0"/>
                <a:ea typeface="Georgia" charset="0"/>
                <a:cs typeface="Georgia" charset="0"/>
              </a:rPr>
              <a:t>and </a:t>
            </a:r>
            <a:r>
              <a:rPr lang="en-US" sz="2800" b="1" i="1" dirty="0">
                <a:solidFill>
                  <a:schemeClr val="tx1">
                    <a:lumMod val="75000"/>
                    <a:lumOff val="25000"/>
                  </a:schemeClr>
                </a:solidFill>
                <a:latin typeface="Georgia" charset="0"/>
                <a:ea typeface="Georgia" charset="0"/>
                <a:cs typeface="Georgia" charset="0"/>
              </a:rPr>
              <a:t>community </a:t>
            </a:r>
            <a:r>
              <a:rPr lang="en-US" sz="2800" dirty="0">
                <a:solidFill>
                  <a:schemeClr val="tx1">
                    <a:lumMod val="75000"/>
                    <a:lumOff val="25000"/>
                  </a:schemeClr>
                </a:solidFill>
                <a:latin typeface="Georgia" charset="0"/>
                <a:ea typeface="Georgia" charset="0"/>
                <a:cs typeface="Georgia" charset="0"/>
              </a:rPr>
              <a:t>to support all those who call this place home </a:t>
            </a:r>
            <a:r>
              <a:rPr lang="mr-IN" sz="2800" dirty="0">
                <a:solidFill>
                  <a:schemeClr val="tx1">
                    <a:lumMod val="75000"/>
                    <a:lumOff val="25000"/>
                  </a:schemeClr>
                </a:solidFill>
                <a:latin typeface="Georgia" charset="0"/>
                <a:ea typeface="Georgia" charset="0"/>
                <a:cs typeface="Georgia" charset="0"/>
              </a:rPr>
              <a:t>…</a:t>
            </a:r>
            <a:r>
              <a:rPr lang="en-US" sz="2800" dirty="0">
                <a:solidFill>
                  <a:schemeClr val="tx1">
                    <a:lumMod val="75000"/>
                    <a:lumOff val="25000"/>
                  </a:schemeClr>
                </a:solidFill>
                <a:latin typeface="Georgia" charset="0"/>
                <a:ea typeface="Georgia" charset="0"/>
                <a:cs typeface="Georgia" charset="0"/>
              </a:rPr>
              <a:t> now and </a:t>
            </a:r>
            <a:r>
              <a:rPr lang="en-US" sz="2800" b="1" i="1" dirty="0">
                <a:solidFill>
                  <a:schemeClr val="tx1">
                    <a:lumMod val="75000"/>
                    <a:lumOff val="25000"/>
                  </a:schemeClr>
                </a:solidFill>
                <a:latin typeface="Georgia" charset="0"/>
                <a:ea typeface="Georgia" charset="0"/>
                <a:cs typeface="Georgia" charset="0"/>
              </a:rPr>
              <a:t>for generations to come</a:t>
            </a:r>
            <a:r>
              <a:rPr lang="en-US" sz="2800" dirty="0">
                <a:solidFill>
                  <a:schemeClr val="tx1">
                    <a:lumMod val="75000"/>
                    <a:lumOff val="25000"/>
                  </a:schemeClr>
                </a:solidFill>
                <a:latin typeface="Georgia" charset="0"/>
                <a:ea typeface="Georgia" charset="0"/>
                <a:cs typeface="Georgia" charset="0"/>
              </a:rPr>
              <a:t>.</a:t>
            </a:r>
          </a:p>
          <a:p>
            <a:endParaRPr lang="en-US" sz="2400" dirty="0">
              <a:solidFill>
                <a:srgbClr val="FFFFFF"/>
              </a:solidFill>
              <a:latin typeface="Gotham Rounded Medium" panose="02000000000000000000" pitchFamily="2" charset="0"/>
            </a:endParaRPr>
          </a:p>
          <a:p>
            <a:endParaRPr lang="en-US" sz="2400" dirty="0">
              <a:solidFill>
                <a:srgbClr val="FFFFFF"/>
              </a:solidFill>
              <a:latin typeface="Gotham Rounded Medium" panose="02000000000000000000" pitchFamily="2" charset="0"/>
            </a:endParaRPr>
          </a:p>
          <a:p>
            <a:endParaRPr lang="en-US" sz="2400" dirty="0">
              <a:solidFill>
                <a:srgbClr val="FFFFFF"/>
              </a:solidFill>
            </a:endParaRPr>
          </a:p>
        </p:txBody>
      </p:sp>
      <p:pic>
        <p:nvPicPr>
          <p:cNvPr id="15" name="Google Shape;196;g63a9585c2f_0_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62950" y="2286000"/>
            <a:ext cx="2780499" cy="3990750"/>
          </a:xfrm>
          <a:prstGeom prst="rect">
            <a:avLst/>
          </a:prstGeom>
          <a:noFill/>
          <a:ln>
            <a:noFill/>
          </a:ln>
        </p:spPr>
      </p:pic>
    </p:spTree>
    <p:extLst>
      <p:ext uri="{BB962C8B-B14F-4D97-AF65-F5344CB8AC3E}">
        <p14:creationId xmlns:p14="http://schemas.microsoft.com/office/powerpoint/2010/main" val="251012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xmlns="" id="{2C9A9DA9-7DC8-488B-A882-123947B0F3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55">
            <a:extLst>
              <a:ext uri="{FF2B5EF4-FFF2-40B4-BE49-F238E27FC236}">
                <a16:creationId xmlns:a16="http://schemas.microsoft.com/office/drawing/2014/main" xmlns="" id="{57F6BDD4-E066-4008-8011-6CC31AEB45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52450" y="781050"/>
            <a:ext cx="3905250" cy="1303993"/>
          </a:xfrm>
          <a:prstGeom prst="rect">
            <a:avLst/>
          </a:prstGeom>
          <a:solidFill>
            <a:srgbClr val="E09F2D"/>
          </a:solidFill>
        </p:spPr>
        <p:txBody>
          <a:bodyPr vert="horz" lIns="91440" tIns="45720" rIns="91440" bIns="45720" rtlCol="0" anchor="ctr">
            <a:normAutofit/>
          </a:bodyPr>
          <a:lstStyle/>
          <a:p>
            <a:pPr algn="ctr">
              <a:lnSpc>
                <a:spcPct val="90000"/>
              </a:lnSpc>
              <a:spcBef>
                <a:spcPct val="0"/>
              </a:spcBef>
              <a:spcAft>
                <a:spcPts val="600"/>
              </a:spcAft>
            </a:pPr>
            <a:r>
              <a:rPr lang="en-US" sz="3200" kern="1200" dirty="0">
                <a:solidFill>
                  <a:schemeClr val="bg1"/>
                </a:solidFill>
                <a:latin typeface="Georgia" charset="0"/>
                <a:ea typeface="Georgia" charset="0"/>
                <a:cs typeface="Georgia" charset="0"/>
              </a:rPr>
              <a:t>What is well-being?</a:t>
            </a:r>
          </a:p>
        </p:txBody>
      </p:sp>
      <p:sp>
        <p:nvSpPr>
          <p:cNvPr id="58" name="Rectangle 57">
            <a:extLst>
              <a:ext uri="{FF2B5EF4-FFF2-40B4-BE49-F238E27FC236}">
                <a16:creationId xmlns:a16="http://schemas.microsoft.com/office/drawing/2014/main" xmlns="" id="{2711A8FB-68FC-45FC-B01E-38F809E2D4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0" name="Rectangle 59">
            <a:extLst>
              <a:ext uri="{FF2B5EF4-FFF2-40B4-BE49-F238E27FC236}">
                <a16:creationId xmlns:a16="http://schemas.microsoft.com/office/drawing/2014/main" xmlns="" id="{2A865FE3-5FC9-4049-87CF-30019C46C0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Content Placeholder 2"/>
          <p:cNvSpPr>
            <a:spLocks noGrp="1"/>
          </p:cNvSpPr>
          <p:nvPr>
            <p:ph idx="1"/>
          </p:nvPr>
        </p:nvSpPr>
        <p:spPr>
          <a:xfrm>
            <a:off x="533400" y="2252870"/>
            <a:ext cx="3962400" cy="3766930"/>
          </a:xfrm>
          <a:solidFill>
            <a:srgbClr val="E09F2D"/>
          </a:solidFill>
        </p:spPr>
        <p:txBody>
          <a:bodyPr vert="horz" lIns="91440" tIns="45720" rIns="91440" bIns="45720" rtlCol="0">
            <a:normAutofit/>
          </a:bodyPr>
          <a:lstStyle/>
          <a:p>
            <a:pPr marL="0" indent="0" algn="ctr">
              <a:buNone/>
            </a:pPr>
            <a:r>
              <a:rPr lang="en-US" dirty="0">
                <a:solidFill>
                  <a:schemeClr val="bg1"/>
                </a:solidFill>
                <a:latin typeface="Georgia" charset="0"/>
                <a:ea typeface="Georgia" charset="0"/>
                <a:cs typeface="Georgia" charset="0"/>
              </a:rPr>
              <a:t/>
            </a:r>
            <a:br>
              <a:rPr lang="en-US" dirty="0">
                <a:solidFill>
                  <a:schemeClr val="bg1"/>
                </a:solidFill>
                <a:latin typeface="Georgia" charset="0"/>
                <a:ea typeface="Georgia" charset="0"/>
                <a:cs typeface="Georgia" charset="0"/>
              </a:rPr>
            </a:br>
            <a:r>
              <a:rPr lang="en-US" i="1" dirty="0" smtClean="0">
                <a:solidFill>
                  <a:schemeClr val="bg1"/>
                </a:solidFill>
                <a:latin typeface="Georgia" charset="0"/>
                <a:ea typeface="Georgia" charset="0"/>
                <a:cs typeface="Georgia" charset="0"/>
              </a:rPr>
              <a:t>Imagine Fox Cities </a:t>
            </a:r>
            <a:r>
              <a:rPr lang="en-US" dirty="0" smtClean="0">
                <a:solidFill>
                  <a:schemeClr val="bg1"/>
                </a:solidFill>
                <a:latin typeface="Georgia" charset="0"/>
                <a:ea typeface="Georgia" charset="0"/>
                <a:cs typeface="Georgia" charset="0"/>
              </a:rPr>
              <a:t>defines well-being as how people feel </a:t>
            </a:r>
            <a:br>
              <a:rPr lang="en-US" dirty="0" smtClean="0">
                <a:solidFill>
                  <a:schemeClr val="bg1"/>
                </a:solidFill>
                <a:latin typeface="Georgia" charset="0"/>
                <a:ea typeface="Georgia" charset="0"/>
                <a:cs typeface="Georgia" charset="0"/>
              </a:rPr>
            </a:br>
            <a:r>
              <a:rPr lang="en-US" dirty="0" smtClean="0">
                <a:solidFill>
                  <a:schemeClr val="bg1"/>
                </a:solidFill>
                <a:latin typeface="Georgia" charset="0"/>
                <a:ea typeface="Georgia" charset="0"/>
                <a:cs typeface="Georgia" charset="0"/>
              </a:rPr>
              <a:t>about their lives </a:t>
            </a:r>
            <a:r>
              <a:rPr lang="en-US" dirty="0">
                <a:solidFill>
                  <a:schemeClr val="bg1"/>
                </a:solidFill>
                <a:latin typeface="Georgia" charset="0"/>
                <a:ea typeface="Georgia" charset="0"/>
                <a:cs typeface="Georgia" charset="0"/>
              </a:rPr>
              <a:t>  </a:t>
            </a:r>
          </a:p>
        </p:txBody>
      </p:sp>
      <p:pic>
        <p:nvPicPr>
          <p:cNvPr id="7" name="Picture 6"/>
          <p:cNvPicPr>
            <a:picLocks noChangeAspect="1"/>
          </p:cNvPicPr>
          <p:nvPr/>
        </p:nvPicPr>
        <p:blipFill rotWithShape="1">
          <a:blip r:embed="rId3"/>
          <a:srcRect l="3523" r="3683" b="2"/>
          <a:stretch/>
        </p:blipFill>
        <p:spPr>
          <a:xfrm>
            <a:off x="4905715" y="1403728"/>
            <a:ext cx="7081308" cy="4120772"/>
          </a:xfrm>
          <a:prstGeom prst="rect">
            <a:avLst/>
          </a:prstGeom>
        </p:spPr>
      </p:pic>
    </p:spTree>
    <p:extLst>
      <p:ext uri="{BB962C8B-B14F-4D97-AF65-F5344CB8AC3E}">
        <p14:creationId xmlns:p14="http://schemas.microsoft.com/office/powerpoint/2010/main" val="1989045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xmlns="" id="{4717435A-5214-5D42-9F0A-647958E66321}"/>
              </a:ext>
            </a:extLst>
          </p:cNvPr>
          <p:cNvSpPr txBox="1">
            <a:spLocks/>
          </p:cNvSpPr>
          <p:nvPr/>
        </p:nvSpPr>
        <p:spPr>
          <a:xfrm>
            <a:off x="655319" y="550862"/>
            <a:ext cx="4145281"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dirty="0">
                <a:latin typeface="Georgia" charset="0"/>
                <a:ea typeface="Georgia" charset="0"/>
                <a:cs typeface="Georgia" charset="0"/>
              </a:rPr>
              <a:t>Community Conversations</a:t>
            </a:r>
          </a:p>
        </p:txBody>
      </p:sp>
      <p:cxnSp>
        <p:nvCxnSpPr>
          <p:cNvPr id="64" name="Straight Arrow Connector 63">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
          </p:nvPr>
        </p:nvSpPr>
        <p:spPr>
          <a:xfrm>
            <a:off x="655321" y="2575034"/>
            <a:ext cx="5120113" cy="3462228"/>
          </a:xfrm>
        </p:spPr>
        <p:txBody>
          <a:bodyPr vert="horz" lIns="91440" tIns="45720" rIns="91440" bIns="45720" rtlCol="0">
            <a:normAutofit lnSpcReduction="10000"/>
          </a:bodyPr>
          <a:lstStyle/>
          <a:p>
            <a:pPr fontAlgn="base"/>
            <a:r>
              <a:rPr lang="en-US" sz="2400" dirty="0">
                <a:latin typeface="Georgia" charset="0"/>
                <a:ea typeface="Georgia" charset="0"/>
                <a:cs typeface="Georgia" charset="0"/>
              </a:rPr>
              <a:t>80 conversations including </a:t>
            </a:r>
            <a:br>
              <a:rPr lang="en-US" sz="2400" dirty="0">
                <a:latin typeface="Georgia" charset="0"/>
                <a:ea typeface="Georgia" charset="0"/>
                <a:cs typeface="Georgia" charset="0"/>
              </a:rPr>
            </a:br>
            <a:r>
              <a:rPr lang="en-US" sz="2400" dirty="0">
                <a:latin typeface="Georgia" charset="0"/>
                <a:ea typeface="Georgia" charset="0"/>
                <a:cs typeface="Georgia" charset="0"/>
              </a:rPr>
              <a:t>800 individuals</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pPr fontAlgn="base"/>
            <a:r>
              <a:rPr lang="en-US" sz="2400" dirty="0">
                <a:latin typeface="Georgia" charset="0"/>
                <a:ea typeface="Georgia" charset="0"/>
                <a:cs typeface="Georgia" charset="0"/>
              </a:rPr>
              <a:t>Demographics mirrored geographic, racial/ethnic and gender profile of the Fox Cities</a:t>
            </a:r>
            <a:br>
              <a:rPr lang="en-US" sz="2400" dirty="0">
                <a:latin typeface="Georgia" charset="0"/>
                <a:ea typeface="Georgia" charset="0"/>
                <a:cs typeface="Georgia" charset="0"/>
              </a:rPr>
            </a:br>
            <a:endParaRPr lang="en-US" sz="2400" dirty="0">
              <a:latin typeface="Georgia" charset="0"/>
              <a:ea typeface="Georgia" charset="0"/>
              <a:cs typeface="Georgia" charset="0"/>
            </a:endParaRPr>
          </a:p>
          <a:p>
            <a:pPr fontAlgn="base"/>
            <a:r>
              <a:rPr lang="en-US" sz="2400" dirty="0">
                <a:latin typeface="Georgia" charset="0"/>
                <a:ea typeface="Georgia" charset="0"/>
                <a:cs typeface="Georgia" charset="0"/>
              </a:rPr>
              <a:t>Comments were analyzed over the span of three months to identify </a:t>
            </a:r>
            <a:br>
              <a:rPr lang="en-US" sz="2400" dirty="0">
                <a:latin typeface="Georgia" charset="0"/>
                <a:ea typeface="Georgia" charset="0"/>
                <a:cs typeface="Georgia" charset="0"/>
              </a:rPr>
            </a:br>
            <a:r>
              <a:rPr lang="en-US" sz="2400" dirty="0">
                <a:latin typeface="Georgia" charset="0"/>
                <a:ea typeface="Georgia" charset="0"/>
                <a:cs typeface="Georgia" charset="0"/>
              </a:rPr>
              <a:t>trends.</a:t>
            </a:r>
          </a:p>
          <a:p>
            <a:pPr marL="0" fontAlgn="base"/>
            <a:endParaRPr lang="en-US" sz="1800" dirty="0"/>
          </a:p>
        </p:txBody>
      </p:sp>
      <p:pic>
        <p:nvPicPr>
          <p:cNvPr id="13" name="Google Shape;115;g63a9585c2f_0_0"/>
          <p:cNvPicPr preferRelativeResize="0"/>
          <p:nvPr/>
        </p:nvPicPr>
        <p:blipFill rotWithShape="1">
          <a:blip r:embed="rId3"/>
          <a:srcRect l="21599" r="936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
        <p:nvSpPr>
          <p:cNvPr id="4" name="TextBox 3"/>
          <p:cNvSpPr txBox="1"/>
          <p:nvPr/>
        </p:nvSpPr>
        <p:spPr>
          <a:xfrm>
            <a:off x="11087100" y="46863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963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39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8A9596C-8EF2-EC41-B75F-472FBFE575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4179" r="7810"/>
          <a:stretch/>
        </p:blipFill>
        <p:spPr>
          <a:xfrm>
            <a:off x="178493" y="4667250"/>
            <a:ext cx="1625514" cy="1885950"/>
          </a:xfrm>
          <a:prstGeom prst="rect">
            <a:avLst/>
          </a:prstGeom>
        </p:spPr>
      </p:pic>
      <p:pic>
        <p:nvPicPr>
          <p:cNvPr id="8" name="Picture 7">
            <a:extLst>
              <a:ext uri="{FF2B5EF4-FFF2-40B4-BE49-F238E27FC236}">
                <a16:creationId xmlns:a16="http://schemas.microsoft.com/office/drawing/2014/main" xmlns="" id="{CCBCD201-A8DE-2B48-9CDD-3EDC78B7CAE1}"/>
              </a:ext>
            </a:extLst>
          </p:cNvPr>
          <p:cNvPicPr>
            <a:picLocks noChangeAspect="1"/>
          </p:cNvPicPr>
          <p:nvPr/>
        </p:nvPicPr>
        <p:blipFill>
          <a:blip r:embed="rId4"/>
          <a:stretch>
            <a:fillRect/>
          </a:stretch>
        </p:blipFill>
        <p:spPr>
          <a:xfrm>
            <a:off x="248523" y="355309"/>
            <a:ext cx="1568741" cy="1568741"/>
          </a:xfrm>
          <a:prstGeom prst="rect">
            <a:avLst/>
          </a:prstGeom>
        </p:spPr>
      </p:pic>
      <p:sp>
        <p:nvSpPr>
          <p:cNvPr id="12" name="Title 4">
            <a:extLst>
              <a:ext uri="{FF2B5EF4-FFF2-40B4-BE49-F238E27FC236}">
                <a16:creationId xmlns:a16="http://schemas.microsoft.com/office/drawing/2014/main" xmlns="" id="{4717435A-5214-5D42-9F0A-647958E66321}"/>
              </a:ext>
            </a:extLst>
          </p:cNvPr>
          <p:cNvSpPr txBox="1">
            <a:spLocks/>
          </p:cNvSpPr>
          <p:nvPr/>
        </p:nvSpPr>
        <p:spPr>
          <a:xfrm>
            <a:off x="2246353" y="337751"/>
            <a:ext cx="90487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latin typeface="Georgia" charset="0"/>
                <a:ea typeface="Georgia" charset="0"/>
                <a:cs typeface="Georgia" charset="0"/>
              </a:rPr>
              <a:t>Survey</a:t>
            </a:r>
            <a:r>
              <a:rPr lang="en-US" dirty="0">
                <a:latin typeface="Georgia" charset="0"/>
                <a:ea typeface="Georgia" charset="0"/>
                <a:cs typeface="Georgia" charset="0"/>
              </a:rPr>
              <a:t> Demographics Snapshot</a:t>
            </a:r>
          </a:p>
        </p:txBody>
      </p:sp>
      <p:sp>
        <p:nvSpPr>
          <p:cNvPr id="2" name="Rectangle 1"/>
          <p:cNvSpPr/>
          <p:nvPr/>
        </p:nvSpPr>
        <p:spPr>
          <a:xfrm>
            <a:off x="2186117" y="2023904"/>
            <a:ext cx="9882316" cy="4508927"/>
          </a:xfrm>
          <a:prstGeom prst="rect">
            <a:avLst/>
          </a:prstGeom>
        </p:spPr>
        <p:txBody>
          <a:bodyPr wrap="square">
            <a:spAutoFit/>
          </a:bodyPr>
          <a:lstStyle/>
          <a:p>
            <a:r>
              <a:rPr lang="en-US" sz="2400" b="1" dirty="0">
                <a:latin typeface="Georgia" charset="0"/>
                <a:ea typeface="Georgia" charset="0"/>
                <a:cs typeface="Georgia" charset="0"/>
              </a:rPr>
              <a:t>Gender</a:t>
            </a:r>
          </a:p>
          <a:p>
            <a:pPr lvl="1"/>
            <a:r>
              <a:rPr lang="en-US" sz="2400" dirty="0">
                <a:latin typeface="Georgia" charset="0"/>
                <a:ea typeface="Georgia" charset="0"/>
                <a:cs typeface="Georgia" charset="0"/>
              </a:rPr>
              <a:t>67.3% female  |  28.8% male  |  0.4% non-binary  |  3.5% no answer</a:t>
            </a:r>
          </a:p>
          <a:p>
            <a:r>
              <a:rPr lang="en-US" sz="2400" dirty="0">
                <a:latin typeface="Georgia" charset="0"/>
                <a:ea typeface="Georgia" charset="0"/>
                <a:cs typeface="Georgia" charset="0"/>
              </a:rPr>
              <a:t/>
            </a:r>
            <a:br>
              <a:rPr lang="en-US" sz="2400" dirty="0">
                <a:latin typeface="Georgia" charset="0"/>
                <a:ea typeface="Georgia" charset="0"/>
                <a:cs typeface="Georgia" charset="0"/>
              </a:rPr>
            </a:br>
            <a:r>
              <a:rPr lang="en-US" sz="2400" dirty="0">
                <a:latin typeface="Georgia" charset="0"/>
                <a:ea typeface="Georgia" charset="0"/>
                <a:cs typeface="Georgia" charset="0"/>
              </a:rPr>
              <a:t/>
            </a:r>
            <a:br>
              <a:rPr lang="en-US" sz="2400" dirty="0">
                <a:latin typeface="Georgia" charset="0"/>
                <a:ea typeface="Georgia" charset="0"/>
                <a:cs typeface="Georgia" charset="0"/>
              </a:rPr>
            </a:br>
            <a:r>
              <a:rPr lang="en-US" sz="2400" b="1" dirty="0">
                <a:latin typeface="Georgia" charset="0"/>
                <a:ea typeface="Georgia" charset="0"/>
                <a:cs typeface="Georgia" charset="0"/>
              </a:rPr>
              <a:t>Ages </a:t>
            </a:r>
            <a:r>
              <a:rPr lang="en-US" sz="2400" b="1" dirty="0" smtClean="0">
                <a:latin typeface="Georgia" charset="0"/>
                <a:ea typeface="Georgia" charset="0"/>
                <a:cs typeface="Georgia" charset="0"/>
              </a:rPr>
              <a:t/>
            </a:r>
            <a:br>
              <a:rPr lang="en-US" sz="2400" b="1" dirty="0" smtClean="0">
                <a:latin typeface="Georgia" charset="0"/>
                <a:ea typeface="Georgia" charset="0"/>
                <a:cs typeface="Georgia" charset="0"/>
              </a:rPr>
            </a:br>
            <a:r>
              <a:rPr lang="en-US" sz="2400" b="1" dirty="0" smtClean="0">
                <a:latin typeface="Georgia" charset="0"/>
                <a:ea typeface="Georgia" charset="0"/>
                <a:cs typeface="Georgia" charset="0"/>
              </a:rPr>
              <a:t>	1.1%    </a:t>
            </a:r>
            <a:r>
              <a:rPr lang="en-US" sz="2400" dirty="0" smtClean="0">
                <a:latin typeface="Georgia" charset="0"/>
                <a:ea typeface="Georgia" charset="0"/>
                <a:cs typeface="Georgia" charset="0"/>
              </a:rPr>
              <a:t>ages 17 and under  |  </a:t>
            </a:r>
            <a:r>
              <a:rPr lang="en-US" sz="2400" b="1" dirty="0" smtClean="0">
                <a:latin typeface="Georgia" charset="0"/>
                <a:ea typeface="Georgia" charset="0"/>
                <a:cs typeface="Georgia" charset="0"/>
              </a:rPr>
              <a:t>3.9%    </a:t>
            </a:r>
            <a:r>
              <a:rPr lang="en-US" sz="2400" dirty="0" smtClean="0">
                <a:latin typeface="Georgia" charset="0"/>
                <a:ea typeface="Georgia" charset="0"/>
                <a:cs typeface="Georgia" charset="0"/>
              </a:rPr>
              <a:t>ages 18-23    </a:t>
            </a:r>
            <a:br>
              <a:rPr lang="en-US" sz="2400" dirty="0" smtClean="0">
                <a:latin typeface="Georgia" charset="0"/>
                <a:ea typeface="Georgia" charset="0"/>
                <a:cs typeface="Georgia" charset="0"/>
              </a:rPr>
            </a:br>
            <a:r>
              <a:rPr lang="en-US" sz="2400" dirty="0" smtClean="0">
                <a:latin typeface="Georgia" charset="0"/>
                <a:ea typeface="Georgia" charset="0"/>
                <a:cs typeface="Georgia" charset="0"/>
              </a:rPr>
              <a:t>	</a:t>
            </a:r>
            <a:r>
              <a:rPr lang="en-US" sz="2400" b="1" dirty="0" smtClean="0">
                <a:latin typeface="Georgia" charset="0"/>
                <a:ea typeface="Georgia" charset="0"/>
                <a:cs typeface="Georgia" charset="0"/>
              </a:rPr>
              <a:t>36.8</a:t>
            </a:r>
            <a:r>
              <a:rPr lang="en-US" sz="2400" b="1" dirty="0">
                <a:latin typeface="Georgia" charset="0"/>
                <a:ea typeface="Georgia" charset="0"/>
                <a:cs typeface="Georgia" charset="0"/>
              </a:rPr>
              <a:t>% </a:t>
            </a:r>
            <a:r>
              <a:rPr lang="en-US" sz="2400" b="1" dirty="0" smtClean="0">
                <a:latin typeface="Georgia" charset="0"/>
                <a:ea typeface="Georgia" charset="0"/>
                <a:cs typeface="Georgia" charset="0"/>
              </a:rPr>
              <a:t>  </a:t>
            </a:r>
            <a:r>
              <a:rPr lang="en-US" sz="2400" dirty="0" smtClean="0">
                <a:latin typeface="Georgia" charset="0"/>
                <a:ea typeface="Georgia" charset="0"/>
                <a:cs typeface="Georgia" charset="0"/>
              </a:rPr>
              <a:t>ages </a:t>
            </a:r>
            <a:r>
              <a:rPr lang="en-US" sz="2400" dirty="0">
                <a:latin typeface="Georgia" charset="0"/>
                <a:ea typeface="Georgia" charset="0"/>
                <a:cs typeface="Georgia" charset="0"/>
              </a:rPr>
              <a:t>24-42  |  </a:t>
            </a:r>
            <a:r>
              <a:rPr lang="en-US" sz="2400" b="1" dirty="0">
                <a:latin typeface="Georgia" charset="0"/>
                <a:ea typeface="Georgia" charset="0"/>
                <a:cs typeface="Georgia" charset="0"/>
              </a:rPr>
              <a:t>27.6</a:t>
            </a:r>
            <a:r>
              <a:rPr lang="en-US" sz="2400" b="1" dirty="0" smtClean="0">
                <a:latin typeface="Georgia" charset="0"/>
                <a:ea typeface="Georgia" charset="0"/>
                <a:cs typeface="Georgia" charset="0"/>
              </a:rPr>
              <a:t>%   </a:t>
            </a:r>
            <a:r>
              <a:rPr lang="en-US" sz="2400" dirty="0" smtClean="0">
                <a:latin typeface="Georgia" charset="0"/>
                <a:ea typeface="Georgia" charset="0"/>
                <a:cs typeface="Georgia" charset="0"/>
              </a:rPr>
              <a:t>ages </a:t>
            </a:r>
            <a:r>
              <a:rPr lang="en-US" sz="2400" dirty="0">
                <a:latin typeface="Georgia" charset="0"/>
                <a:ea typeface="Georgia" charset="0"/>
                <a:cs typeface="Georgia" charset="0"/>
              </a:rPr>
              <a:t>43-54  </a:t>
            </a:r>
            <a:r>
              <a:rPr lang="en-US" sz="2400" dirty="0" smtClean="0">
                <a:latin typeface="Georgia" charset="0"/>
                <a:ea typeface="Georgia" charset="0"/>
                <a:cs typeface="Georgia" charset="0"/>
              </a:rPr>
              <a:t> </a:t>
            </a:r>
            <a:br>
              <a:rPr lang="en-US" sz="2400" dirty="0" smtClean="0">
                <a:latin typeface="Georgia" charset="0"/>
                <a:ea typeface="Georgia" charset="0"/>
                <a:cs typeface="Georgia" charset="0"/>
              </a:rPr>
            </a:br>
            <a:r>
              <a:rPr lang="en-US" sz="2400" dirty="0" smtClean="0">
                <a:latin typeface="Georgia" charset="0"/>
                <a:ea typeface="Georgia" charset="0"/>
                <a:cs typeface="Georgia" charset="0"/>
              </a:rPr>
              <a:t>	</a:t>
            </a:r>
            <a:r>
              <a:rPr lang="en-US" sz="2400" b="1" dirty="0" smtClean="0">
                <a:latin typeface="Georgia" charset="0"/>
                <a:ea typeface="Georgia" charset="0"/>
                <a:cs typeface="Georgia" charset="0"/>
              </a:rPr>
              <a:t>21.7</a:t>
            </a:r>
            <a:r>
              <a:rPr lang="en-US" sz="2400" b="1" dirty="0">
                <a:latin typeface="Georgia" charset="0"/>
                <a:ea typeface="Georgia" charset="0"/>
                <a:cs typeface="Georgia" charset="0"/>
              </a:rPr>
              <a:t>%  </a:t>
            </a:r>
            <a:r>
              <a:rPr lang="en-US" sz="2400" dirty="0" smtClean="0">
                <a:latin typeface="Georgia" charset="0"/>
                <a:ea typeface="Georgia" charset="0"/>
                <a:cs typeface="Georgia" charset="0"/>
              </a:rPr>
              <a:t>ages 55-66</a:t>
            </a:r>
            <a:r>
              <a:rPr lang="en-US" sz="2400" dirty="0">
                <a:latin typeface="Georgia" charset="0"/>
                <a:ea typeface="Georgia" charset="0"/>
                <a:cs typeface="Georgia" charset="0"/>
              </a:rPr>
              <a:t> </a:t>
            </a:r>
            <a:r>
              <a:rPr lang="en-US" sz="2400" dirty="0" smtClean="0">
                <a:latin typeface="Georgia" charset="0"/>
                <a:ea typeface="Georgia" charset="0"/>
                <a:cs typeface="Georgia" charset="0"/>
              </a:rPr>
              <a:t> |  </a:t>
            </a:r>
            <a:r>
              <a:rPr lang="en-US" sz="2400" b="1" dirty="0" smtClean="0">
                <a:latin typeface="Georgia" charset="0"/>
                <a:ea typeface="Georgia" charset="0"/>
                <a:cs typeface="Georgia" charset="0"/>
              </a:rPr>
              <a:t>5.1 %  </a:t>
            </a:r>
            <a:r>
              <a:rPr lang="en-US" sz="2400" dirty="0" smtClean="0">
                <a:latin typeface="Georgia" charset="0"/>
                <a:ea typeface="Georgia" charset="0"/>
                <a:cs typeface="Georgia" charset="0"/>
              </a:rPr>
              <a:t>ages 67</a:t>
            </a:r>
            <a:r>
              <a:rPr lang="mr-IN" sz="2400" dirty="0" smtClean="0">
                <a:latin typeface="Georgia" charset="0"/>
                <a:ea typeface="Georgia" charset="0"/>
                <a:cs typeface="Georgia" charset="0"/>
              </a:rPr>
              <a:t>–</a:t>
            </a:r>
            <a:r>
              <a:rPr lang="en-US" sz="2400" dirty="0" smtClean="0">
                <a:latin typeface="Georgia" charset="0"/>
                <a:ea typeface="Georgia" charset="0"/>
                <a:cs typeface="Georgia" charset="0"/>
              </a:rPr>
              <a:t>73</a:t>
            </a:r>
            <a:br>
              <a:rPr lang="en-US" sz="2400" dirty="0" smtClean="0">
                <a:latin typeface="Georgia" charset="0"/>
                <a:ea typeface="Georgia" charset="0"/>
                <a:cs typeface="Georgia" charset="0"/>
              </a:rPr>
            </a:br>
            <a:r>
              <a:rPr lang="en-US" sz="2400" dirty="0" smtClean="0">
                <a:latin typeface="Georgia" charset="0"/>
                <a:ea typeface="Georgia" charset="0"/>
                <a:cs typeface="Georgia" charset="0"/>
              </a:rPr>
              <a:t>	</a:t>
            </a:r>
            <a:r>
              <a:rPr lang="en-US" sz="2400" b="1" dirty="0" smtClean="0">
                <a:latin typeface="Georgia" charset="0"/>
                <a:ea typeface="Georgia" charset="0"/>
                <a:cs typeface="Georgia" charset="0"/>
              </a:rPr>
              <a:t>1.3%   </a:t>
            </a:r>
            <a:r>
              <a:rPr lang="en-US" sz="2400" dirty="0" smtClean="0">
                <a:latin typeface="Georgia" charset="0"/>
                <a:ea typeface="Georgia" charset="0"/>
                <a:cs typeface="Georgia" charset="0"/>
              </a:rPr>
              <a:t>ages 74 and older  |  </a:t>
            </a:r>
            <a:r>
              <a:rPr lang="en-US" sz="2400" b="1" dirty="0" smtClean="0">
                <a:latin typeface="Georgia" charset="0"/>
                <a:ea typeface="Georgia" charset="0"/>
                <a:cs typeface="Georgia" charset="0"/>
              </a:rPr>
              <a:t>2.5%   </a:t>
            </a:r>
            <a:r>
              <a:rPr lang="en-US" sz="2400" dirty="0" smtClean="0">
                <a:latin typeface="Georgia" charset="0"/>
                <a:ea typeface="Georgia" charset="0"/>
                <a:cs typeface="Georgia" charset="0"/>
              </a:rPr>
              <a:t>no answer </a:t>
            </a:r>
            <a:endParaRPr lang="en-US" sz="2400" dirty="0">
              <a:latin typeface="Georgia" charset="0"/>
              <a:ea typeface="Georgia" charset="0"/>
              <a:cs typeface="Georgia" charset="0"/>
            </a:endParaRPr>
          </a:p>
          <a:p>
            <a:r>
              <a:rPr lang="en-US" sz="2400" dirty="0">
                <a:latin typeface="Georgia" charset="0"/>
                <a:ea typeface="Georgia" charset="0"/>
                <a:cs typeface="Georgia" charset="0"/>
              </a:rPr>
              <a:t/>
            </a:r>
            <a:br>
              <a:rPr lang="en-US" sz="2400" dirty="0">
                <a:latin typeface="Georgia" charset="0"/>
                <a:ea typeface="Georgia" charset="0"/>
                <a:cs typeface="Georgia" charset="0"/>
              </a:rPr>
            </a:br>
            <a:r>
              <a:rPr lang="en-US" sz="2400" i="1" dirty="0"/>
              <a:t> </a:t>
            </a:r>
            <a:r>
              <a:rPr lang="en-US" sz="2400" dirty="0">
                <a:latin typeface="Georgia" charset="0"/>
                <a:ea typeface="Georgia" charset="0"/>
                <a:cs typeface="Georgia" charset="0"/>
              </a:rPr>
              <a:t/>
            </a:r>
            <a:br>
              <a:rPr lang="en-US" sz="2400" dirty="0">
                <a:latin typeface="Georgia" charset="0"/>
                <a:ea typeface="Georgia" charset="0"/>
                <a:cs typeface="Georgia" charset="0"/>
              </a:rPr>
            </a:br>
            <a:endParaRPr lang="en-US" sz="2300" dirty="0">
              <a:latin typeface="Georgia" charset="0"/>
              <a:ea typeface="Georgia" charset="0"/>
              <a:cs typeface="Georgia" charset="0"/>
            </a:endParaRPr>
          </a:p>
        </p:txBody>
      </p:sp>
    </p:spTree>
    <p:extLst>
      <p:ext uri="{BB962C8B-B14F-4D97-AF65-F5344CB8AC3E}">
        <p14:creationId xmlns:p14="http://schemas.microsoft.com/office/powerpoint/2010/main" val="2031120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39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8A9596C-8EF2-EC41-B75F-472FBFE575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4179" r="7810"/>
          <a:stretch/>
        </p:blipFill>
        <p:spPr>
          <a:xfrm>
            <a:off x="178493" y="4667250"/>
            <a:ext cx="1625514" cy="1885950"/>
          </a:xfrm>
          <a:prstGeom prst="rect">
            <a:avLst/>
          </a:prstGeom>
        </p:spPr>
      </p:pic>
      <p:pic>
        <p:nvPicPr>
          <p:cNvPr id="8" name="Picture 7">
            <a:extLst>
              <a:ext uri="{FF2B5EF4-FFF2-40B4-BE49-F238E27FC236}">
                <a16:creationId xmlns:a16="http://schemas.microsoft.com/office/drawing/2014/main" xmlns="" id="{CCBCD201-A8DE-2B48-9CDD-3EDC78B7CAE1}"/>
              </a:ext>
            </a:extLst>
          </p:cNvPr>
          <p:cNvPicPr>
            <a:picLocks noChangeAspect="1"/>
          </p:cNvPicPr>
          <p:nvPr/>
        </p:nvPicPr>
        <p:blipFill>
          <a:blip r:embed="rId4"/>
          <a:stretch>
            <a:fillRect/>
          </a:stretch>
        </p:blipFill>
        <p:spPr>
          <a:xfrm>
            <a:off x="248523" y="355309"/>
            <a:ext cx="1568741" cy="1568741"/>
          </a:xfrm>
          <a:prstGeom prst="rect">
            <a:avLst/>
          </a:prstGeom>
        </p:spPr>
      </p:pic>
      <p:sp>
        <p:nvSpPr>
          <p:cNvPr id="12" name="Title 4">
            <a:extLst>
              <a:ext uri="{FF2B5EF4-FFF2-40B4-BE49-F238E27FC236}">
                <a16:creationId xmlns:a16="http://schemas.microsoft.com/office/drawing/2014/main" xmlns="" id="{4717435A-5214-5D42-9F0A-647958E66321}"/>
              </a:ext>
            </a:extLst>
          </p:cNvPr>
          <p:cNvSpPr txBox="1">
            <a:spLocks/>
          </p:cNvSpPr>
          <p:nvPr/>
        </p:nvSpPr>
        <p:spPr>
          <a:xfrm>
            <a:off x="2308137" y="473676"/>
            <a:ext cx="90487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latin typeface="Georgia" charset="0"/>
                <a:ea typeface="Georgia" charset="0"/>
                <a:cs typeface="Georgia" charset="0"/>
              </a:rPr>
              <a:t>Survey</a:t>
            </a:r>
            <a:r>
              <a:rPr lang="en-US" dirty="0">
                <a:latin typeface="Georgia" charset="0"/>
                <a:ea typeface="Georgia" charset="0"/>
                <a:cs typeface="Georgia" charset="0"/>
              </a:rPr>
              <a:t> </a:t>
            </a:r>
            <a:r>
              <a:rPr lang="en-US">
                <a:latin typeface="Georgia" charset="0"/>
                <a:ea typeface="Georgia" charset="0"/>
                <a:cs typeface="Georgia" charset="0"/>
              </a:rPr>
              <a:t>Demographics </a:t>
            </a:r>
            <a:r>
              <a:rPr lang="en-US" smtClean="0">
                <a:latin typeface="Georgia" charset="0"/>
                <a:ea typeface="Georgia" charset="0"/>
                <a:cs typeface="Georgia" charset="0"/>
              </a:rPr>
              <a:t>Snapshot Cont.</a:t>
            </a:r>
            <a:endParaRPr lang="en-US" dirty="0">
              <a:latin typeface="Georgia" charset="0"/>
              <a:ea typeface="Georgia" charset="0"/>
              <a:cs typeface="Georgia" charset="0"/>
            </a:endParaRPr>
          </a:p>
        </p:txBody>
      </p:sp>
      <p:sp>
        <p:nvSpPr>
          <p:cNvPr id="2" name="Rectangle 1"/>
          <p:cNvSpPr/>
          <p:nvPr/>
        </p:nvSpPr>
        <p:spPr>
          <a:xfrm>
            <a:off x="2272614" y="2369892"/>
            <a:ext cx="9658350" cy="1523494"/>
          </a:xfrm>
          <a:prstGeom prst="rect">
            <a:avLst/>
          </a:prstGeom>
        </p:spPr>
        <p:txBody>
          <a:bodyPr wrap="square">
            <a:spAutoFit/>
          </a:bodyPr>
          <a:lstStyle/>
          <a:p>
            <a:r>
              <a:rPr lang="en-US" sz="2400" b="1" dirty="0" smtClean="0">
                <a:latin typeface="Georgia" charset="0"/>
                <a:ea typeface="Georgia" charset="0"/>
                <a:cs typeface="Georgia" charset="0"/>
              </a:rPr>
              <a:t>Communities </a:t>
            </a:r>
            <a:endParaRPr lang="en-US" sz="2400" b="1" dirty="0">
              <a:latin typeface="Georgia" charset="0"/>
              <a:ea typeface="Georgia" charset="0"/>
              <a:cs typeface="Georgia" charset="0"/>
            </a:endParaRPr>
          </a:p>
          <a:p>
            <a:pPr lvl="1"/>
            <a:r>
              <a:rPr lang="en-US" sz="2300" dirty="0">
                <a:latin typeface="Georgia" charset="0"/>
                <a:ea typeface="Georgia" charset="0"/>
                <a:cs typeface="Georgia" charset="0"/>
              </a:rPr>
              <a:t>Appleton               Neenah	Greenville	    Little Chute 	</a:t>
            </a:r>
          </a:p>
          <a:p>
            <a:pPr lvl="1"/>
            <a:r>
              <a:rPr lang="en-US" sz="2300" dirty="0">
                <a:latin typeface="Georgia" charset="0"/>
                <a:ea typeface="Georgia" charset="0"/>
                <a:cs typeface="Georgia" charset="0"/>
              </a:rPr>
              <a:t>Grand Chute        Menasha	Fox Crossing	    Harrison </a:t>
            </a:r>
          </a:p>
          <a:p>
            <a:pPr lvl="1"/>
            <a:r>
              <a:rPr lang="en-US" sz="2300" dirty="0">
                <a:latin typeface="Georgia" charset="0"/>
                <a:ea typeface="Georgia" charset="0"/>
                <a:cs typeface="Georgia" charset="0"/>
              </a:rPr>
              <a:t>Kimberly 	            Kaukauna	Other </a:t>
            </a:r>
          </a:p>
        </p:txBody>
      </p:sp>
    </p:spTree>
    <p:extLst>
      <p:ext uri="{BB962C8B-B14F-4D97-AF65-F5344CB8AC3E}">
        <p14:creationId xmlns:p14="http://schemas.microsoft.com/office/powerpoint/2010/main" val="1391150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4016</TotalTime>
  <Words>2467</Words>
  <Application>Microsoft Macintosh PowerPoint</Application>
  <PresentationFormat>Widescreen</PresentationFormat>
  <Paragraphs>427</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Calibri Light</vt:lpstr>
      <vt:lpstr>Georgia</vt:lpstr>
      <vt:lpstr>Gotham Rounded Medium</vt:lpstr>
      <vt:lpstr>Mangal</vt:lpstr>
      <vt:lpstr>Arial</vt:lpstr>
      <vt:lpstr>Office Theme</vt:lpstr>
      <vt:lpstr>Imagine Fox Cities</vt:lpstr>
      <vt:lpstr>Today’s Agenda</vt:lpstr>
      <vt:lpstr>To bring the Living Vision to life, we imagine a place where … </vt:lpstr>
      <vt:lpstr>Our hope for today …</vt:lpstr>
      <vt:lpstr>What is Imagine Fox Cities?</vt:lpstr>
      <vt:lpstr>PowerPoint Presentation</vt:lpstr>
      <vt:lpstr>PowerPoint Presentation</vt:lpstr>
      <vt:lpstr>PowerPoint Presentation</vt:lpstr>
      <vt:lpstr>PowerPoint Presentation</vt:lpstr>
      <vt:lpstr>PowerPoint Presentation</vt:lpstr>
      <vt:lpstr>PowerPoint Presentation</vt:lpstr>
      <vt:lpstr>Imagine Fox Cities Findings </vt:lpstr>
      <vt:lpstr>Strong Sense of Community</vt:lpstr>
      <vt:lpstr>Cultural and Natural Assets</vt:lpstr>
      <vt:lpstr>Meaningful Employment and Livable Wages</vt:lpstr>
      <vt:lpstr>Education is Critical </vt:lpstr>
      <vt:lpstr>Mental Health</vt:lpstr>
      <vt:lpstr>New ways of thinking and future collaborations</vt:lpstr>
      <vt:lpstr>To bring this Living Vision to life, we imagine a place where … </vt:lpstr>
      <vt:lpstr>Are there things you are already doing today that excite you and align with the Imagine Fox Cities Living Vision?  </vt:lpstr>
      <vt:lpstr>How can you help bring the Imagine Fox Cities  Living Vision to life?</vt:lpstr>
      <vt:lpstr>Together,  we can bring the Living Vision to life!    </vt:lpstr>
      <vt:lpstr>Support  Imagine  Fox Cities </vt:lpstr>
      <vt:lpstr>Share your Imagine Fox Cities stories  </vt:lpstr>
      <vt:lpstr>Thank You</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Imagine Fox Cities</dc:title>
  <dc:creator>Lauree Frechette</dc:creator>
  <cp:lastModifiedBy>Meagan Hardwick</cp:lastModifiedBy>
  <cp:revision>142</cp:revision>
  <cp:lastPrinted>2020-01-31T17:24:22Z</cp:lastPrinted>
  <dcterms:created xsi:type="dcterms:W3CDTF">2019-12-16T21:19:24Z</dcterms:created>
  <dcterms:modified xsi:type="dcterms:W3CDTF">2020-02-13T22:43:37Z</dcterms:modified>
</cp:coreProperties>
</file>